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906000" cy="6858000" type="A4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CCFF"/>
    <a:srgbClr val="FFCC66"/>
    <a:srgbClr val="FF0000"/>
    <a:srgbClr val="CCEC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78" autoAdjust="0"/>
  </p:normalViewPr>
  <p:slideViewPr>
    <p:cSldViewPr snapToGrid="0">
      <p:cViewPr>
        <p:scale>
          <a:sx n="75" d="100"/>
          <a:sy n="75" d="100"/>
        </p:scale>
        <p:origin x="-1764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608"/>
    </p:cViewPr>
  </p:sorterViewPr>
  <p:notesViewPr>
    <p:cSldViewPr snapToGrid="0">
      <p:cViewPr>
        <p:scale>
          <a:sx n="115" d="100"/>
          <a:sy n="115" d="100"/>
        </p:scale>
        <p:origin x="-2232" y="1600"/>
      </p:cViewPr>
      <p:guideLst>
        <p:guide orient="horz" pos="2263"/>
        <p:guide pos="33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893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3" tIns="46086" rIns="92173" bIns="46086" numCol="1" anchor="t" anchorCtr="0" compatLnSpc="1">
            <a:prstTxWarp prst="textNoShape">
              <a:avLst/>
            </a:prstTxWarp>
          </a:bodyPr>
          <a:lstStyle>
            <a:lvl1pPr defTabSz="904875">
              <a:defRPr sz="1000" i="1">
                <a:latin typeface="Times New Roman" pitchFamily="33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INB/INN320 - Business Process Management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575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3" tIns="46086" rIns="92173" bIns="46086" numCol="1" anchor="t" anchorCtr="0" compatLnSpc="1">
            <a:prstTxWarp prst="textNoShape">
              <a:avLst/>
            </a:prstTxWarp>
          </a:bodyPr>
          <a:lstStyle>
            <a:lvl1pPr algn="r" defTabSz="904875">
              <a:defRPr sz="1000" i="1"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de-DE"/>
              <a:t>Lecture – 25 July 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926638"/>
            <a:ext cx="44672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3" tIns="46086" rIns="92173" bIns="46086" numCol="1" anchor="b" anchorCtr="0" compatLnSpc="1">
            <a:prstTxWarp prst="textNoShape">
              <a:avLst/>
            </a:prstTxWarp>
          </a:bodyPr>
          <a:lstStyle>
            <a:lvl1pPr defTabSz="904875">
              <a:defRPr sz="1000" i="1"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de-DE"/>
              <a:t>QUT Jan Recker – j.recker@qut.edu.au</a:t>
            </a:r>
            <a:endParaRPr lang="de-DE" sz="120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57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73" tIns="46086" rIns="92173" bIns="46086" numCol="1" anchor="b" anchorCtr="0" compatLnSpc="1">
            <a:prstTxWarp prst="textNoShape">
              <a:avLst/>
            </a:prstTxWarp>
          </a:bodyPr>
          <a:lstStyle>
            <a:lvl1pPr algn="r" defTabSz="904875">
              <a:defRPr sz="1000"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de-DE"/>
              <a:t>I / </a:t>
            </a:r>
            <a:fld id="{BC5DB1C3-49D3-4C42-94FA-4579C91A291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831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28575"/>
            <a:ext cx="30241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t" anchorCtr="0" compatLnSpc="1">
            <a:prstTxWarp prst="textNoShape">
              <a:avLst/>
            </a:prstTxWarp>
          </a:bodyPr>
          <a:lstStyle>
            <a:lvl1pPr algn="r" defTabSz="763588" eaLnBrk="1" hangingPunct="1">
              <a:defRPr sz="1200" i="1"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de-DE"/>
              <a:t>Lecture </a:t>
            </a:r>
            <a:r>
              <a:rPr lang="en-US"/>
              <a:t>–</a:t>
            </a:r>
            <a:r>
              <a:rPr lang="de-DE"/>
              <a:t> 20 July 2009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26613"/>
            <a:ext cx="30241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b" anchorCtr="0" compatLnSpc="1">
            <a:prstTxWarp prst="textNoShape">
              <a:avLst/>
            </a:prstTxWarp>
          </a:bodyPr>
          <a:lstStyle>
            <a:lvl1pPr algn="r" defTabSz="763588" eaLnBrk="1" hangingPunct="1">
              <a:defRPr sz="1000" i="1">
                <a:ea typeface="ＭＳ Ｐゴシック" pitchFamily="80" charset="-128"/>
              </a:defRPr>
            </a:lvl1pPr>
          </a:lstStyle>
          <a:p>
            <a:pPr>
              <a:defRPr/>
            </a:pPr>
            <a:fld id="{11FF3F11-297F-49EA-B28F-783ACB7E31C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6513" y="9726613"/>
            <a:ext cx="30241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b" anchorCtr="0" compatLnSpc="1">
            <a:prstTxWarp prst="textNoShape">
              <a:avLst/>
            </a:prstTxWarp>
          </a:bodyPr>
          <a:lstStyle>
            <a:lvl1pPr defTabSz="763588" eaLnBrk="1" hangingPunct="1">
              <a:defRPr sz="1000" i="1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QUT Brisbane, Dr. Michael Rosemann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6513" y="28575"/>
            <a:ext cx="30241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70" tIns="0" rIns="19070" bIns="0" numCol="1" anchor="t" anchorCtr="0" compatLnSpc="1">
            <a:prstTxWarp prst="textNoShape">
              <a:avLst/>
            </a:prstTxWarp>
          </a:bodyPr>
          <a:lstStyle>
            <a:lvl1pPr defTabSz="763588" eaLnBrk="1" hangingPunct="1">
              <a:defRPr sz="1200" i="1">
                <a:ea typeface="ＭＳ Ｐゴシック" pitchFamily="80" charset="-128"/>
              </a:defRPr>
            </a:lvl1pPr>
          </a:lstStyle>
          <a:p>
            <a:pPr>
              <a:defRPr/>
            </a:pPr>
            <a:r>
              <a:rPr lang="de-DE"/>
              <a:t>INB/INN320 </a:t>
            </a:r>
            <a:r>
              <a:rPr lang="en-US"/>
              <a:t>–</a:t>
            </a:r>
            <a:r>
              <a:rPr lang="de-DE"/>
              <a:t> Business Process Modelling</a:t>
            </a:r>
          </a:p>
        </p:txBody>
      </p:sp>
    </p:spTree>
    <p:extLst>
      <p:ext uri="{BB962C8B-B14F-4D97-AF65-F5344CB8AC3E}">
        <p14:creationId xmlns:p14="http://schemas.microsoft.com/office/powerpoint/2010/main" val="13251464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748C02E-4E17-4968-B8A7-89A26664642E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444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930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246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07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20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29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686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A8150-4090-4CC4-A980-0F5748BEA9E6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/>
              <a:t>33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63" y="4862513"/>
            <a:ext cx="5210175" cy="4603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en-AU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200" smtClean="0"/>
              <a:t>Lecture - 4 March 1999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DE98701-DD44-476C-89A7-B0E92E786A81}" type="slidenum">
              <a:rPr lang="de-DE" sz="1000" smtClean="0"/>
              <a:pPr/>
              <a:t>2</a:t>
            </a:fld>
            <a:endParaRPr lang="de-DE" sz="1000" smtClean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000" smtClean="0"/>
              <a:t>QUT Brisbane, Dr. Michael Rosemann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200" smtClean="0"/>
              <a:t>ITN286 - Process Engineering and EWS</a:t>
            </a:r>
          </a:p>
        </p:txBody>
      </p:sp>
      <p:sp>
        <p:nvSpPr>
          <p:cNvPr id="11059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10" tIns="44504" rIns="89010" bIns="44504" anchor="b"/>
          <a:lstStyle>
            <a:lvl1pPr defTabSz="890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890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890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890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890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fld id="{F7796FC3-D15D-40DE-8ADB-EA2258131785}" type="slidenum">
              <a:rPr lang="en-US" sz="1200">
                <a:latin typeface="Arial" charset="0"/>
              </a:rPr>
              <a:pPr algn="r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105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81050" y="769938"/>
            <a:ext cx="5541963" cy="383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6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4100"/>
            <a:ext cx="5207000" cy="4600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010" tIns="44504" rIns="89010" bIns="44504"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200" smtClean="0"/>
              <a:t>Lecture - 4 March 1999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572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572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572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572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5723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57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B2503FA-1FFF-4008-BA7C-7B1693451346}" type="slidenum">
              <a:rPr lang="de-DE" sz="1000" smtClean="0"/>
              <a:pPr/>
              <a:t>7</a:t>
            </a:fld>
            <a:endParaRPr lang="de-DE" sz="1000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000" smtClean="0"/>
              <a:t>QUT Brisbane, Dr. Michael Rosemann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0413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200" smtClean="0"/>
              <a:t>ITN286 - Process Engineering and EWS</a:t>
            </a:r>
          </a:p>
        </p:txBody>
      </p:sp>
      <p:sp>
        <p:nvSpPr>
          <p:cNvPr id="1116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77875" y="768350"/>
            <a:ext cx="5543550" cy="3838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6" tIns="48318" rIns="96636" bIns="48318"/>
          <a:lstStyle/>
          <a:p>
            <a:pPr eaLnBrk="1" hangingPunct="1"/>
            <a:endParaRPr lang="en-AU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5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2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12644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200" smtClean="0"/>
              <a:t>Lecture </a:t>
            </a:r>
            <a:r>
              <a:rPr lang="en-US" sz="1200" smtClean="0"/>
              <a:t>–</a:t>
            </a:r>
            <a:r>
              <a:rPr lang="de-DE" sz="1200" smtClean="0"/>
              <a:t> 20 July 2009</a:t>
            </a:r>
          </a:p>
        </p:txBody>
      </p:sp>
      <p:sp>
        <p:nvSpPr>
          <p:cNvPr id="1126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50DBAE8-DB7F-4AB8-8858-D6225764C898}" type="slidenum">
              <a:rPr lang="de-DE" sz="1000" smtClean="0"/>
              <a:pPr/>
              <a:t>13</a:t>
            </a:fld>
            <a:endParaRPr lang="de-DE" sz="100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112647" name="Header Placeholder 6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3588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de-DE" sz="1200" smtClean="0"/>
              <a:t>INB/INN320 </a:t>
            </a:r>
            <a:r>
              <a:rPr lang="en-US" sz="1200" smtClean="0"/>
              <a:t>–</a:t>
            </a:r>
            <a:r>
              <a:rPr lang="de-DE" sz="1200" smtClean="0"/>
              <a:t> Business Process Modelling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0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93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Lecture </a:t>
            </a:r>
            <a:r>
              <a:rPr lang="en-US" smtClean="0"/>
              <a:t>–</a:t>
            </a:r>
            <a:r>
              <a:rPr lang="de-DE" smtClean="0"/>
              <a:t> 20 July 2009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FF3F11-297F-49EA-B28F-783ACB7E31C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QUT Brisbane, Dr. Michael Rosemann</a:t>
            </a:r>
            <a:endParaRPr lang="de-DE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INB/INN320 </a:t>
            </a:r>
            <a:r>
              <a:rPr lang="en-US" smtClean="0"/>
              <a:t>–</a:t>
            </a:r>
            <a:r>
              <a:rPr lang="de-DE" smtClean="0"/>
              <a:t> Business Process Modelling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94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320800" y="2057400"/>
            <a:ext cx="718185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  <a:effectLst>
            <a:outerShdw blurRad="63500" dist="71842" dir="27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20800" y="5791200"/>
            <a:ext cx="718185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  <a:effectLst>
            <a:outerShdw blurRad="63500" dist="71842" dir="27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2286000"/>
            <a:ext cx="7264400" cy="1295400"/>
          </a:xfrm>
          <a:solidFill>
            <a:srgbClr val="CECECE"/>
          </a:solidFill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Workflowbasiertes</a:t>
            </a:r>
            <a:br>
              <a:rPr lang="de-DE"/>
            </a:br>
            <a:r>
              <a:rPr lang="de-DE"/>
              <a:t>Performance Measurement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350" y="3886200"/>
            <a:ext cx="718185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Untertitelformat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14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CE60-18B1-4E68-8326-DDB44AA5D7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43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3738" y="368300"/>
            <a:ext cx="2127250" cy="518636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368300"/>
            <a:ext cx="6230938" cy="518636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E560E-47BA-486C-B662-7A3EECD68F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6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68300"/>
            <a:ext cx="7264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0888" y="1439863"/>
            <a:ext cx="413385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38" y="1439863"/>
            <a:ext cx="413385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8A3D3-424C-46E2-8E4A-7029C04BAF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42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68300"/>
            <a:ext cx="7264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439863"/>
            <a:ext cx="4133850" cy="41148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7138" y="1439863"/>
            <a:ext cx="413385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7138" y="3573463"/>
            <a:ext cx="413385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83447-EF9E-407D-AD33-B1CBC1C84E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2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60400" y="368300"/>
            <a:ext cx="8510588" cy="518636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3EEC6-D167-4849-BE53-2FBFDA5297B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08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68300"/>
            <a:ext cx="7264400" cy="6096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0888" y="1439863"/>
            <a:ext cx="413385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7138" y="1439863"/>
            <a:ext cx="413385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50888" y="3573463"/>
            <a:ext cx="84201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71E8-CBDA-42ED-B3C3-201A7E186AD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2026-DE09-40EC-BED5-8DF8B39DC76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66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1B79-45C5-4615-9BFE-4A8F3B49E5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7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143986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7138" y="1439863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489E-7F4B-4F30-869F-AFF4AAD259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03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3632-675D-4B2F-8C4D-3C76ED1ADA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7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0924-1A46-4856-88F5-736E4ACB61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17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ABEE-3F07-478D-8B6B-5A475A81DC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46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7AC7-1170-4363-A0FF-ACBA07F73B6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35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AA1C5-0BA1-4BB3-B1CC-CA36D481E9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463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68300"/>
            <a:ext cx="726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 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67750" y="6397625"/>
            <a:ext cx="12382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B4376DAB-691B-4E57-9F4D-82E704523C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779463" y="1049338"/>
            <a:ext cx="751205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  <a:effectLst>
            <a:outerShdw blurRad="63500" dist="71842" dir="27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pic>
        <p:nvPicPr>
          <p:cNvPr id="7173" name="Picture 5" descr="QUTBlu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91513" y="509588"/>
            <a:ext cx="654050" cy="60325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0" y="6629400"/>
            <a:ext cx="21804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900" dirty="0" smtClean="0">
                <a:latin typeface="Arial" pitchFamily="34" charset="0"/>
              </a:rPr>
              <a:t>© INB/INN320 1.2/2012 – 25 July 2013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0" y="6629400"/>
            <a:ext cx="3219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0888" y="1439863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</a:defRPr>
      </a:lvl6pPr>
      <a:lvl7pPr marL="914400"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</a:defRPr>
      </a:lvl7pPr>
      <a:lvl8pPr marL="1371600"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</a:defRPr>
      </a:lvl8pPr>
      <a:lvl9pPr marL="1828800" algn="l" defTabSz="7620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6" charset="-128"/>
        </a:defRPr>
      </a:lvl3pPr>
      <a:lvl4pPr marL="15621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4pPr>
      <a:lvl5pPr marL="1981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438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895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352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10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???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20675"/>
            <a:ext cx="8578850" cy="11430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Your Unit Coordinator</a:t>
            </a:r>
            <a:endParaRPr lang="en-US" sz="2100" smtClean="0">
              <a:ea typeface="ＭＳ Ｐゴシック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409700"/>
            <a:ext cx="8894763" cy="4900613"/>
          </a:xfrm>
        </p:spPr>
        <p:txBody>
          <a:bodyPr/>
          <a:lstStyle/>
          <a:p>
            <a:pPr marL="0" indent="0">
              <a:lnSpc>
                <a:spcPct val="95000"/>
              </a:lnSpc>
              <a:buFontTx/>
              <a:buNone/>
              <a:defRPr/>
            </a:pPr>
            <a:r>
              <a:rPr lang="en-AU" sz="2000" b="1" dirty="0" smtClean="0">
                <a:ea typeface="ＭＳ Ｐゴシック" pitchFamily="34" charset="-128"/>
              </a:rPr>
              <a:t>A/Professor Marcello La Rosa</a:t>
            </a:r>
          </a:p>
          <a:p>
            <a:pPr marL="0" indent="0">
              <a:lnSpc>
                <a:spcPct val="95000"/>
              </a:lnSpc>
              <a:buFontTx/>
              <a:buNone/>
              <a:defRPr/>
            </a:pPr>
            <a:r>
              <a:rPr lang="en-AU" sz="2000" dirty="0" smtClean="0">
                <a:ea typeface="ＭＳ Ｐゴシック" pitchFamily="34" charset="-128"/>
              </a:rPr>
              <a:t>Academic Director (corporate programs and partnerships) for IS School</a:t>
            </a:r>
          </a:p>
          <a:p>
            <a:pPr>
              <a:lnSpc>
                <a:spcPct val="95000"/>
              </a:lnSpc>
              <a:defRPr/>
            </a:pPr>
            <a:r>
              <a:rPr lang="en-AU" sz="2000" dirty="0" smtClean="0">
                <a:ea typeface="ＭＳ Ｐゴシック" pitchFamily="34" charset="-128"/>
              </a:rPr>
              <a:t>PhD in BPM</a:t>
            </a:r>
          </a:p>
          <a:p>
            <a:pPr>
              <a:lnSpc>
                <a:spcPct val="95000"/>
              </a:lnSpc>
              <a:defRPr/>
            </a:pPr>
            <a:r>
              <a:rPr lang="en-AU" sz="2000" dirty="0" smtClean="0">
                <a:ea typeface="ＭＳ Ｐゴシック" pitchFamily="34" charset="-128"/>
              </a:rPr>
              <a:t>Over 60 refereed publications</a:t>
            </a:r>
          </a:p>
          <a:p>
            <a:pPr>
              <a:lnSpc>
                <a:spcPct val="95000"/>
              </a:lnSpc>
              <a:defRPr/>
            </a:pPr>
            <a:r>
              <a:rPr lang="en-AU" sz="2000" dirty="0" smtClean="0">
                <a:ea typeface="ＭＳ Ｐゴシック" pitchFamily="34" charset="-128"/>
              </a:rPr>
              <a:t>Instructor in numerous BPM training seminars in Australia</a:t>
            </a:r>
          </a:p>
          <a:p>
            <a:pPr>
              <a:lnSpc>
                <a:spcPct val="95000"/>
              </a:lnSpc>
              <a:defRPr/>
            </a:pPr>
            <a:r>
              <a:rPr lang="en-AU" sz="2000" dirty="0" smtClean="0">
                <a:ea typeface="ＭＳ Ｐゴシック" pitchFamily="34" charset="-128"/>
              </a:rPr>
              <a:t>Contributor to the </a:t>
            </a:r>
            <a:r>
              <a:rPr lang="en-AU" sz="2000" dirty="0" err="1" smtClean="0">
                <a:ea typeface="ＭＳ Ｐゴシック" pitchFamily="34" charset="-128"/>
              </a:rPr>
              <a:t>Apromore</a:t>
            </a:r>
            <a:r>
              <a:rPr lang="en-AU" sz="2000" dirty="0" smtClean="0">
                <a:ea typeface="ＭＳ Ｐゴシック" pitchFamily="34" charset="-128"/>
              </a:rPr>
              <a:t> and YAWL initiatives</a:t>
            </a:r>
          </a:p>
          <a:p>
            <a:pPr>
              <a:lnSpc>
                <a:spcPct val="95000"/>
              </a:lnSpc>
              <a:defRPr/>
            </a:pPr>
            <a:r>
              <a:rPr lang="en-AU" sz="2000" dirty="0" smtClean="0">
                <a:ea typeface="ＭＳ Ｐゴシック" pitchFamily="34" charset="-128"/>
              </a:rPr>
              <a:t>Teaching areas: business process modelling and automation, service oriented architectures</a:t>
            </a:r>
          </a:p>
          <a:p>
            <a:pPr>
              <a:lnSpc>
                <a:spcPct val="95000"/>
              </a:lnSpc>
              <a:defRPr/>
            </a:pPr>
            <a:endParaRPr lang="en-AU" sz="2000" dirty="0" smtClean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More information: </a:t>
            </a:r>
            <a:r>
              <a:rPr lang="en-US" sz="2000" u="sng" dirty="0" smtClean="0">
                <a:ea typeface="ＭＳ Ｐゴシック" pitchFamily="34" charset="-128"/>
              </a:rPr>
              <a:t>www.marcellolarosa.com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5000"/>
              </a:lnSpc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95000"/>
              </a:lnSpc>
              <a:defRPr/>
            </a:pPr>
            <a:r>
              <a:rPr lang="en-US" sz="2000" dirty="0" smtClean="0">
                <a:ea typeface="ＭＳ Ｐゴシック" pitchFamily="34" charset="-128"/>
              </a:rPr>
              <a:t>Consultation: (by appointment) </a:t>
            </a:r>
            <a:r>
              <a:rPr lang="en-US" sz="2000" u="sng" dirty="0" smtClean="0">
                <a:solidFill>
                  <a:schemeClr val="tx2"/>
                </a:solidFill>
                <a:ea typeface="ＭＳ Ｐゴシック" pitchFamily="34" charset="-128"/>
              </a:rPr>
              <a:t>m.larosa@qut.edu.au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. First, approach your tutor. </a:t>
            </a:r>
          </a:p>
        </p:txBody>
      </p:sp>
      <p:pic>
        <p:nvPicPr>
          <p:cNvPr id="45060" name="Picture 4" descr="Copy of Copy of P10001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158750"/>
            <a:ext cx="12509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95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0F773FF-876C-4564-A2E6-3C6BA086AE33}" type="slidenum">
              <a:rPr lang="de-DE" sz="1400" smtClean="0">
                <a:latin typeface="Arial" charset="0"/>
              </a:rPr>
              <a:pPr/>
              <a:t>10</a:t>
            </a:fld>
            <a:endParaRPr lang="de-DE" sz="14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11138"/>
            <a:ext cx="7264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Assignment 1: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100" dirty="0" smtClean="0">
                <a:ea typeface="ＭＳ Ｐゴシック" pitchFamily="34" charset="-128"/>
              </a:rPr>
              <a:t>Basic Business Process </a:t>
            </a:r>
            <a:r>
              <a:rPr lang="en-US" sz="2100" dirty="0" err="1" smtClean="0">
                <a:ea typeface="ＭＳ Ｐゴシック" pitchFamily="34" charset="-128"/>
              </a:rPr>
              <a:t>Modelling</a:t>
            </a:r>
            <a:endParaRPr lang="en-US" sz="2100" dirty="0" smtClean="0">
              <a:ea typeface="ＭＳ Ｐゴシック" pitchFamily="34" charset="-128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39863"/>
            <a:ext cx="8420100" cy="494188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Worth 20%</a:t>
            </a:r>
          </a:p>
          <a:p>
            <a:r>
              <a:rPr lang="en-US" dirty="0" smtClean="0">
                <a:ea typeface="ＭＳ Ｐゴシック" pitchFamily="34" charset="-128"/>
              </a:rPr>
              <a:t>Available from end of </a:t>
            </a:r>
            <a:r>
              <a:rPr lang="en-US" dirty="0">
                <a:ea typeface="ＭＳ Ｐゴシック" pitchFamily="34" charset="-128"/>
              </a:rPr>
              <a:t>W</a:t>
            </a:r>
            <a:r>
              <a:rPr lang="en-US" dirty="0" smtClean="0">
                <a:ea typeface="ＭＳ Ｐゴシック" pitchFamily="34" charset="-128"/>
              </a:rPr>
              <a:t>eek 3</a:t>
            </a:r>
          </a:p>
          <a:p>
            <a:r>
              <a:rPr lang="en-US" dirty="0" smtClean="0">
                <a:ea typeface="ＭＳ Ｐゴシック" pitchFamily="34" charset="-128"/>
              </a:rPr>
              <a:t>Individual or as team (up to 5 members)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Conduct process </a:t>
            </a:r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for a simple scenario</a:t>
            </a:r>
          </a:p>
          <a:p>
            <a:r>
              <a:rPr lang="en-US" dirty="0" smtClean="0">
                <a:ea typeface="ＭＳ Ｐゴシック" pitchFamily="34" charset="-128"/>
              </a:rPr>
              <a:t>Focus: build high-quality process models and present the results (</a:t>
            </a:r>
            <a:r>
              <a:rPr lang="en-US" i="1" dirty="0" smtClean="0">
                <a:ea typeface="ＭＳ Ｐゴシック" pitchFamily="34" charset="-128"/>
              </a:rPr>
              <a:t>not </a:t>
            </a:r>
            <a:r>
              <a:rPr lang="en-US" dirty="0" smtClean="0">
                <a:ea typeface="ＭＳ Ｐゴシック" pitchFamily="34" charset="-128"/>
              </a:rPr>
              <a:t>about process improvement)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i="1" dirty="0" smtClean="0">
                <a:ea typeface="ＭＳ Ｐゴシック" pitchFamily="34" charset="-128"/>
              </a:rPr>
              <a:t>INN students:</a:t>
            </a:r>
            <a:r>
              <a:rPr lang="en-US" i="1" dirty="0" smtClean="0">
                <a:ea typeface="ＭＳ Ｐゴシック" pitchFamily="34" charset="-128"/>
              </a:rPr>
              <a:t> Also use EPCs and compare EPCs/BPMN</a:t>
            </a:r>
          </a:p>
          <a:p>
            <a:endParaRPr lang="en-US" i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Deadline: </a:t>
            </a:r>
            <a:r>
              <a:rPr lang="en-US" b="1" dirty="0" smtClean="0">
                <a:solidFill>
                  <a:srgbClr val="CC0000"/>
                </a:solidFill>
                <a:ea typeface="ＭＳ Ｐゴシック" pitchFamily="34" charset="-128"/>
              </a:rPr>
              <a:t>20 September</a:t>
            </a:r>
            <a:r>
              <a:rPr lang="en-US" dirty="0" smtClean="0">
                <a:ea typeface="ＭＳ Ｐゴシック" pitchFamily="34" charset="-128"/>
              </a:rPr>
              <a:t> (Week 9)</a:t>
            </a:r>
          </a:p>
        </p:txBody>
      </p:sp>
    </p:spTree>
    <p:extLst>
      <p:ext uri="{BB962C8B-B14F-4D97-AF65-F5344CB8AC3E}">
        <p14:creationId xmlns:p14="http://schemas.microsoft.com/office/powerpoint/2010/main" val="25449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E9BD6E9-FC7D-4FB1-8147-1B534EB8C215}" type="slidenum">
              <a:rPr lang="de-DE" sz="1400" smtClean="0">
                <a:latin typeface="Arial" charset="0"/>
              </a:rPr>
              <a:pPr/>
              <a:t>11</a:t>
            </a:fld>
            <a:endParaRPr lang="de-DE" sz="14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211138"/>
            <a:ext cx="7264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Assignment 2: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100" dirty="0" smtClean="0">
                <a:ea typeface="ＭＳ Ｐゴシック" pitchFamily="34" charset="-128"/>
              </a:rPr>
              <a:t>Advanced Business Process </a:t>
            </a:r>
            <a:r>
              <a:rPr lang="en-US" sz="2100" dirty="0" err="1" smtClean="0">
                <a:ea typeface="ＭＳ Ｐゴシック" pitchFamily="34" charset="-128"/>
              </a:rPr>
              <a:t>Modelling</a:t>
            </a:r>
            <a:endParaRPr lang="en-US" sz="2100" dirty="0" smtClean="0">
              <a:ea typeface="ＭＳ Ｐゴシック" pitchFamily="34" charset="-128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280206"/>
            <a:ext cx="9002712" cy="4941887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Worth 30%</a:t>
            </a:r>
          </a:p>
          <a:p>
            <a:r>
              <a:rPr lang="en-US" dirty="0" smtClean="0">
                <a:ea typeface="ＭＳ Ｐゴシック" pitchFamily="34" charset="-128"/>
              </a:rPr>
              <a:t>Available from end of Week 9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Individual or as team (up to 5 members)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Conduct process </a:t>
            </a:r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for a complex scenario</a:t>
            </a:r>
          </a:p>
          <a:p>
            <a:r>
              <a:rPr lang="en-US" dirty="0" smtClean="0">
                <a:ea typeface="ＭＳ Ｐゴシック" pitchFamily="34" charset="-128"/>
              </a:rPr>
              <a:t>Focus: understand and model complex scenarios at </a:t>
            </a:r>
            <a:r>
              <a:rPr lang="en-US" u="sng" dirty="0" smtClean="0">
                <a:ea typeface="ＭＳ Ｐゴシック" pitchFamily="34" charset="-128"/>
              </a:rPr>
              <a:t>various levels of abstraction</a:t>
            </a:r>
            <a:r>
              <a:rPr lang="en-US" dirty="0" smtClean="0">
                <a:ea typeface="ＭＳ Ｐゴシック" pitchFamily="34" charset="-128"/>
              </a:rPr>
              <a:t> for various audiences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i="1" dirty="0" smtClean="0">
                <a:ea typeface="ＭＳ Ｐゴシック" pitchFamily="34" charset="-128"/>
              </a:rPr>
              <a:t>INN students:</a:t>
            </a:r>
            <a:r>
              <a:rPr lang="en-US" i="1" dirty="0" smtClean="0">
                <a:ea typeface="ＭＳ Ｐゴシック" pitchFamily="34" charset="-128"/>
              </a:rPr>
              <a:t> Also discuss governance (process architecture and </a:t>
            </a:r>
            <a:r>
              <a:rPr lang="en-US" i="1" dirty="0" err="1" smtClean="0">
                <a:ea typeface="ＭＳ Ｐゴシック" pitchFamily="34" charset="-128"/>
              </a:rPr>
              <a:t>modelling</a:t>
            </a:r>
            <a:r>
              <a:rPr lang="en-US" i="1" dirty="0" smtClean="0">
                <a:ea typeface="ＭＳ Ｐゴシック" pitchFamily="34" charset="-128"/>
              </a:rPr>
              <a:t> conventions)</a:t>
            </a:r>
          </a:p>
          <a:p>
            <a:endParaRPr lang="en-US" i="1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Deadline: </a:t>
            </a:r>
            <a:r>
              <a:rPr lang="en-US" b="1" dirty="0" smtClean="0">
                <a:solidFill>
                  <a:srgbClr val="CC0000"/>
                </a:solidFill>
                <a:ea typeface="ＭＳ Ｐゴシック" pitchFamily="34" charset="-128"/>
              </a:rPr>
              <a:t>1 November</a:t>
            </a:r>
            <a:endParaRPr lang="en-US" dirty="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8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3488B13-76E7-4B31-857A-B1061B723A0B}" type="slidenum">
              <a:rPr lang="de-DE" sz="1400" smtClean="0">
                <a:latin typeface="Arial" charset="0"/>
              </a:rPr>
              <a:pPr/>
              <a:t>12</a:t>
            </a:fld>
            <a:endParaRPr lang="de-DE" sz="14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39863"/>
            <a:ext cx="4230687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 50%</a:t>
            </a:r>
          </a:p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 3 hours</a:t>
            </a:r>
          </a:p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During exam period</a:t>
            </a:r>
          </a:p>
          <a:p>
            <a:pPr>
              <a:defRPr/>
            </a:pPr>
            <a:r>
              <a:rPr lang="en-US" b="1" dirty="0" smtClean="0">
                <a:ea typeface="ＭＳ Ｐゴシック" pitchFamily="34" charset="-128"/>
              </a:rPr>
              <a:t> Different for INB/INN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446088" indent="-446088">
              <a:defRPr/>
            </a:pPr>
            <a:r>
              <a:rPr lang="en-US" dirty="0" smtClean="0">
                <a:ea typeface="ＭＳ Ｐゴシック" pitchFamily="34" charset="-128"/>
              </a:rPr>
              <a:t>See extract of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previous exam on    blackboard</a:t>
            </a:r>
          </a:p>
          <a:p>
            <a:pPr marL="446088" indent="-446088">
              <a:defRPr/>
            </a:pPr>
            <a:r>
              <a:rPr lang="en-US" dirty="0" smtClean="0">
                <a:ea typeface="ＭＳ Ｐゴシック" pitchFamily="34" charset="-128"/>
              </a:rPr>
              <a:t>(no solutions available, please don’t ask)</a:t>
            </a:r>
          </a:p>
        </p:txBody>
      </p:sp>
      <p:pic>
        <p:nvPicPr>
          <p:cNvPr id="56325" name="Picture 7" descr="Picture 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483431"/>
            <a:ext cx="4932362" cy="389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E509EB5-14D1-4CDD-990E-472714B29DBE}" type="slidenum">
              <a:rPr lang="de-DE" sz="1400" smtClean="0">
                <a:latin typeface="Arial" charset="0"/>
              </a:rPr>
              <a:pPr/>
              <a:t>13</a:t>
            </a:fld>
            <a:endParaRPr lang="de-DE" sz="14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Tutorials (From Week 2)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1265281"/>
            <a:ext cx="8673419" cy="474876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ea typeface="ＭＳ Ｐゴシック" pitchFamily="34" charset="-128"/>
              </a:rPr>
              <a:t>Focus: </a:t>
            </a:r>
            <a:r>
              <a:rPr lang="en-AU" sz="2000" dirty="0" smtClean="0">
                <a:solidFill>
                  <a:srgbClr val="CC0000"/>
                </a:solidFill>
                <a:ea typeface="ＭＳ Ｐゴシック" pitchFamily="34" charset="-128"/>
              </a:rPr>
              <a:t>exercises, exercises, exercises...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sz="2000" dirty="0" smtClean="0">
                <a:ea typeface="ＭＳ Ｐゴシック" pitchFamily="34" charset="-128"/>
              </a:rPr>
              <a:t>Expectation: that you do the exercises </a:t>
            </a:r>
            <a:r>
              <a:rPr lang="en-AU" sz="2000" u="sng" dirty="0" smtClean="0">
                <a:ea typeface="ＭＳ Ｐゴシック" pitchFamily="34" charset="-128"/>
              </a:rPr>
              <a:t>at home</a:t>
            </a:r>
            <a:r>
              <a:rPr lang="en-AU" sz="2000" dirty="0" smtClean="0">
                <a:ea typeface="ＭＳ Ｐゴシック" pitchFamily="34" charset="-128"/>
              </a:rPr>
              <a:t>, like in the old school days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b="1" dirty="0" smtClean="0">
                <a:ea typeface="ＭＳ Ｐゴシック" pitchFamily="34" charset="-128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b="1" dirty="0" smtClean="0">
                <a:ea typeface="ＭＳ Ｐゴシック" pitchFamily="34" charset="-128"/>
              </a:rPr>
              <a:t>	</a:t>
            </a:r>
            <a:endParaRPr lang="en-AU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AU" dirty="0" smtClean="0"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40233"/>
              </p:ext>
            </p:extLst>
          </p:nvPr>
        </p:nvGraphicFramePr>
        <p:xfrm>
          <a:off x="696913" y="2277071"/>
          <a:ext cx="8139112" cy="413266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8554"/>
                <a:gridCol w="1279608"/>
                <a:gridCol w="1375599"/>
                <a:gridCol w="1371197"/>
                <a:gridCol w="1372077"/>
                <a:gridCol w="1372077"/>
              </a:tblGrid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Time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Mon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Tue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Wed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Thu</a:t>
                      </a:r>
                      <a:endParaRPr lang="en-A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Fri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9am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r>
                        <a:rPr lang="en-AU" sz="1400" b="1" dirty="0" smtClean="0">
                          <a:effectLst/>
                        </a:rPr>
                        <a:t>S502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10am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S518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11am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AU" b="1"/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12am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1pm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r>
                        <a:rPr lang="en-AU" sz="1400" b="1" dirty="0" smtClean="0">
                          <a:effectLst/>
                        </a:rPr>
                        <a:t>S506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S503, </a:t>
                      </a:r>
                      <a:r>
                        <a:rPr lang="en-A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S506</a:t>
                      </a:r>
                      <a:endParaRPr lang="en-A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2pm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S507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3pm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solidFill>
                            <a:srgbClr val="CC0000"/>
                          </a:solidFill>
                          <a:effectLst/>
                        </a:rPr>
                        <a:t>S410 (CLASS)</a:t>
                      </a:r>
                      <a:endParaRPr lang="en-AU" sz="1400" b="1" dirty="0">
                        <a:solidFill>
                          <a:srgbClr val="CC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4pm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AU" b="1"/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solidFill>
                            <a:srgbClr val="CC0000"/>
                          </a:solidFill>
                          <a:effectLst/>
                        </a:rPr>
                        <a:t>S410 (CLASS)</a:t>
                      </a:r>
                      <a:endParaRPr lang="en-AU" sz="1400" b="1" dirty="0">
                        <a:solidFill>
                          <a:srgbClr val="CC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5pm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6pm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>
                          <a:effectLst/>
                        </a:rPr>
                        <a:t> </a:t>
                      </a: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 smtClean="0">
                          <a:effectLst/>
                        </a:rPr>
                        <a:t>7pm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AU" b="1"/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 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  <a:tr h="3178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effectLst/>
                        </a:rPr>
                        <a:t>8pm</a:t>
                      </a:r>
                      <a:endParaRPr lang="en-A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S503 (INN)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</a:rPr>
                        <a:t>S503 (INN)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5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60400" y="311597"/>
            <a:ext cx="7264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INB320 Blackboard Page</a:t>
            </a: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8E675FF-A039-4BB1-9C31-0C6FA9E0130D}" type="slidenum">
              <a:rPr lang="de-DE" sz="1400" smtClean="0">
                <a:latin typeface="Arial" charset="0"/>
              </a:rPr>
              <a:pPr/>
              <a:t>14</a:t>
            </a:fld>
            <a:endParaRPr lang="de-DE" sz="1400" smtClean="0">
              <a:latin typeface="Arial" charset="0"/>
            </a:endParaRPr>
          </a:p>
        </p:txBody>
      </p:sp>
      <p:pic>
        <p:nvPicPr>
          <p:cNvPr id="58372" name="Picture 1" descr="Screen shot 2011-07-20 at 6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" y="1988742"/>
            <a:ext cx="8994775" cy="395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35038" y="1265281"/>
            <a:ext cx="8034337" cy="10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438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895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352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10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INN320 students </a:t>
            </a:r>
            <a:r>
              <a:rPr lang="en-US" sz="2000" u="sng" dirty="0" smtClean="0"/>
              <a:t>redirected</a:t>
            </a:r>
            <a:r>
              <a:rPr lang="en-US" sz="2000" dirty="0" smtClean="0"/>
              <a:t> to INB page</a:t>
            </a:r>
            <a:endParaRPr lang="en-AU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AU" b="1" dirty="0" smtClean="0">
                <a:ea typeface="ＭＳ Ｐゴシック" pitchFamily="34" charset="-128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AU" b="1" dirty="0" smtClean="0">
                <a:ea typeface="ＭＳ Ｐゴシック" pitchFamily="34" charset="-128"/>
              </a:rPr>
              <a:t>	</a:t>
            </a:r>
            <a:endParaRPr lang="en-AU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AU" dirty="0" smtClean="0">
                <a:ea typeface="ＭＳ Ｐゴシック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302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57199" y="116112"/>
            <a:ext cx="8425543" cy="94275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Our </a:t>
            </a:r>
            <a:r>
              <a:rPr lang="en-US" dirty="0" err="1" smtClean="0">
                <a:solidFill>
                  <a:schemeClr val="tx1"/>
                </a:solidFill>
                <a:ea typeface="ＭＳ Ｐゴシック" pitchFamily="34" charset="-128"/>
              </a:rPr>
              <a:t>modelling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tool: Signavio Academic Initiative</a:t>
            </a:r>
            <a:r>
              <a:rPr lang="en-US" sz="21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http://academic.signavio.com </a:t>
            </a:r>
            <a: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21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21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F02847D-182A-43B0-8E35-BF3E6769D19F}" type="slidenum">
              <a:rPr lang="de-DE" sz="1400" smtClean="0">
                <a:latin typeface="Arial" charset="0"/>
              </a:rPr>
              <a:pPr/>
              <a:t>15</a:t>
            </a:fld>
            <a:endParaRPr lang="de-DE" sz="1400" smtClean="0">
              <a:latin typeface="Arial" charset="0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55" y="1371600"/>
            <a:ext cx="7846695" cy="490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4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2F82DC5-69A5-4619-8574-F98611F12375}" type="slidenum">
              <a:rPr lang="de-DE" sz="1400" smtClean="0">
                <a:latin typeface="Arial" charset="0"/>
              </a:rPr>
              <a:pPr/>
              <a:t>16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Let’s get back to business…</a:t>
            </a:r>
            <a:endParaRPr lang="en-US" dirty="0" smtClean="0">
              <a:ea typeface="ＭＳ Ｐゴシック" pitchFamily="34" charset="-128"/>
              <a:cs typeface="Arial" charset="0"/>
            </a:endParaRPr>
          </a:p>
        </p:txBody>
      </p:sp>
      <p:pic>
        <p:nvPicPr>
          <p:cNvPr id="61444" name="Picture 4" descr="smart-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" y="2584450"/>
            <a:ext cx="32781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Smart-ForTwo-Sketch-2-l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815" l="10000" r="93469">
                        <a14:foregroundMark x1="28673" y1="39506" x2="28673" y2="39506"/>
                        <a14:foregroundMark x1="25714" y1="33025" x2="25714" y2="33025"/>
                        <a14:foregroundMark x1="32857" y1="22840" x2="32857" y2="22840"/>
                        <a14:foregroundMark x1="44592" y1="20988" x2="44592" y2="20988"/>
                        <a14:foregroundMark x1="29898" y1="40741" x2="29898" y2="40741"/>
                        <a14:foregroundMark x1="32041" y1="45833" x2="32041" y2="45833"/>
                        <a14:foregroundMark x1="39592" y1="24846" x2="39592" y2="24846"/>
                        <a14:backgroundMark x1="15102" y1="20988" x2="15102" y2="20988"/>
                        <a14:backgroundMark x1="80918" y1="20370" x2="80918" y2="20370"/>
                        <a14:backgroundMark x1="75408" y1="20370" x2="7540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42" y="2584451"/>
            <a:ext cx="3444699" cy="227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 rot="16200000" flipH="1">
            <a:off x="4798555" y="2890838"/>
            <a:ext cx="375784" cy="1125426"/>
          </a:xfrm>
          <a:prstGeom prst="downArrow">
            <a:avLst>
              <a:gd name="adj1" fmla="val 50000"/>
              <a:gd name="adj2" fmla="val 71642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2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Model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1681163"/>
            <a:ext cx="799465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	</a:t>
            </a:r>
            <a:r>
              <a:rPr lang="en-US" i="1" dirty="0" smtClean="0">
                <a:ea typeface="ＭＳ Ｐゴシック" pitchFamily="34" charset="-128"/>
              </a:rPr>
              <a:t>A model is a representation of some phenomenon</a:t>
            </a:r>
            <a:br>
              <a:rPr lang="en-US" i="1" dirty="0" smtClean="0">
                <a:ea typeface="ＭＳ Ｐゴシック" pitchFamily="34" charset="-128"/>
              </a:rPr>
            </a:br>
            <a:r>
              <a:rPr lang="en-US" i="1" dirty="0" smtClean="0">
                <a:ea typeface="ＭＳ Ｐゴシック" pitchFamily="34" charset="-128"/>
              </a:rPr>
              <a:t>of the real world made in order to facilitate an understanding of its workings. A model is a simplified and generalized version.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What phenomenon matters?</a:t>
            </a:r>
          </a:p>
          <a:p>
            <a:r>
              <a:rPr lang="en-US" dirty="0" smtClean="0">
                <a:ea typeface="ＭＳ Ｐゴシック" pitchFamily="34" charset="-128"/>
              </a:rPr>
              <a:t>How to represent this?</a:t>
            </a:r>
          </a:p>
          <a:p>
            <a:r>
              <a:rPr lang="en-US" dirty="0" smtClean="0">
                <a:ea typeface="ＭＳ Ｐゴシック" pitchFamily="34" charset="-128"/>
              </a:rPr>
              <a:t>How to facilitate understanding?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2F5D548-E0E4-412B-B1C0-BA6A8E3575F4}" type="slidenum">
              <a:rPr lang="de-DE" sz="1400" smtClean="0">
                <a:latin typeface="Arial" charset="0"/>
              </a:rPr>
              <a:pPr/>
              <a:t>17</a:t>
            </a:fld>
            <a:endParaRPr lang="de-DE" sz="1400" smtClean="0">
              <a:latin typeface="Arial" charset="0"/>
            </a:endParaRPr>
          </a:p>
        </p:txBody>
      </p:sp>
      <p:pic>
        <p:nvPicPr>
          <p:cNvPr id="5" name="Picture 5" descr="Smart-ForTwo-Sketch-2-l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7" b="89815" l="10000" r="93469">
                        <a14:foregroundMark x1="28673" y1="39506" x2="28673" y2="39506"/>
                        <a14:foregroundMark x1="25714" y1="33025" x2="25714" y2="33025"/>
                        <a14:foregroundMark x1="32857" y1="22840" x2="32857" y2="22840"/>
                        <a14:foregroundMark x1="44592" y1="20988" x2="44592" y2="20988"/>
                        <a14:foregroundMark x1="29898" y1="40741" x2="29898" y2="40741"/>
                        <a14:foregroundMark x1="32041" y1="45833" x2="32041" y2="45833"/>
                        <a14:foregroundMark x1="39592" y1="24846" x2="39592" y2="24846"/>
                        <a14:backgroundMark x1="15102" y1="20988" x2="15102" y2="20988"/>
                        <a14:backgroundMark x1="80918" y1="20370" x2="80918" y2="20370"/>
                        <a14:backgroundMark x1="75408" y1="20370" x2="75408" y2="20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20" y="3531692"/>
            <a:ext cx="2444070" cy="16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0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27088" y="1916113"/>
            <a:ext cx="4719637" cy="3703637"/>
            <a:chOff x="827088" y="1916113"/>
            <a:chExt cx="4719637" cy="3703637"/>
          </a:xfrm>
        </p:grpSpPr>
        <p:sp>
          <p:nvSpPr>
            <p:cNvPr id="64538" name="Oval 4"/>
            <p:cNvSpPr>
              <a:spLocks noChangeArrowheads="1"/>
            </p:cNvSpPr>
            <p:nvPr/>
          </p:nvSpPr>
          <p:spPr bwMode="auto">
            <a:xfrm>
              <a:off x="827088" y="2095500"/>
              <a:ext cx="4719637" cy="3524250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Text Box 16"/>
            <p:cNvSpPr txBox="1">
              <a:spLocks noChangeArrowheads="1"/>
            </p:cNvSpPr>
            <p:nvPr/>
          </p:nvSpPr>
          <p:spPr bwMode="auto">
            <a:xfrm>
              <a:off x="4479925" y="1916113"/>
              <a:ext cx="996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1800" b="1">
                  <a:latin typeface="Arial" charset="0"/>
                </a:rPr>
                <a:t>System</a:t>
              </a:r>
            </a:p>
          </p:txBody>
        </p:sp>
        <p:sp>
          <p:nvSpPr>
            <p:cNvPr id="64540" name="Line 23"/>
            <p:cNvSpPr>
              <a:spLocks noChangeShapeType="1"/>
            </p:cNvSpPr>
            <p:nvPr/>
          </p:nvSpPr>
          <p:spPr bwMode="auto">
            <a:xfrm flipH="1">
              <a:off x="4527550" y="2227263"/>
              <a:ext cx="414338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4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9845CE1-FE37-44BD-9055-80801026C098}" type="slidenum">
              <a:rPr lang="de-DE" sz="1400" smtClean="0">
                <a:latin typeface="Arial" charset="0"/>
              </a:rPr>
              <a:pPr/>
              <a:t>18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56504"/>
            <a:ext cx="7264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Basic </a:t>
            </a:r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principles: Systems Theory</a:t>
            </a: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28888" y="3308350"/>
            <a:ext cx="2122487" cy="1543050"/>
            <a:chOff x="2528888" y="3308350"/>
            <a:chExt cx="2122487" cy="1543050"/>
          </a:xfrm>
        </p:grpSpPr>
        <p:sp>
          <p:nvSpPr>
            <p:cNvPr id="64534" name="Oval 5"/>
            <p:cNvSpPr>
              <a:spLocks noChangeArrowheads="1"/>
            </p:cNvSpPr>
            <p:nvPr/>
          </p:nvSpPr>
          <p:spPr bwMode="auto">
            <a:xfrm>
              <a:off x="3097213" y="3643313"/>
              <a:ext cx="369887" cy="354012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Oval 7"/>
            <p:cNvSpPr>
              <a:spLocks noChangeArrowheads="1"/>
            </p:cNvSpPr>
            <p:nvPr/>
          </p:nvSpPr>
          <p:spPr bwMode="auto">
            <a:xfrm>
              <a:off x="4281488" y="3308350"/>
              <a:ext cx="369887" cy="354013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Oval 8"/>
            <p:cNvSpPr>
              <a:spLocks noChangeArrowheads="1"/>
            </p:cNvSpPr>
            <p:nvPr/>
          </p:nvSpPr>
          <p:spPr bwMode="auto">
            <a:xfrm>
              <a:off x="3832225" y="4497388"/>
              <a:ext cx="369888" cy="354012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Oval 9"/>
            <p:cNvSpPr>
              <a:spLocks noChangeArrowheads="1"/>
            </p:cNvSpPr>
            <p:nvPr/>
          </p:nvSpPr>
          <p:spPr bwMode="auto">
            <a:xfrm>
              <a:off x="2528888" y="4330700"/>
              <a:ext cx="369887" cy="354013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297113" y="3162300"/>
            <a:ext cx="1984375" cy="2219325"/>
            <a:chOff x="2297113" y="3162300"/>
            <a:chExt cx="1984375" cy="2219325"/>
          </a:xfrm>
        </p:grpSpPr>
        <p:sp>
          <p:nvSpPr>
            <p:cNvPr id="64528" name="Line 10"/>
            <p:cNvSpPr>
              <a:spLocks noChangeShapeType="1"/>
            </p:cNvSpPr>
            <p:nvPr/>
          </p:nvSpPr>
          <p:spPr bwMode="auto">
            <a:xfrm flipV="1">
              <a:off x="2846388" y="3967163"/>
              <a:ext cx="339725" cy="412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4529" name="Line 12"/>
            <p:cNvSpPr>
              <a:spLocks noChangeShapeType="1"/>
            </p:cNvSpPr>
            <p:nvPr/>
          </p:nvSpPr>
          <p:spPr bwMode="auto">
            <a:xfrm>
              <a:off x="2868613" y="4552950"/>
              <a:ext cx="960437" cy="103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4530" name="Line 13"/>
            <p:cNvSpPr>
              <a:spLocks noChangeShapeType="1"/>
            </p:cNvSpPr>
            <p:nvPr/>
          </p:nvSpPr>
          <p:spPr bwMode="auto">
            <a:xfrm>
              <a:off x="2332038" y="3162300"/>
              <a:ext cx="1949450" cy="295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4531" name="Line 14"/>
            <p:cNvSpPr>
              <a:spLocks noChangeShapeType="1"/>
            </p:cNvSpPr>
            <p:nvPr/>
          </p:nvSpPr>
          <p:spPr bwMode="auto">
            <a:xfrm>
              <a:off x="2297113" y="3275013"/>
              <a:ext cx="828675" cy="4714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4532" name="Text Box 19"/>
            <p:cNvSpPr txBox="1">
              <a:spLocks noChangeArrowheads="1"/>
            </p:cNvSpPr>
            <p:nvPr/>
          </p:nvSpPr>
          <p:spPr bwMode="auto">
            <a:xfrm>
              <a:off x="2433638" y="5014913"/>
              <a:ext cx="1555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1800" b="1">
                  <a:latin typeface="Arial" charset="0"/>
                </a:rPr>
                <a:t>Relationship</a:t>
              </a:r>
            </a:p>
          </p:txBody>
        </p:sp>
        <p:sp>
          <p:nvSpPr>
            <p:cNvPr id="64533" name="Line 20"/>
            <p:cNvSpPr>
              <a:spLocks noChangeShapeType="1"/>
            </p:cNvSpPr>
            <p:nvPr/>
          </p:nvSpPr>
          <p:spPr bwMode="auto">
            <a:xfrm flipH="1">
              <a:off x="3200400" y="4587875"/>
              <a:ext cx="133350" cy="485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835150" y="2557463"/>
            <a:ext cx="1073150" cy="784225"/>
            <a:chOff x="1835150" y="2557463"/>
            <a:chExt cx="1073150" cy="784225"/>
          </a:xfrm>
        </p:grpSpPr>
        <p:sp>
          <p:nvSpPr>
            <p:cNvPr id="64525" name="Oval 6"/>
            <p:cNvSpPr>
              <a:spLocks noChangeArrowheads="1"/>
            </p:cNvSpPr>
            <p:nvPr/>
          </p:nvSpPr>
          <p:spPr bwMode="auto">
            <a:xfrm>
              <a:off x="1955800" y="2987675"/>
              <a:ext cx="369888" cy="354013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Text Box 18"/>
            <p:cNvSpPr txBox="1">
              <a:spLocks noChangeArrowheads="1"/>
            </p:cNvSpPr>
            <p:nvPr/>
          </p:nvSpPr>
          <p:spPr bwMode="auto">
            <a:xfrm>
              <a:off x="1835150" y="2557463"/>
              <a:ext cx="1073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1800" b="1">
                  <a:latin typeface="Arial" charset="0"/>
                </a:rPr>
                <a:t>Element</a:t>
              </a:r>
            </a:p>
          </p:txBody>
        </p:sp>
        <p:sp>
          <p:nvSpPr>
            <p:cNvPr id="64527" name="Line 21"/>
            <p:cNvSpPr>
              <a:spLocks noChangeShapeType="1"/>
            </p:cNvSpPr>
            <p:nvPr/>
          </p:nvSpPr>
          <p:spPr bwMode="auto">
            <a:xfrm flipH="1">
              <a:off x="2206625" y="2841625"/>
              <a:ext cx="163513" cy="1460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627563" y="2794000"/>
            <a:ext cx="4835525" cy="792163"/>
            <a:chOff x="4627563" y="2794000"/>
            <a:chExt cx="4835525" cy="792163"/>
          </a:xfrm>
        </p:grpSpPr>
        <p:sp>
          <p:nvSpPr>
            <p:cNvPr id="64521" name="Oval 11"/>
            <p:cNvSpPr>
              <a:spLocks noChangeArrowheads="1"/>
            </p:cNvSpPr>
            <p:nvPr/>
          </p:nvSpPr>
          <p:spPr bwMode="auto">
            <a:xfrm>
              <a:off x="7197725" y="3201988"/>
              <a:ext cx="395288" cy="3841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Line 15"/>
            <p:cNvSpPr>
              <a:spLocks noChangeShapeType="1"/>
            </p:cNvSpPr>
            <p:nvPr/>
          </p:nvSpPr>
          <p:spPr bwMode="auto">
            <a:xfrm flipV="1">
              <a:off x="4627563" y="3406775"/>
              <a:ext cx="2568575" cy="88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4523" name="Text Box 17"/>
            <p:cNvSpPr txBox="1">
              <a:spLocks noChangeArrowheads="1"/>
            </p:cNvSpPr>
            <p:nvPr/>
          </p:nvSpPr>
          <p:spPr bwMode="auto">
            <a:xfrm>
              <a:off x="7424738" y="2794000"/>
              <a:ext cx="2038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1800" b="1">
                  <a:latin typeface="Arial" charset="0"/>
                </a:rPr>
                <a:t>External Element</a:t>
              </a:r>
            </a:p>
          </p:txBody>
        </p:sp>
        <p:sp>
          <p:nvSpPr>
            <p:cNvPr id="64524" name="Line 22"/>
            <p:cNvSpPr>
              <a:spLocks noChangeShapeType="1"/>
            </p:cNvSpPr>
            <p:nvPr/>
          </p:nvSpPr>
          <p:spPr bwMode="auto">
            <a:xfrm flipH="1">
              <a:off x="7585075" y="3101975"/>
              <a:ext cx="414338" cy="176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00870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34E5DA97-24D5-4054-A920-2712F1F35949}" type="slidenum">
              <a:rPr lang="de-DE" sz="1400" smtClean="0">
                <a:latin typeface="Arial" charset="0"/>
              </a:rPr>
              <a:pPr/>
              <a:t>19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Systems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Units of analysis, determined by the system boundaries</a:t>
            </a:r>
          </a:p>
          <a:p>
            <a:r>
              <a:rPr lang="en-US" dirty="0" smtClean="0">
                <a:ea typeface="ＭＳ Ｐゴシック" pitchFamily="34" charset="-128"/>
              </a:rPr>
              <a:t>One element can belong to many systems and a system is made out of many elements</a:t>
            </a:r>
          </a:p>
          <a:p>
            <a:r>
              <a:rPr lang="en-US" dirty="0" smtClean="0">
                <a:ea typeface="ＭＳ Ｐゴシック" pitchFamily="34" charset="-128"/>
              </a:rPr>
              <a:t>Interacts with (impacts and is impacted by) the system environment</a:t>
            </a:r>
          </a:p>
          <a:p>
            <a:r>
              <a:rPr lang="en-US" dirty="0" smtClean="0">
                <a:ea typeface="ＭＳ Ｐゴシック" pitchFamily="34" charset="-128"/>
              </a:rPr>
              <a:t>Example systems: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Family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Company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Country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92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E6F931C-BBE1-4770-BA42-0D5C5C623D23}" type="slidenum">
              <a:rPr lang="de-DE" sz="1400" smtClean="0">
                <a:latin typeface="Arial" charset="0"/>
              </a:rPr>
              <a:pPr/>
              <a:t>2</a:t>
            </a:fld>
            <a:endParaRPr lang="de-DE" sz="140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280988"/>
            <a:ext cx="7264400" cy="609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Your co-lecturers</a:t>
            </a:r>
            <a:endParaRPr lang="en-US" sz="2100" dirty="0" smtClean="0">
              <a:ea typeface="ＭＳ Ｐゴシック" pitchFamily="34" charset="-128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963" y="1482268"/>
            <a:ext cx="8578850" cy="4973638"/>
          </a:xfrm>
        </p:spPr>
        <p:txBody>
          <a:bodyPr lIns="91440" tIns="45720" rIns="91440" bIns="45720"/>
          <a:lstStyle/>
          <a:p>
            <a:pPr marL="444500" indent="-444500" eaLnBrk="1" hangingPunct="1">
              <a:buFontTx/>
              <a:buNone/>
              <a:defRPr/>
            </a:pPr>
            <a:r>
              <a:rPr lang="en-AU" sz="1800" b="1" dirty="0" smtClean="0">
                <a:ea typeface="ＭＳ Ｐゴシック" pitchFamily="34" charset="-128"/>
              </a:rPr>
              <a:t>Dr Thomas Kohlborn, Postdoctoral Research Fellow</a:t>
            </a:r>
          </a:p>
          <a:p>
            <a:pPr marL="444500" indent="-444500" eaLnBrk="1" hangingPunct="1">
              <a:buFontTx/>
              <a:buNone/>
              <a:defRPr/>
            </a:pPr>
            <a:r>
              <a:rPr lang="en-AU" sz="1800" u="sng" dirty="0" smtClean="0">
                <a:ea typeface="ＭＳ Ｐゴシック" pitchFamily="34" charset="-128"/>
              </a:rPr>
              <a:t>t.kohlborn@qut.edu.au</a:t>
            </a: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 smtClean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 smtClean="0">
              <a:ea typeface="ＭＳ Ｐゴシック" pitchFamily="34" charset="-128"/>
            </a:endParaRPr>
          </a:p>
          <a:p>
            <a:pPr marL="444500" indent="-444500" eaLnBrk="1" hangingPunct="1">
              <a:buNone/>
              <a:defRPr/>
            </a:pPr>
            <a:r>
              <a:rPr lang="en-AU" sz="1800" b="1" dirty="0" smtClean="0">
                <a:ea typeface="ＭＳ Ｐゴシック" pitchFamily="34" charset="-128"/>
              </a:rPr>
              <a:t>Dr </a:t>
            </a:r>
            <a:r>
              <a:rPr lang="en-AU" sz="1800" b="1" dirty="0">
                <a:ea typeface="ＭＳ Ｐゴシック" pitchFamily="34" charset="-128"/>
              </a:rPr>
              <a:t>Artem Polyvyanyy, Postdoctoral Research </a:t>
            </a:r>
            <a:r>
              <a:rPr lang="en-AU" sz="1800" b="1" dirty="0" smtClean="0">
                <a:ea typeface="ＭＳ Ｐゴシック" pitchFamily="34" charset="-128"/>
              </a:rPr>
              <a:t>Fellow</a:t>
            </a:r>
          </a:p>
          <a:p>
            <a:pPr marL="444500" indent="-444500" eaLnBrk="1" hangingPunct="1">
              <a:buNone/>
              <a:defRPr/>
            </a:pPr>
            <a:r>
              <a:rPr lang="en-AU" sz="1800" u="sng" dirty="0" smtClean="0">
                <a:ea typeface="ＭＳ Ｐゴシック" pitchFamily="34" charset="-128"/>
              </a:rPr>
              <a:t>artem.polyvyanyy@qut.edu.au</a:t>
            </a:r>
            <a:endParaRPr lang="en-AU" sz="1800" u="sng" dirty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 smtClean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 smtClean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 smtClean="0">
              <a:ea typeface="ＭＳ Ｐゴシック" pitchFamily="34" charset="-128"/>
            </a:endParaRPr>
          </a:p>
          <a:p>
            <a:pPr marL="444500" indent="-444500" eaLnBrk="1" hangingPunct="1">
              <a:buNone/>
              <a:defRPr/>
            </a:pPr>
            <a:r>
              <a:rPr lang="en-AU" sz="1800" b="1" dirty="0" smtClean="0">
                <a:ea typeface="ＭＳ Ｐゴシック" pitchFamily="34" charset="-128"/>
              </a:rPr>
              <a:t>Prof</a:t>
            </a:r>
            <a:r>
              <a:rPr lang="en-AU" sz="1800" b="1" dirty="0">
                <a:ea typeface="ＭＳ Ｐゴシック" pitchFamily="34" charset="-128"/>
              </a:rPr>
              <a:t>. Jan Recker, Woolworths Chair for Retail </a:t>
            </a:r>
            <a:r>
              <a:rPr lang="en-AU" sz="1800" b="1" dirty="0" smtClean="0">
                <a:ea typeface="ＭＳ Ｐゴシック" pitchFamily="34" charset="-128"/>
              </a:rPr>
              <a:t>Innovation</a:t>
            </a:r>
          </a:p>
          <a:p>
            <a:pPr marL="444500" indent="-444500" eaLnBrk="1" hangingPunct="1">
              <a:buNone/>
              <a:defRPr/>
            </a:pPr>
            <a:r>
              <a:rPr lang="en-AU" sz="1800" u="sng" dirty="0" smtClean="0">
                <a:ea typeface="ＭＳ Ｐゴシック" pitchFamily="34" charset="-128"/>
              </a:rPr>
              <a:t>j.recker@qut.edu.au</a:t>
            </a:r>
            <a:endParaRPr lang="en-AU" sz="1800" u="sng" dirty="0">
              <a:ea typeface="ＭＳ Ｐゴシック" pitchFamily="34" charset="-128"/>
            </a:endParaRPr>
          </a:p>
          <a:p>
            <a:pPr marL="444500" indent="-444500" eaLnBrk="1" hangingPunct="1">
              <a:buFontTx/>
              <a:buNone/>
              <a:defRPr/>
            </a:pPr>
            <a:endParaRPr lang="en-AU" sz="1800" b="1" dirty="0" smtClean="0">
              <a:ea typeface="ＭＳ Ｐゴシック" pitchFamily="34" charset="-128"/>
            </a:endParaRPr>
          </a:p>
        </p:txBody>
      </p:sp>
      <p:pic>
        <p:nvPicPr>
          <p:cNvPr id="6" name="Picture 4" descr="thom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5540" y="1341524"/>
            <a:ext cx="1303337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\\psf\Home\Downloads\cropped-pix4.jpg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0340" r="35510"/>
          <a:stretch/>
        </p:blipFill>
        <p:spPr bwMode="auto">
          <a:xfrm>
            <a:off x="7274709" y="5052095"/>
            <a:ext cx="1934028" cy="162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8242" name="Picture 2" descr="Artem Polyvyany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09" y="3452132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0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3C77B3-DE6C-4163-8AD0-124C61E0D574}" type="slidenum">
              <a:rPr lang="de-DE" sz="1400" smtClean="0">
                <a:latin typeface="Arial" charset="0"/>
              </a:rPr>
              <a:pPr/>
              <a:t>20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Elements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7" y="1439863"/>
            <a:ext cx="8930142" cy="48815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 element is an entity of the system, e.g.</a:t>
            </a:r>
          </a:p>
          <a:p>
            <a:pPr lvl="1"/>
            <a:r>
              <a:rPr lang="en-US" dirty="0" err="1" smtClean="0">
                <a:ea typeface="ＭＳ Ｐゴシック" pitchFamily="34" charset="-128"/>
              </a:rPr>
              <a:t>Piace</a:t>
            </a:r>
            <a:r>
              <a:rPr lang="en-US" dirty="0" smtClean="0">
                <a:ea typeface="ＭＳ Ｐゴシック" pitchFamily="34" charset="-128"/>
              </a:rPr>
              <a:t> of data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Employee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Building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IT resource</a:t>
            </a:r>
          </a:p>
          <a:p>
            <a:pPr lvl="0"/>
            <a:endParaRPr lang="en-US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Elements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(instances) can be classified to element types</a:t>
            </a:r>
            <a:br>
              <a:rPr lang="en-US" dirty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dirty="0">
                <a:solidFill>
                  <a:srgbClr val="000000"/>
                </a:solidFill>
                <a:ea typeface="ＭＳ Ｐゴシック" pitchFamily="34" charset="-128"/>
              </a:rPr>
              <a:t>(Marcello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Arial" charset="0"/>
                <a:sym typeface="Wingdings" pitchFamily="2" charset="2"/>
              </a:rPr>
              <a:t> A/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Professor;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Arial" charset="0"/>
                <a:sym typeface="Wingdings" pitchFamily="2" charset="2"/>
              </a:rPr>
              <a:t>A/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Professor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Arial" charset="0"/>
                <a:sym typeface="Wingdings" pitchFamily="2" charset="2"/>
              </a:rPr>
              <a:t> Employee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Various semantic relationships exist between elements</a:t>
            </a:r>
          </a:p>
        </p:txBody>
      </p:sp>
    </p:spTree>
    <p:extLst>
      <p:ext uri="{BB962C8B-B14F-4D97-AF65-F5344CB8AC3E}">
        <p14:creationId xmlns:p14="http://schemas.microsoft.com/office/powerpoint/2010/main" val="13561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DD624A3-761F-452E-95E5-860D1C99CF27}" type="slidenum">
              <a:rPr lang="de-DE" sz="1400" smtClean="0">
                <a:latin typeface="Arial" charset="0"/>
              </a:rPr>
              <a:pPr/>
              <a:t>21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Semantic relationships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54377"/>
            <a:ext cx="8420100" cy="150495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Specialization</a:t>
            </a:r>
          </a:p>
          <a:p>
            <a:r>
              <a:rPr lang="en-US" dirty="0" smtClean="0">
                <a:ea typeface="ＭＳ Ｐゴシック" pitchFamily="34" charset="-128"/>
              </a:rPr>
              <a:t>Aggregation</a:t>
            </a:r>
          </a:p>
          <a:p>
            <a:r>
              <a:rPr lang="en-US" dirty="0" smtClean="0">
                <a:ea typeface="ＭＳ Ｐゴシック" pitchFamily="34" charset="-128"/>
              </a:rPr>
              <a:t>Composition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Predecessor</a:t>
            </a:r>
          </a:p>
          <a:p>
            <a:r>
              <a:rPr lang="en-US" dirty="0" smtClean="0">
                <a:ea typeface="ＭＳ Ｐゴシック" pitchFamily="34" charset="-128"/>
              </a:rPr>
              <a:t>Successor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7589" name="AutoShape 4"/>
          <p:cNvSpPr>
            <a:spLocks/>
          </p:cNvSpPr>
          <p:nvPr/>
        </p:nvSpPr>
        <p:spPr bwMode="auto">
          <a:xfrm>
            <a:off x="3933825" y="1555524"/>
            <a:ext cx="896938" cy="1216705"/>
          </a:xfrm>
          <a:prstGeom prst="rightBrace">
            <a:avLst>
              <a:gd name="adj1" fmla="val 994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AutoShape 5"/>
          <p:cNvSpPr>
            <a:spLocks/>
          </p:cNvSpPr>
          <p:nvPr/>
        </p:nvSpPr>
        <p:spPr bwMode="auto">
          <a:xfrm>
            <a:off x="3943350" y="3317412"/>
            <a:ext cx="896938" cy="706438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4997450" y="1942419"/>
            <a:ext cx="3725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Arial" charset="0"/>
              </a:rPr>
              <a:t>Hierarchical relationships</a:t>
            </a:r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5013567" y="3439798"/>
            <a:ext cx="2787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latin typeface="Arial" charset="0"/>
              </a:rPr>
              <a:t>Order relationships</a:t>
            </a:r>
            <a:endParaRPr lang="en-US" dirty="0">
              <a:latin typeface="Arial" charset="0"/>
            </a:endParaRPr>
          </a:p>
        </p:txBody>
      </p:sp>
      <p:pic>
        <p:nvPicPr>
          <p:cNvPr id="67593" name="Picture 8" descr="aaaaaaaaaaaaaaaaaaaaaa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37" y="4412343"/>
            <a:ext cx="1571115" cy="209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85693FB-2286-4B0E-ACC6-F47F5DBAB1BE}" type="slidenum">
              <a:rPr lang="de-DE" sz="1400" smtClean="0">
                <a:latin typeface="Arial" charset="0"/>
              </a:rPr>
              <a:pPr/>
              <a:t>22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Specialisation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39863"/>
            <a:ext cx="8420100" cy="4926012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is 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relationship (sub-typing)</a:t>
            </a:r>
          </a:p>
          <a:p>
            <a:r>
              <a:rPr lang="en-US" dirty="0" smtClean="0">
                <a:ea typeface="ＭＳ Ｐゴシック" pitchFamily="34" charset="-128"/>
              </a:rPr>
              <a:t>Element B is a </a:t>
            </a:r>
            <a:r>
              <a:rPr lang="en-US" b="1" dirty="0" smtClean="0">
                <a:ea typeface="ＭＳ Ｐゴシック" pitchFamily="34" charset="-128"/>
              </a:rPr>
              <a:t>specialization</a:t>
            </a:r>
            <a:r>
              <a:rPr lang="en-US" dirty="0" smtClean="0">
                <a:ea typeface="ＭＳ Ｐゴシック" pitchFamily="34" charset="-128"/>
              </a:rPr>
              <a:t> of element A if and only if: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every instance of element B is also an instance of element A; and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there are instances of A which are not instances of B. </a:t>
            </a:r>
          </a:p>
          <a:p>
            <a:r>
              <a:rPr lang="en-US" dirty="0" smtClean="0">
                <a:ea typeface="ＭＳ Ｐゴシック" pitchFamily="34" charset="-128"/>
              </a:rPr>
              <a:t>E.g.: Student can be </a:t>
            </a:r>
            <a:r>
              <a:rPr lang="en-US" dirty="0" err="1" smtClean="0">
                <a:ea typeface="ＭＳ Ｐゴシック" pitchFamily="34" charset="-128"/>
              </a:rPr>
              <a:t>specialised</a:t>
            </a:r>
            <a:r>
              <a:rPr lang="en-US" dirty="0" smtClean="0">
                <a:ea typeface="ＭＳ Ｐゴシック" pitchFamily="34" charset="-128"/>
              </a:rPr>
              <a:t> in male and female student</a:t>
            </a:r>
          </a:p>
          <a:p>
            <a:r>
              <a:rPr lang="en-US" dirty="0">
                <a:ea typeface="ＭＳ Ｐゴシック" pitchFamily="34" charset="-128"/>
              </a:rPr>
              <a:t>Opposite: </a:t>
            </a:r>
            <a:r>
              <a:rPr lang="en-US" i="1" dirty="0" err="1">
                <a:ea typeface="ＭＳ Ｐゴシック" pitchFamily="34" charset="-128"/>
              </a:rPr>
              <a:t>Generalisation</a:t>
            </a:r>
            <a:endParaRPr lang="en-US" i="1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Differentiate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disjoint or non-disjoint?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total and non-total?</a:t>
            </a:r>
          </a:p>
        </p:txBody>
      </p:sp>
      <p:pic>
        <p:nvPicPr>
          <p:cNvPr id="68613" name="Picture 4" descr="aaaaaaaaaaaaaaaaaaaa006%20Types%20of%20bo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4"/>
          <a:stretch>
            <a:fillRect/>
          </a:stretch>
        </p:blipFill>
        <p:spPr bwMode="auto">
          <a:xfrm>
            <a:off x="5029947" y="4412343"/>
            <a:ext cx="4465572" cy="235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6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4191F00-E747-4C4A-B8D0-837230C2C9C0}" type="slidenum">
              <a:rPr lang="de-DE" sz="1400" smtClean="0">
                <a:latin typeface="Arial" charset="0"/>
              </a:rPr>
              <a:pPr/>
              <a:t>23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9637" name="Rectangle 3"/>
          <p:cNvSpPr txBox="1">
            <a:spLocks noChangeArrowheads="1"/>
          </p:cNvSpPr>
          <p:nvPr/>
        </p:nvSpPr>
        <p:spPr bwMode="auto">
          <a:xfrm>
            <a:off x="742950" y="13716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Using </a:t>
            </a:r>
            <a:r>
              <a:rPr lang="en-US" altLang="en-US" dirty="0" smtClean="0">
                <a:latin typeface="Arial" charset="0"/>
              </a:rPr>
              <a:t>‘</a:t>
            </a:r>
            <a:r>
              <a:rPr lang="en-US" dirty="0" smtClean="0">
                <a:latin typeface="Arial" charset="0"/>
              </a:rPr>
              <a:t>football player</a:t>
            </a:r>
            <a:r>
              <a:rPr lang="en-US" altLang="en-US" dirty="0">
                <a:latin typeface="Arial" charset="0"/>
              </a:rPr>
              <a:t>’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provide </a:t>
            </a:r>
            <a:r>
              <a:rPr lang="en-US" dirty="0">
                <a:latin typeface="Arial" charset="0"/>
              </a:rPr>
              <a:t>examples </a:t>
            </a:r>
            <a:r>
              <a:rPr lang="en-US" dirty="0" smtClean="0">
                <a:latin typeface="Arial" charset="0"/>
              </a:rPr>
              <a:t>for: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disjoint </a:t>
            </a:r>
            <a:r>
              <a:rPr lang="en-US" dirty="0" smtClean="0">
                <a:latin typeface="Arial" charset="0"/>
              </a:rPr>
              <a:t>specializations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non-disjoint </a:t>
            </a:r>
            <a:r>
              <a:rPr lang="en-US" dirty="0" smtClean="0">
                <a:latin typeface="Arial" charset="0"/>
              </a:rPr>
              <a:t>specializations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total </a:t>
            </a:r>
            <a:r>
              <a:rPr lang="en-US" dirty="0" smtClean="0">
                <a:latin typeface="Arial" charset="0"/>
              </a:rPr>
              <a:t>specializations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non-total </a:t>
            </a:r>
            <a:r>
              <a:rPr lang="en-US" dirty="0" smtClean="0">
                <a:latin typeface="Arial" charset="0"/>
              </a:rPr>
              <a:t>specializations</a:t>
            </a: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</a:rPr>
              <a:t>generalization 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</a:endParaRPr>
          </a:p>
        </p:txBody>
      </p:sp>
      <p:pic>
        <p:nvPicPr>
          <p:cNvPr id="138242" name="Picture 2" descr="\\psf\Home\Downloads\images-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1577067"/>
            <a:ext cx="3194731" cy="461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4C1050A-1D11-44F4-A48D-CB7AA7EC733D}" type="slidenum">
              <a:rPr lang="de-DE" sz="1400" smtClean="0">
                <a:latin typeface="Arial" charset="0"/>
              </a:rPr>
              <a:pPr/>
              <a:t>24</a:t>
            </a:fld>
            <a:endParaRPr lang="de-DE" sz="140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Aggregation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used to combine simple elements to more complex ones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“</a:t>
            </a:r>
            <a:r>
              <a:rPr lang="en-US" dirty="0" smtClean="0">
                <a:ea typeface="ＭＳ Ｐゴシック" pitchFamily="34" charset="-128"/>
              </a:rPr>
              <a:t>has a</a:t>
            </a:r>
            <a:r>
              <a:rPr lang="en-US" altLang="en-US" dirty="0" smtClean="0">
                <a:ea typeface="ＭＳ Ｐゴシック" pitchFamily="34" charset="-128"/>
              </a:rPr>
              <a:t>”</a:t>
            </a:r>
            <a:r>
              <a:rPr lang="en-US" dirty="0" smtClean="0">
                <a:ea typeface="ＭＳ Ｐゴシック" pitchFamily="34" charset="-128"/>
              </a:rPr>
              <a:t> relationship</a:t>
            </a:r>
          </a:p>
          <a:p>
            <a:r>
              <a:rPr lang="en-US" dirty="0" smtClean="0">
                <a:ea typeface="ＭＳ Ｐゴシック" pitchFamily="34" charset="-128"/>
              </a:rPr>
              <a:t>does </a:t>
            </a:r>
            <a:r>
              <a:rPr lang="en-US" i="1" dirty="0" smtClean="0">
                <a:ea typeface="ＭＳ Ｐゴシック" pitchFamily="34" charset="-128"/>
              </a:rPr>
              <a:t>not</a:t>
            </a:r>
            <a:r>
              <a:rPr lang="en-US" dirty="0" smtClean="0">
                <a:ea typeface="ＭＳ Ｐゴシック" pitchFamily="34" charset="-128"/>
              </a:rPr>
              <a:t> imply ownership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e.g.: Students form a class. If a class is cancelled, its students </a:t>
            </a:r>
            <a:r>
              <a:rPr lang="en-US" u="sng" dirty="0" smtClean="0">
                <a:ea typeface="ＭＳ Ｐゴシック" pitchFamily="34" charset="-128"/>
              </a:rPr>
              <a:t>continue to exist</a:t>
            </a:r>
            <a:r>
              <a:rPr lang="en-US" dirty="0" smtClean="0">
                <a:ea typeface="ＭＳ Ｐゴシック" pitchFamily="34" charset="-128"/>
              </a:rPr>
              <a:t>. A student can be enrolled in more than one class.</a:t>
            </a:r>
          </a:p>
          <a:p>
            <a:r>
              <a:rPr lang="en-US" dirty="0" smtClean="0">
                <a:ea typeface="ＭＳ Ｐゴシック" pitchFamily="34" charset="-128"/>
              </a:rPr>
              <a:t>see also bundles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0661" name="Picture 4" descr="aaaaaaaaaaaaaaaaaclass%207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203700"/>
            <a:ext cx="294481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wii-bund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092700"/>
            <a:ext cx="1193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1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CBDA4710-00C0-4A76-B380-1ABF7B85B6F1}" type="slidenum">
              <a:rPr lang="de-DE" sz="1400" smtClean="0">
                <a:latin typeface="Arial" charset="0"/>
              </a:rPr>
              <a:pPr/>
              <a:t>25</a:t>
            </a:fld>
            <a:endParaRPr lang="de-DE" sz="14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Composition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Like aggregation but </a:t>
            </a:r>
            <a:r>
              <a:rPr lang="en-US" i="1" dirty="0" smtClean="0">
                <a:ea typeface="ＭＳ Ｐゴシック" pitchFamily="34" charset="-128"/>
              </a:rPr>
              <a:t>implies</a:t>
            </a:r>
            <a:r>
              <a:rPr lang="en-US" dirty="0" smtClean="0">
                <a:ea typeface="ＭＳ Ｐゴシック" pitchFamily="34" charset="-128"/>
              </a:rPr>
              <a:t> ownership (“is part of”)</a:t>
            </a:r>
          </a:p>
          <a:p>
            <a:r>
              <a:rPr lang="en-US" dirty="0" smtClean="0">
                <a:ea typeface="ＭＳ Ｐゴシック" pitchFamily="34" charset="-128"/>
              </a:rPr>
              <a:t>e.g. a university owns six faculties. If the university closes, the faculties will no longer exist. Each faculty belongs to exactly one university.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i="1" dirty="0" smtClean="0">
                <a:ea typeface="ＭＳ Ｐゴシック" pitchFamily="34" charset="-128"/>
              </a:rPr>
              <a:t>Containment</a:t>
            </a:r>
            <a:r>
              <a:rPr lang="en-US" dirty="0" smtClean="0">
                <a:ea typeface="ＭＳ Ｐゴシック" pitchFamily="34" charset="-128"/>
              </a:rPr>
              <a:t> is a special form of composition in which several instances of the same element are stored.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Heart “is part of” human being (composition)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Finger “is part of ” human being (containment)</a:t>
            </a:r>
          </a:p>
        </p:txBody>
      </p:sp>
      <p:pic>
        <p:nvPicPr>
          <p:cNvPr id="71685" name="Picture 4" descr="aaaaaaaaaaaaaaaaaaaaaapuzzle%20pi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52" y="4433200"/>
            <a:ext cx="2142671" cy="214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9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 Question 2.2008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50888" y="1468891"/>
            <a:ext cx="84201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Use the following process model to provide an example for the difference between:</a:t>
            </a:r>
          </a:p>
          <a:p>
            <a:r>
              <a:rPr lang="en-US" dirty="0" smtClean="0">
                <a:ea typeface="ＭＳ Ｐゴシック" pitchFamily="34" charset="-128"/>
              </a:rPr>
              <a:t>process generalization/</a:t>
            </a:r>
            <a:r>
              <a:rPr lang="en-US" dirty="0" err="1" smtClean="0">
                <a:ea typeface="ＭＳ Ｐゴシック" pitchFamily="34" charset="-128"/>
              </a:rPr>
              <a:t>specialisation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process aggregation/disaggregation.</a:t>
            </a:r>
            <a:br>
              <a:rPr lang="en-US" dirty="0" smtClean="0">
                <a:ea typeface="ＭＳ Ｐゴシック" pitchFamily="34" charset="-128"/>
              </a:rPr>
            </a:br>
            <a:endParaRPr lang="en-AU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EE06F6F1-AC36-43C9-B625-31028FC2FC13}" type="slidenum">
              <a:rPr lang="de-DE" sz="1400" smtClean="0">
                <a:latin typeface="Arial" charset="0"/>
              </a:rPr>
              <a:pPr/>
              <a:t>26</a:t>
            </a:fld>
            <a:endParaRPr lang="de-DE" sz="1400" smtClean="0">
              <a:latin typeface="Arial" charset="0"/>
            </a:endParaRPr>
          </a:p>
        </p:txBody>
      </p:sp>
      <p:graphicFrame>
        <p:nvGraphicFramePr>
          <p:cNvPr id="727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31033"/>
              </p:ext>
            </p:extLst>
          </p:nvPr>
        </p:nvGraphicFramePr>
        <p:xfrm>
          <a:off x="1260929" y="4105275"/>
          <a:ext cx="7505701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0" name="Document" r:id="rId4" imgW="18285714" imgH="1473016" progId="Word.Document.12">
                  <p:link updateAutomatic="1"/>
                </p:oleObj>
              </mc:Choice>
              <mc:Fallback>
                <p:oleObj name="Document" r:id="rId4" imgW="18285714" imgH="1473016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929" y="4105275"/>
                        <a:ext cx="7505701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9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FE60DCF-E405-4012-B217-5ACBF62782F3}" type="slidenum">
              <a:rPr lang="de-DE" sz="1400" smtClean="0">
                <a:latin typeface="Arial" charset="0"/>
              </a:rPr>
              <a:pPr/>
              <a:t>27</a:t>
            </a:fld>
            <a:endParaRPr lang="de-DE" sz="1400" smtClean="0">
              <a:latin typeface="Arial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5186363" y="1681163"/>
            <a:ext cx="4719637" cy="3878262"/>
            <a:chOff x="3267" y="1059"/>
            <a:chExt cx="2973" cy="2443"/>
          </a:xfrm>
        </p:grpSpPr>
        <p:grpSp>
          <p:nvGrpSpPr>
            <p:cNvPr id="74793" name="Group 70"/>
            <p:cNvGrpSpPr>
              <a:grpSpLocks/>
            </p:cNvGrpSpPr>
            <p:nvPr/>
          </p:nvGrpSpPr>
          <p:grpSpPr bwMode="auto">
            <a:xfrm>
              <a:off x="3267" y="1282"/>
              <a:ext cx="2973" cy="2220"/>
              <a:chOff x="3267" y="1282"/>
              <a:chExt cx="2973" cy="2220"/>
            </a:xfrm>
          </p:grpSpPr>
          <p:sp>
            <p:nvSpPr>
              <p:cNvPr id="74795" name="Oval 30"/>
              <p:cNvSpPr>
                <a:spLocks noChangeArrowheads="1"/>
              </p:cNvSpPr>
              <p:nvPr/>
            </p:nvSpPr>
            <p:spPr bwMode="auto">
              <a:xfrm>
                <a:off x="3267" y="1282"/>
                <a:ext cx="2973" cy="2220"/>
              </a:xfrm>
              <a:prstGeom prst="ellips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Oval 31"/>
              <p:cNvSpPr>
                <a:spLocks noChangeArrowheads="1"/>
              </p:cNvSpPr>
              <p:nvPr/>
            </p:nvSpPr>
            <p:spPr bwMode="auto">
              <a:xfrm>
                <a:off x="4316" y="2507"/>
                <a:ext cx="342" cy="343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Oval 32"/>
              <p:cNvSpPr>
                <a:spLocks noChangeArrowheads="1"/>
              </p:cNvSpPr>
              <p:nvPr/>
            </p:nvSpPr>
            <p:spPr bwMode="auto">
              <a:xfrm>
                <a:off x="3978" y="1844"/>
                <a:ext cx="233" cy="223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Oval 33"/>
              <p:cNvSpPr>
                <a:spLocks noChangeArrowheads="1"/>
              </p:cNvSpPr>
              <p:nvPr/>
            </p:nvSpPr>
            <p:spPr bwMode="auto">
              <a:xfrm>
                <a:off x="5171" y="1720"/>
                <a:ext cx="233" cy="223"/>
              </a:xfrm>
              <a:prstGeom prst="ellipse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Line 38"/>
              <p:cNvSpPr>
                <a:spLocks noChangeShapeType="1"/>
              </p:cNvSpPr>
              <p:nvPr/>
            </p:nvSpPr>
            <p:spPr bwMode="auto">
              <a:xfrm flipV="1">
                <a:off x="4215" y="1857"/>
                <a:ext cx="945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800" name="Line 39"/>
              <p:cNvSpPr>
                <a:spLocks noChangeShapeType="1"/>
              </p:cNvSpPr>
              <p:nvPr/>
            </p:nvSpPr>
            <p:spPr bwMode="auto">
              <a:xfrm>
                <a:off x="4139" y="2057"/>
                <a:ext cx="304" cy="4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4794" name="Text Box 68"/>
            <p:cNvSpPr txBox="1">
              <a:spLocks noChangeArrowheads="1"/>
            </p:cNvSpPr>
            <p:nvPr/>
          </p:nvSpPr>
          <p:spPr bwMode="auto">
            <a:xfrm>
              <a:off x="5013" y="1059"/>
              <a:ext cx="11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2000" b="1">
                  <a:latin typeface="Arial" charset="0"/>
                </a:rPr>
                <a:t>Model System</a:t>
              </a:r>
            </a:p>
          </p:txBody>
        </p:sp>
      </p:grp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14" y="379413"/>
            <a:ext cx="7816624" cy="609600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for managing complexity</a:t>
            </a:r>
          </a:p>
        </p:txBody>
      </p:sp>
      <p:sp>
        <p:nvSpPr>
          <p:cNvPr id="74757" name="Oval 3"/>
          <p:cNvSpPr>
            <a:spLocks noChangeArrowheads="1"/>
          </p:cNvSpPr>
          <p:nvPr/>
        </p:nvSpPr>
        <p:spPr bwMode="auto">
          <a:xfrm>
            <a:off x="0" y="2060575"/>
            <a:ext cx="4719638" cy="352425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4758" name="Oval 4"/>
          <p:cNvSpPr>
            <a:spLocks noChangeArrowheads="1"/>
          </p:cNvSpPr>
          <p:nvPr/>
        </p:nvSpPr>
        <p:spPr bwMode="auto">
          <a:xfrm>
            <a:off x="2270125" y="3608388"/>
            <a:ext cx="369888" cy="354012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Oval 5"/>
          <p:cNvSpPr>
            <a:spLocks noChangeArrowheads="1"/>
          </p:cNvSpPr>
          <p:nvPr/>
        </p:nvSpPr>
        <p:spPr bwMode="auto">
          <a:xfrm>
            <a:off x="1128713" y="2952750"/>
            <a:ext cx="369887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Oval 6"/>
          <p:cNvSpPr>
            <a:spLocks noChangeArrowheads="1"/>
          </p:cNvSpPr>
          <p:nvPr/>
        </p:nvSpPr>
        <p:spPr bwMode="auto">
          <a:xfrm>
            <a:off x="3454400" y="3273425"/>
            <a:ext cx="369888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Oval 7"/>
          <p:cNvSpPr>
            <a:spLocks noChangeArrowheads="1"/>
          </p:cNvSpPr>
          <p:nvPr/>
        </p:nvSpPr>
        <p:spPr bwMode="auto">
          <a:xfrm>
            <a:off x="3005138" y="4462463"/>
            <a:ext cx="369887" cy="354012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Oval 8"/>
          <p:cNvSpPr>
            <a:spLocks noChangeArrowheads="1"/>
          </p:cNvSpPr>
          <p:nvPr/>
        </p:nvSpPr>
        <p:spPr bwMode="auto">
          <a:xfrm>
            <a:off x="1701800" y="4295775"/>
            <a:ext cx="369888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Line 9"/>
          <p:cNvSpPr>
            <a:spLocks noChangeShapeType="1"/>
          </p:cNvSpPr>
          <p:nvPr/>
        </p:nvSpPr>
        <p:spPr bwMode="auto">
          <a:xfrm flipV="1">
            <a:off x="2019300" y="3932238"/>
            <a:ext cx="3397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64" name="Line 11"/>
          <p:cNvSpPr>
            <a:spLocks noChangeShapeType="1"/>
          </p:cNvSpPr>
          <p:nvPr/>
        </p:nvSpPr>
        <p:spPr bwMode="auto">
          <a:xfrm>
            <a:off x="2041525" y="4518025"/>
            <a:ext cx="960438" cy="103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65" name="Line 12"/>
          <p:cNvSpPr>
            <a:spLocks noChangeShapeType="1"/>
          </p:cNvSpPr>
          <p:nvPr/>
        </p:nvSpPr>
        <p:spPr bwMode="auto">
          <a:xfrm>
            <a:off x="1504950" y="3127375"/>
            <a:ext cx="1949450" cy="295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66" name="Line 13"/>
          <p:cNvSpPr>
            <a:spLocks noChangeShapeType="1"/>
          </p:cNvSpPr>
          <p:nvPr/>
        </p:nvSpPr>
        <p:spPr bwMode="auto">
          <a:xfrm>
            <a:off x="1470025" y="3240088"/>
            <a:ext cx="828675" cy="471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67" name="Oval 23"/>
          <p:cNvSpPr>
            <a:spLocks noChangeArrowheads="1"/>
          </p:cNvSpPr>
          <p:nvPr/>
        </p:nvSpPr>
        <p:spPr bwMode="auto">
          <a:xfrm>
            <a:off x="711200" y="3994150"/>
            <a:ext cx="369888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Oval 24"/>
          <p:cNvSpPr>
            <a:spLocks noChangeArrowheads="1"/>
          </p:cNvSpPr>
          <p:nvPr/>
        </p:nvSpPr>
        <p:spPr bwMode="auto">
          <a:xfrm>
            <a:off x="2005013" y="2441575"/>
            <a:ext cx="369887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Oval 25"/>
          <p:cNvSpPr>
            <a:spLocks noChangeArrowheads="1"/>
          </p:cNvSpPr>
          <p:nvPr/>
        </p:nvSpPr>
        <p:spPr bwMode="auto">
          <a:xfrm>
            <a:off x="2297113" y="4873625"/>
            <a:ext cx="369887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Oval 26"/>
          <p:cNvSpPr>
            <a:spLocks noChangeArrowheads="1"/>
          </p:cNvSpPr>
          <p:nvPr/>
        </p:nvSpPr>
        <p:spPr bwMode="auto">
          <a:xfrm>
            <a:off x="3057525" y="2632075"/>
            <a:ext cx="369888" cy="354013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27"/>
          <p:cNvSpPr>
            <a:spLocks noChangeShapeType="1"/>
          </p:cNvSpPr>
          <p:nvPr/>
        </p:nvSpPr>
        <p:spPr bwMode="auto">
          <a:xfrm>
            <a:off x="1047750" y="4216400"/>
            <a:ext cx="690563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72" name="Line 28"/>
          <p:cNvSpPr>
            <a:spLocks noChangeShapeType="1"/>
          </p:cNvSpPr>
          <p:nvPr/>
        </p:nvSpPr>
        <p:spPr bwMode="auto">
          <a:xfrm flipV="1">
            <a:off x="952500" y="3263900"/>
            <a:ext cx="26035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73" name="Line 29"/>
          <p:cNvSpPr>
            <a:spLocks noChangeShapeType="1"/>
          </p:cNvSpPr>
          <p:nvPr/>
        </p:nvSpPr>
        <p:spPr bwMode="auto">
          <a:xfrm flipV="1">
            <a:off x="1409700" y="2600325"/>
            <a:ext cx="604838" cy="39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451225" y="1887539"/>
            <a:ext cx="4760913" cy="1536701"/>
            <a:chOff x="2174" y="1189"/>
            <a:chExt cx="2999" cy="968"/>
          </a:xfrm>
        </p:grpSpPr>
        <p:grpSp>
          <p:nvGrpSpPr>
            <p:cNvPr id="74788" name="Group 54"/>
            <p:cNvGrpSpPr>
              <a:grpSpLocks/>
            </p:cNvGrpSpPr>
            <p:nvPr/>
          </p:nvGrpSpPr>
          <p:grpSpPr bwMode="auto">
            <a:xfrm>
              <a:off x="2174" y="1739"/>
              <a:ext cx="2999" cy="418"/>
              <a:chOff x="2174" y="1739"/>
              <a:chExt cx="2999" cy="418"/>
            </a:xfrm>
          </p:grpSpPr>
          <p:sp>
            <p:nvSpPr>
              <p:cNvPr id="74791" name="Line 52"/>
              <p:cNvSpPr>
                <a:spLocks noChangeShapeType="1"/>
              </p:cNvSpPr>
              <p:nvPr/>
            </p:nvSpPr>
            <p:spPr bwMode="auto">
              <a:xfrm>
                <a:off x="2174" y="1739"/>
                <a:ext cx="2999" cy="5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792" name="Line 53"/>
              <p:cNvSpPr>
                <a:spLocks noChangeShapeType="1"/>
              </p:cNvSpPr>
              <p:nvPr/>
            </p:nvSpPr>
            <p:spPr bwMode="auto">
              <a:xfrm flipV="1">
                <a:off x="2397" y="1831"/>
                <a:ext cx="2728" cy="32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4789" name="Text Box 55"/>
            <p:cNvSpPr txBox="1">
              <a:spLocks noChangeArrowheads="1"/>
            </p:cNvSpPr>
            <p:nvPr/>
          </p:nvSpPr>
          <p:spPr bwMode="auto">
            <a:xfrm>
              <a:off x="2471" y="1189"/>
              <a:ext cx="12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 smtClean="0">
                  <a:latin typeface="Arial" charset="0"/>
                </a:rPr>
                <a:t>Generalization</a:t>
              </a:r>
              <a:endParaRPr lang="en-US" sz="2000" b="1" dirty="0">
                <a:latin typeface="Arial" charset="0"/>
              </a:endParaRPr>
            </a:p>
          </p:txBody>
        </p:sp>
        <p:sp>
          <p:nvSpPr>
            <p:cNvPr id="74790" name="Line 58"/>
            <p:cNvSpPr>
              <a:spLocks noChangeShapeType="1"/>
            </p:cNvSpPr>
            <p:nvPr/>
          </p:nvSpPr>
          <p:spPr bwMode="auto">
            <a:xfrm>
              <a:off x="3076" y="1413"/>
              <a:ext cx="32" cy="35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050925" y="3787775"/>
            <a:ext cx="5902326" cy="2087563"/>
            <a:chOff x="662" y="2386"/>
            <a:chExt cx="3718" cy="1315"/>
          </a:xfrm>
        </p:grpSpPr>
        <p:grpSp>
          <p:nvGrpSpPr>
            <p:cNvPr id="74781" name="Group 51"/>
            <p:cNvGrpSpPr>
              <a:grpSpLocks/>
            </p:cNvGrpSpPr>
            <p:nvPr/>
          </p:nvGrpSpPr>
          <p:grpSpPr bwMode="auto">
            <a:xfrm>
              <a:off x="662" y="2386"/>
              <a:ext cx="3718" cy="407"/>
              <a:chOff x="662" y="2386"/>
              <a:chExt cx="3718" cy="407"/>
            </a:xfrm>
          </p:grpSpPr>
          <p:sp>
            <p:nvSpPr>
              <p:cNvPr id="74785" name="Line 48"/>
              <p:cNvSpPr>
                <a:spLocks noChangeShapeType="1"/>
              </p:cNvSpPr>
              <p:nvPr/>
            </p:nvSpPr>
            <p:spPr bwMode="auto">
              <a:xfrm flipV="1">
                <a:off x="1282" y="2695"/>
                <a:ext cx="3022" cy="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786" name="Line 49"/>
              <p:cNvSpPr>
                <a:spLocks noChangeShapeType="1"/>
              </p:cNvSpPr>
              <p:nvPr/>
            </p:nvSpPr>
            <p:spPr bwMode="auto">
              <a:xfrm>
                <a:off x="1657" y="2386"/>
                <a:ext cx="2707" cy="30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4787" name="Line 50"/>
              <p:cNvSpPr>
                <a:spLocks noChangeShapeType="1"/>
              </p:cNvSpPr>
              <p:nvPr/>
            </p:nvSpPr>
            <p:spPr bwMode="auto">
              <a:xfrm>
                <a:off x="662" y="2609"/>
                <a:ext cx="3718" cy="109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74782" name="Group 65"/>
            <p:cNvGrpSpPr>
              <a:grpSpLocks/>
            </p:cNvGrpSpPr>
            <p:nvPr/>
          </p:nvGrpSpPr>
          <p:grpSpPr bwMode="auto">
            <a:xfrm>
              <a:off x="2642" y="2728"/>
              <a:ext cx="1113" cy="973"/>
              <a:chOff x="2642" y="2728"/>
              <a:chExt cx="1113" cy="973"/>
            </a:xfrm>
          </p:grpSpPr>
          <p:sp>
            <p:nvSpPr>
              <p:cNvPr id="74783" name="Text Box 56"/>
              <p:cNvSpPr txBox="1">
                <a:spLocks noChangeArrowheads="1"/>
              </p:cNvSpPr>
              <p:nvPr/>
            </p:nvSpPr>
            <p:spPr bwMode="auto">
              <a:xfrm>
                <a:off x="2642" y="3255"/>
                <a:ext cx="1113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 smtClean="0">
                    <a:latin typeface="Arial" charset="0"/>
                  </a:rPr>
                  <a:t>Aggregation/</a:t>
                </a:r>
              </a:p>
              <a:p>
                <a:r>
                  <a:rPr lang="en-US" sz="2000" b="1" dirty="0" smtClean="0">
                    <a:latin typeface="Arial" charset="0"/>
                  </a:rPr>
                  <a:t>Composition</a:t>
                </a:r>
                <a:endParaRPr lang="en-US" sz="2000" b="1" dirty="0">
                  <a:latin typeface="Arial" charset="0"/>
                </a:endParaRPr>
              </a:p>
            </p:txBody>
          </p:sp>
          <p:sp>
            <p:nvSpPr>
              <p:cNvPr id="74784" name="Line 59"/>
              <p:cNvSpPr>
                <a:spLocks noChangeShapeType="1"/>
              </p:cNvSpPr>
              <p:nvPr/>
            </p:nvSpPr>
            <p:spPr bwMode="auto">
              <a:xfrm>
                <a:off x="3108" y="2728"/>
                <a:ext cx="22" cy="5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2355850" y="4840288"/>
            <a:ext cx="1550988" cy="1474787"/>
            <a:chOff x="1484" y="3049"/>
            <a:chExt cx="977" cy="929"/>
          </a:xfrm>
        </p:grpSpPr>
        <p:sp>
          <p:nvSpPr>
            <p:cNvPr id="74778" name="Text Box 60"/>
            <p:cNvSpPr txBox="1">
              <a:spLocks noChangeArrowheads="1"/>
            </p:cNvSpPr>
            <p:nvPr/>
          </p:nvSpPr>
          <p:spPr bwMode="auto">
            <a:xfrm>
              <a:off x="1484" y="3728"/>
              <a:ext cx="9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Arial" charset="0"/>
                </a:rPr>
                <a:t>Elimination</a:t>
              </a:r>
            </a:p>
          </p:txBody>
        </p:sp>
        <p:sp>
          <p:nvSpPr>
            <p:cNvPr id="74779" name="Line 61"/>
            <p:cNvSpPr>
              <a:spLocks noChangeShapeType="1"/>
            </p:cNvSpPr>
            <p:nvPr/>
          </p:nvSpPr>
          <p:spPr bwMode="auto">
            <a:xfrm flipH="1">
              <a:off x="1972" y="3049"/>
              <a:ext cx="11" cy="7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4780" name="Line 62"/>
            <p:cNvSpPr>
              <a:spLocks noChangeShapeType="1"/>
            </p:cNvSpPr>
            <p:nvPr/>
          </p:nvSpPr>
          <p:spPr bwMode="auto">
            <a:xfrm>
              <a:off x="1619" y="3283"/>
              <a:ext cx="185" cy="4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74777" name="Text Box 67"/>
          <p:cNvSpPr txBox="1">
            <a:spLocks noChangeArrowheads="1"/>
          </p:cNvSpPr>
          <p:nvPr/>
        </p:nvSpPr>
        <p:spPr bwMode="auto">
          <a:xfrm>
            <a:off x="0" y="1638300"/>
            <a:ext cx="194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>
                <a:latin typeface="Arial" charset="0"/>
              </a:rPr>
              <a:t>“</a:t>
            </a:r>
            <a:r>
              <a:rPr lang="en-US" sz="2000" b="1">
                <a:latin typeface="Arial" charset="0"/>
              </a:rPr>
              <a:t>Real</a:t>
            </a:r>
            <a:r>
              <a:rPr lang="en-US" altLang="en-US" sz="2000" b="1">
                <a:latin typeface="Arial" charset="0"/>
              </a:rPr>
              <a:t>”</a:t>
            </a:r>
            <a:r>
              <a:rPr lang="en-US" sz="2000" b="1">
                <a:latin typeface="Arial" charset="0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181160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6A4F9DE4-E649-4508-87E3-5F0F77FA2787}" type="slidenum">
              <a:rPr lang="de-DE" sz="1400" smtClean="0">
                <a:latin typeface="Arial" charset="0"/>
              </a:rPr>
              <a:pPr/>
              <a:t>28</a:t>
            </a:fld>
            <a:endParaRPr lang="de-DE" sz="140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900" dirty="0" smtClean="0">
                <a:solidFill>
                  <a:schemeClr val="tx1"/>
                </a:solidFill>
                <a:ea typeface="ＭＳ Ｐゴシック" pitchFamily="34" charset="-128"/>
              </a:rPr>
              <a:t>References</a:t>
            </a:r>
          </a:p>
        </p:txBody>
      </p:sp>
      <p:pic>
        <p:nvPicPr>
          <p:cNvPr id="76804" name="Picture 3" descr="Books02-1712x13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925638"/>
            <a:ext cx="49847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50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60400" y="368300"/>
            <a:ext cx="8570686" cy="609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Textbook (available as eBook from QUT Library)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D68AC1-40B6-4AD6-82E5-A8646F94CCEE}" type="slidenum">
              <a:rPr lang="de-DE" sz="1400" smtClean="0">
                <a:latin typeface="Arial" charset="0"/>
              </a:rPr>
              <a:pPr/>
              <a:t>29</a:t>
            </a:fld>
            <a:endParaRPr lang="de-DE" sz="1400" smtClean="0"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79912" y="1639377"/>
            <a:ext cx="59736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Marlon Dumas, Marcello La Rosa,</a:t>
            </a:r>
            <a:br>
              <a:rPr lang="en-AU" dirty="0"/>
            </a:br>
            <a:r>
              <a:rPr lang="en-AU" dirty="0"/>
              <a:t>Jan Mendling, Hajo A. Reijers</a:t>
            </a:r>
          </a:p>
          <a:p>
            <a:pPr marL="0" indent="0">
              <a:buNone/>
            </a:pPr>
            <a:r>
              <a:rPr lang="en-AU" b="1" dirty="0" smtClean="0"/>
              <a:t>Fundamentals of </a:t>
            </a:r>
            <a:br>
              <a:rPr lang="en-AU" b="1" dirty="0" smtClean="0"/>
            </a:br>
            <a:r>
              <a:rPr lang="en-AU" b="1" dirty="0" smtClean="0"/>
              <a:t>Business Process Management</a:t>
            </a:r>
          </a:p>
          <a:p>
            <a:pPr marL="0" indent="0">
              <a:buNone/>
            </a:pPr>
            <a:r>
              <a:rPr lang="en-AU" dirty="0" smtClean="0"/>
              <a:t>Springer 2013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(Chapters 1-5)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>
                <a:solidFill>
                  <a:srgbClr val="CC0000"/>
                </a:solidFill>
              </a:rPr>
              <a:t>             </a:t>
            </a:r>
            <a:r>
              <a:rPr lang="en-AU" u="sng" dirty="0" smtClean="0">
                <a:solidFill>
                  <a:srgbClr val="CC0000"/>
                </a:solidFill>
              </a:rPr>
              <a:t>http://fundamentals-of-bpm.org </a:t>
            </a:r>
          </a:p>
        </p:txBody>
      </p:sp>
      <p:pic>
        <p:nvPicPr>
          <p:cNvPr id="8" name="Picture 2" descr="\\psf\Home\Documents\Dropbox\Publications\Book\BPMTextbook\cover\978-3-642-33142-8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8" y="1628288"/>
            <a:ext cx="2765601" cy="414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psf\Home\Documents\Dropbox\Publications\Book\BPMTextbook\cover\qr_code_bookU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21" y="4825601"/>
            <a:ext cx="899068" cy="89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51C89F-4078-4973-9051-A459407A82D1}" type="slidenum">
              <a:rPr lang="de-DE" sz="1400" smtClean="0">
                <a:latin typeface="Arial" charset="0"/>
              </a:rPr>
              <a:pPr/>
              <a:t>3</a:t>
            </a:fld>
            <a:endParaRPr lang="de-DE" sz="140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336550"/>
            <a:ext cx="8259762" cy="6096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Your Tutors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5883" y="4905822"/>
            <a:ext cx="5037137" cy="11699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PhD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Candidate</a:t>
            </a:r>
          </a:p>
          <a:p>
            <a:pPr marL="0" indent="0" algn="ctr">
              <a:buFontTx/>
              <a:buNone/>
              <a:defRPr/>
            </a:pPr>
            <a:r>
              <a:rPr lang="en-US" u="sng" dirty="0" smtClean="0">
                <a:ea typeface="ＭＳ Ｐゴシック" pitchFamily="34" charset="-128"/>
              </a:rPr>
              <a:t>eike.bernhard@qut.edu.au</a:t>
            </a:r>
          </a:p>
          <a:p>
            <a:pPr algn="ctr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1990" name="Picture 6" descr="\\psf\Home\Downloads\MeMyselfAnd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07167" y="2639101"/>
            <a:ext cx="1460500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4471" y="1581440"/>
            <a:ext cx="329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 smtClean="0">
                <a:latin typeface="+mj-lt"/>
              </a:rPr>
              <a:t>Eike Bernhard</a:t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(INB/INN)</a:t>
            </a:r>
            <a:endParaRPr lang="en-AU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1379" y="1589377"/>
            <a:ext cx="26340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dirty="0">
                <a:latin typeface="+mj-lt"/>
              </a:rPr>
              <a:t>Stephan </a:t>
            </a:r>
            <a:r>
              <a:rPr lang="en-AU" dirty="0" smtClean="0">
                <a:latin typeface="+mj-lt"/>
              </a:rPr>
              <a:t>Clemens</a:t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(INB/INN)</a:t>
            </a:r>
            <a:endParaRPr lang="en-AU" dirty="0"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75439" y="4899472"/>
            <a:ext cx="50371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438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895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352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10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Research Assistant</a:t>
            </a:r>
          </a:p>
          <a:p>
            <a:pPr marL="0" indent="0" algn="ctr">
              <a:buFontTx/>
              <a:buNone/>
              <a:defRPr/>
            </a:pPr>
            <a:r>
              <a:rPr lang="en-US" u="sng" dirty="0" smtClean="0">
                <a:ea typeface="ＭＳ Ｐゴシック" pitchFamily="34" charset="-128"/>
              </a:rPr>
              <a:t>stephan.clemens@qut.edu.au</a:t>
            </a:r>
          </a:p>
          <a:p>
            <a:pPr algn="ctr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AutoShape 2" descr="data:image/jpeg;base64,/9j/4AAQSkZJRgABAQAAAQABAAD/2wCEAAkGBhQSEBUUEhQVFRQWFxYVFxgVFBcUFxcVGBQWFBUWFRwXHCYeFxkkHBYWHy8gIycpLCwsFR4xNTAqNSYrLCkBCQoKDgwOFA8PFCkcFRwpKSkpKSwpLCkpKSkpKSkpKSkpLDUpLCk1KSk2KSkpKSkpKSkpKSkpKSkpKSkpKSksKf/AABEIAJQAcAMBIgACEQEDEQH/xAAcAAABBAMBAAAAAAAAAAAAAAAGAwQFBwABAgj/xAA6EAACAQIDBgMFBwQCAwEAAAABAgADEQQFIQYSMUFRcQciYROBkaHBFCMyUrHh8EJictFD8TNTgxb/xAAZAQACAwEAAAAAAAAAAAAAAAACAwABBAX/xAAhEQACAgICAgMBAAAAAAAAAAAAAQIRAxIhMQRREzJBIv/aAAwDAQACEQMRAD8AsMU5m5FbTLQxInuTRSKWmmMhYiyRrjK600LuQqjmxAHxMGtvNvVwaFKRVq55HUL3HWUrmme18S161Rn6AkkC/QcBKbIlZc2I8Q8GAd2oXsbEBT8QeB90d5btLQxFMNTqLcmxUkKwN9dDKBVDFaDMDx/n0g7BaHowrOGWVHkW3mJoCxPtkGgDk3GltCO0Psg22oYryg7lS34D87dZakmC40TJWJusVptcA+k0whAjVliJWOmWIsshYakTVp1MtKLOCJXfift2cIBQoH7513mN/wDxrwFv7jr2teWJWcKpJNgAST0A1JnmHanODisXVrHgzHd/xGij4D5yEI56jOxJuxPEnUk+sXp4BjyjjLMOG1MJsPhRoLREp0aseOwWOFKi0Ta47ywcPs2tQcNZ3/8AgSeEV8g9+O30V7TdhbTTiY7pOFIsbEEEMDr3BhVidh6gGin0jCtsjVVSd3h6EHvJumC8EkF+xO1RrD2NT8SrdWuPMByPrCxllHYLEmnVBF95TdSptqLafzrLnyzMlrU1YXuVBNxa1xNMJWY8kaYqyxFxHDRJxGiwxtN7s6mAQSyF2uxHs8BiX5rRqEd90j6zy/a89KeI9QDK8ULgE0iBcgX1BIF+Ol9BPNtMeYQWwokxlq2AhXl6XIgvhltbvDLK6WomSR0MQVZXRFoS4LCi0hcuoaCEWEFhEm78OmwQ6XjLF4EdOElw0TrrcSURS9lC7S5Z7PHOnBTqPQkXEtTKcOFopYD8IN+4B1gN4h4cDFX5sqC3Ynj8R84cZIhFBAbghQCCbi9uXSbMJx/I7F3WItHNQRBhNJlDEzU1eZeCEU3424lmxVKlfyLS3gP7mYi/fQSsMLT88sTxkY/b/wD5UwO2v1gRhk8xPU2iW+zQo8IcUqtjrrCLA56qWLKQPQSNp4BkXfC7x5fvJTLsPiqlRUKoEbiSui9z2vrE1Zpi9Swdns3pVFG6wPUc4S0KspVHbC4jXTWx3eH/AEZZWVZmxo754RMlRug9kFam84r1AAT6QDxW2tUPu0zT7E6/6khhs+rFQaqaHmNRrwOkugW0Cuan7Tm1KmBvBSS/+K2JvLDZOkCNgMGz4zFYluGtNe5e7fJRDhjN2JcHHz/YQqRs8cvG7xogKrzd4nebDQQioPGHDt9rRyvlNJQptxIJJHfXhADDCzCem6tNWtvAG2uoBseovPPG0uD9jjayflqPbsTvD9Ymark0Y5XSCLJN1gBCnCUQo0gds7U4GEeMzpKKXOpOgA6mZZPk62NR1tkVtCQ7hfUD5w/yzAD7MiHQWlcirv4hbjjYiWrhxZEHpBkHBLlgdifDwNWVr2UcbaEi97g8j6yUynI6tFagdrpqVsdLcuxhQqxCubi0u26F6KNsjsnywUaQUC19T35/WOGEXIiLzoQVKji5ZbybG7iIPHFSN2highFUHgR8bzoNPKS4phwZh2Yj6x1Qz/EIfJXrL2qMPrAsZR6iLylPFCmBmb2/qSmx72t9IP4XxKzCnwxLN/mqv+ovEM0zuriqvta5BqEAEhQosNBoIE3wHBf0T2QJ8JrNXNW4B4HS3K0SyXHbqWPG4+ETq4f78st1JPI6H16XmX9OnDlUhbJsZUSsoqgkDmBLew+ODqpW9t3npAnJ6VZVHlDrx1S+t9ACPSE2Fx1duNJQo4nesfcIEma4QcVyOMtzMi6Mb2JAPUSQotvG99B85HvuIhZyFUG5LEAC/MnlJGnYKLRmCNu2Y/Lzaxpds7qGIsZ2zRFjNxx2cVGjZzFXiLSyjzkRMImGaMAcOstw+/UA5C7HsouYvTe636k/rH2ymE3mY9QV+Kn9oxwieS3Q/wA5xcgo9j/LKvm3T7oX4XLQ4F9DyMCaVEggiF+TZtYAOCLdRESXo24ZV2FeS5ZWSwLjd7QiZdxP5cmReU53TZRY3PQamE+TZYarb7DQcPT94rW3RsnmqPZXvixlVZcupVLkK1WzoPylfIT7wdO0deGWde1wYpk3eidzXjuHVPlce6SXjtm6phKWGFt6o4e3REuL+lybe6VdsLnwwuLBc2p1BuOTwHNW4cAf1m2K1o4uSbm2y7CYkzRMVri4NwdRbp6TTNGiDlom06YxFjIWedjNiYTaOssw2/UVerAe7ifkII0LtjMHYoOZufrGec5McPjK1IjS4dfVHFx9R7oQ7ObqVrsQoU3JJsAPU9I72+zfBYxqQwtUNiU8mikK6E/g3uZB1HcwGrRUXyQGT4dT+IcIT4DDLcLa5PBQLn4COdlPDeo1mxNQqv5U0J7t/qWbk+Q0qAtTQL6jie5Opi1ibNXzJLgidntkyAGqLuDppvHv0hFmuaUsHhnq1CFp0xfueSjqSdPfHNaulNC7sFRQSzE2AA4kzzr4leIjZhW3KZ3cNTPkU6b7f+xvoOUYoKIieVyITafaSpjcU9eroWPlXiFQfhQdh8STIVjp/rh+0y/u7aziq2nLWWLCbZTbyphbU6l6lDp/Unqh6ektbBZilamtSmwZG4H6HofSUA3GEGyG1bYOpZrmix86/l/vX1/UQiNFxs8TZpzSrq6hlIKsLgjgQZpjCBPPpEnNmEAqb7GyopYk9T5R9ZCEayS+z7iXPMDTtAYbN53m3tWKrcJfhw3vUxvlWM9jXp1eO46v3Aa5HwjW1yY5wOAas4VeQuSeAHWQh6zw7q9NHTVXVWUjowDD5GOBVCi50A1N4E+EOb+2y8UXN6mFb2R67n4qZ+Bt7oMeMO3+6DgsO2pH3zKeCn/jHqecJdAsgvFPxIbGVDh6DWwyGxI/5WHM/wBo5DnxleKf4YmTOw3r8YLLSo6t6fCJVTcxT+aGIXlFnU6P8+E5E7/6lkDDYLav2T/Z6p+7Y+Qn+hjy/wAT+ssomUIRLP2I2l9vS9lUP3tMc/605N3HA+6WmU0VjhFvUW/5h+sdZxVN7TJkojI5DrCnYemDiiCNPZsP0MyZLLZP5JntXCVMS9EgF6NW4IuLpqpA6i5lfV67OxZiSzeYk8STxJmTJAV2cc50BpMmSgjk/t85ocpkyWQ6UcJscvjMmSiG15Rxl2MalUSohsykW+NiD6GZMkZD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hQSEBUUEhQVFRQWFxYVFxgVFBcUFxcVGBQWFBUWFRwXHCYeFxkkHBYWHy8gIycpLCwsFR4xNTAqNSYrLCkBCQoKDgwOFA8PFCkcFRwpKSkpKSwpLCkpKSkpKSkpKSkpLDUpLCk1KSk2KSkpKSkpKSkpKSkpKSkpKSkpKSksKf/AABEIAJQAcAMBIgACEQEDEQH/xAAcAAABBAMBAAAAAAAAAAAAAAAGAwQFBwABAgj/xAA6EAACAQIDBgMFBwQCAwEAAAABAgADEQQFIQYSMUFRcQciYROBkaHBFCMyUrHh8EJictFD8TNTgxb/xAAZAQACAwEAAAAAAAAAAAAAAAACAwABBAX/xAAhEQACAgICAgMBAAAAAAAAAAAAAQIRAxIhMQRREzJBIv/aAAwDAQACEQMRAD8AsMU5m5FbTLQxInuTRSKWmmMhYiyRrjK600LuQqjmxAHxMGtvNvVwaFKRVq55HUL3HWUrmme18S161Rn6AkkC/QcBKbIlZc2I8Q8GAd2oXsbEBT8QeB90d5btLQxFMNTqLcmxUkKwN9dDKBVDFaDMDx/n0g7BaHowrOGWVHkW3mJoCxPtkGgDk3GltCO0Psg22oYryg7lS34D87dZakmC40TJWJusVptcA+k0whAjVliJWOmWIsshYakTVp1MtKLOCJXfift2cIBQoH7513mN/wDxrwFv7jr2teWJWcKpJNgAST0A1JnmHanODisXVrHgzHd/xGij4D5yEI56jOxJuxPEnUk+sXp4BjyjjLMOG1MJsPhRoLREp0aseOwWOFKi0Ta47ywcPs2tQcNZ3/8AgSeEV8g9+O30V7TdhbTTiY7pOFIsbEEEMDr3BhVidh6gGin0jCtsjVVSd3h6EHvJumC8EkF+xO1RrD2NT8SrdWuPMByPrCxllHYLEmnVBF95TdSptqLafzrLnyzMlrU1YXuVBNxa1xNMJWY8kaYqyxFxHDRJxGiwxtN7s6mAQSyF2uxHs8BiX5rRqEd90j6zy/a89KeI9QDK8ULgE0iBcgX1BIF+Ol9BPNtMeYQWwokxlq2AhXl6XIgvhltbvDLK6WomSR0MQVZXRFoS4LCi0hcuoaCEWEFhEm78OmwQ6XjLF4EdOElw0TrrcSURS9lC7S5Z7PHOnBTqPQkXEtTKcOFopYD8IN+4B1gN4h4cDFX5sqC3Ynj8R84cZIhFBAbghQCCbi9uXSbMJx/I7F3WItHNQRBhNJlDEzU1eZeCEU3424lmxVKlfyLS3gP7mYi/fQSsMLT88sTxkY/b/wD5UwO2v1gRhk8xPU2iW+zQo8IcUqtjrrCLA56qWLKQPQSNp4BkXfC7x5fvJTLsPiqlRUKoEbiSui9z2vrE1Zpi9Swdns3pVFG6wPUc4S0KspVHbC4jXTWx3eH/AEZZWVZmxo754RMlRug9kFam84r1AAT6QDxW2tUPu0zT7E6/6khhs+rFQaqaHmNRrwOkugW0Cuan7Tm1KmBvBSS/+K2JvLDZOkCNgMGz4zFYluGtNe5e7fJRDhjN2JcHHz/YQqRs8cvG7xogKrzd4nebDQQioPGHDt9rRyvlNJQptxIJJHfXhADDCzCem6tNWtvAG2uoBseovPPG0uD9jjayflqPbsTvD9Ymark0Y5XSCLJN1gBCnCUQo0gds7U4GEeMzpKKXOpOgA6mZZPk62NR1tkVtCQ7hfUD5w/yzAD7MiHQWlcirv4hbjjYiWrhxZEHpBkHBLlgdifDwNWVr2UcbaEi97g8j6yUynI6tFagdrpqVsdLcuxhQqxCubi0u26F6KNsjsnywUaQUC19T35/WOGEXIiLzoQVKji5ZbybG7iIPHFSN2highFUHgR8bzoNPKS4phwZh2Yj6x1Qz/EIfJXrL2qMPrAsZR6iLylPFCmBmb2/qSmx72t9IP4XxKzCnwxLN/mqv+ovEM0zuriqvta5BqEAEhQosNBoIE3wHBf0T2QJ8JrNXNW4B4HS3K0SyXHbqWPG4+ETq4f78st1JPI6H16XmX9OnDlUhbJsZUSsoqgkDmBLew+ODqpW9t3npAnJ6VZVHlDrx1S+t9ACPSE2Fx1duNJQo4nesfcIEma4QcVyOMtzMi6Mb2JAPUSQotvG99B85HvuIhZyFUG5LEAC/MnlJGnYKLRmCNu2Y/Lzaxpds7qGIsZ2zRFjNxx2cVGjZzFXiLSyjzkRMImGaMAcOstw+/UA5C7HsouYvTe636k/rH2ymE3mY9QV+Kn9oxwieS3Q/wA5xcgo9j/LKvm3T7oX4XLQ4F9DyMCaVEggiF+TZtYAOCLdRESXo24ZV2FeS5ZWSwLjd7QiZdxP5cmReU53TZRY3PQamE+TZYarb7DQcPT94rW3RsnmqPZXvixlVZcupVLkK1WzoPylfIT7wdO0deGWde1wYpk3eidzXjuHVPlce6SXjtm6phKWGFt6o4e3REuL+lybe6VdsLnwwuLBc2p1BuOTwHNW4cAf1m2K1o4uSbm2y7CYkzRMVri4NwdRbp6TTNGiDlom06YxFjIWedjNiYTaOssw2/UVerAe7ifkII0LtjMHYoOZufrGec5McPjK1IjS4dfVHFx9R7oQ7ObqVrsQoU3JJsAPU9I72+zfBYxqQwtUNiU8mikK6E/g3uZB1HcwGrRUXyQGT4dT+IcIT4DDLcLa5PBQLn4COdlPDeo1mxNQqv5U0J7t/qWbk+Q0qAtTQL6jie5Opi1ibNXzJLgidntkyAGqLuDppvHv0hFmuaUsHhnq1CFp0xfueSjqSdPfHNaulNC7sFRQSzE2AA4kzzr4leIjZhW3KZ3cNTPkU6b7f+xvoOUYoKIieVyITafaSpjcU9eroWPlXiFQfhQdh8STIVjp/rh+0y/u7aziq2nLWWLCbZTbyphbU6l6lDp/Unqh6ektbBZilamtSmwZG4H6HofSUA3GEGyG1bYOpZrmix86/l/vX1/UQiNFxs8TZpzSrq6hlIKsLgjgQZpjCBPPpEnNmEAqb7GyopYk9T5R9ZCEayS+z7iXPMDTtAYbN53m3tWKrcJfhw3vUxvlWM9jXp1eO46v3Aa5HwjW1yY5wOAas4VeQuSeAHWQh6zw7q9NHTVXVWUjowDD5GOBVCi50A1N4E+EOb+2y8UXN6mFb2R67n4qZ+Bt7oMeMO3+6DgsO2pH3zKeCn/jHqecJdAsgvFPxIbGVDh6DWwyGxI/5WHM/wBo5DnxleKf4YmTOw3r8YLLSo6t6fCJVTcxT+aGIXlFnU6P8+E5E7/6lkDDYLav2T/Z6p+7Y+Qn+hjy/wAT+ssomUIRLP2I2l9vS9lUP3tMc/605N3HA+6WmU0VjhFvUW/5h+sdZxVN7TJkojI5DrCnYemDiiCNPZsP0MyZLLZP5JntXCVMS9EgF6NW4IuLpqpA6i5lfV67OxZiSzeYk8STxJmTJAV2cc50BpMmSgjk/t85ocpkyWQ6UcJscvjMmSiG15Rxl2MalUSohsykW+NiD6GZMkZD/9k=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40294" name="Picture 6" descr="https://www.xing.com/pubimg/users/1/2/2/2fabc678a.6348599,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625" y="2639101"/>
            <a:ext cx="1432011" cy="189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Recommendations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D68AC1-40B6-4AD6-82E5-A8646F94CCEE}" type="slidenum">
              <a:rPr lang="de-DE" sz="1400" smtClean="0">
                <a:latin typeface="Arial" charset="0"/>
              </a:rPr>
              <a:pPr/>
              <a:t>30</a:t>
            </a:fld>
            <a:endParaRPr lang="de-DE" sz="1400" smtClean="0"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11963" y="1836577"/>
            <a:ext cx="42771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AU" dirty="0" smtClean="0">
                <a:latin typeface="Arial" charset="0"/>
              </a:rPr>
              <a:t>Bruce Silver</a:t>
            </a:r>
            <a:endParaRPr lang="en-GB" dirty="0" smtClean="0">
              <a:latin typeface="Arial" charset="0"/>
            </a:endParaRPr>
          </a:p>
          <a:p>
            <a:r>
              <a:rPr lang="en-AU" b="1" dirty="0" smtClean="0">
                <a:latin typeface="Arial" charset="0"/>
              </a:rPr>
              <a:t>BPMN </a:t>
            </a:r>
            <a:r>
              <a:rPr lang="en-AU" b="1" dirty="0">
                <a:latin typeface="Arial" charset="0"/>
              </a:rPr>
              <a:t>Method &amp; </a:t>
            </a:r>
            <a:r>
              <a:rPr lang="en-AU" b="1" dirty="0" smtClean="0">
                <a:latin typeface="Arial" charset="0"/>
              </a:rPr>
              <a:t>Style</a:t>
            </a:r>
            <a:br>
              <a:rPr lang="en-AU" b="1" dirty="0" smtClean="0">
                <a:latin typeface="Arial" charset="0"/>
              </a:rPr>
            </a:br>
            <a:r>
              <a:rPr lang="en-AU" b="1" dirty="0" smtClean="0">
                <a:latin typeface="Arial" charset="0"/>
              </a:rPr>
              <a:t>(2</a:t>
            </a:r>
            <a:r>
              <a:rPr lang="en-AU" b="1" baseline="30000" dirty="0" smtClean="0">
                <a:latin typeface="Arial" charset="0"/>
              </a:rPr>
              <a:t>nd</a:t>
            </a:r>
            <a:r>
              <a:rPr lang="en-AU" b="1" dirty="0" smtClean="0">
                <a:latin typeface="Arial" charset="0"/>
              </a:rPr>
              <a:t> Edition)</a:t>
            </a:r>
            <a:endParaRPr lang="en-GB" b="1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Cody-Cassidy Press </a:t>
            </a:r>
            <a:r>
              <a:rPr lang="en-GB" dirty="0" smtClean="0">
                <a:latin typeface="Arial" charset="0"/>
              </a:rPr>
              <a:t>2012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 smtClean="0">
                <a:latin typeface="Arial" charset="0"/>
              </a:rPr>
              <a:t>(Except the part on executable process modelling)</a:t>
            </a:r>
            <a:endParaRPr lang="en-GB" dirty="0">
              <a:latin typeface="Arial" charset="0"/>
            </a:endParaRPr>
          </a:p>
          <a:p>
            <a:endParaRPr lang="en-GB" dirty="0">
              <a:latin typeface="Arial" charset="0"/>
            </a:endParaRPr>
          </a:p>
          <a:p>
            <a:r>
              <a:rPr lang="en-GB" u="sng" dirty="0">
                <a:latin typeface="Arial" charset="0"/>
              </a:rPr>
              <a:t>www.bpmnstyle.com</a:t>
            </a:r>
          </a:p>
          <a:p>
            <a:endParaRPr lang="en-GB" dirty="0">
              <a:latin typeface="Arial" charset="0"/>
            </a:endParaRP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2" y="1974915"/>
            <a:ext cx="2769060" cy="359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73100" y="395510"/>
            <a:ext cx="7264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Recommendations</a:t>
            </a:r>
            <a:endParaRPr lang="en-US" sz="2100" dirty="0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3DB1718-DC51-435C-8325-0095690A7EFA}" type="slidenum">
              <a:rPr lang="de-DE" sz="1400" smtClean="0">
                <a:latin typeface="Arial" charset="0"/>
              </a:rPr>
              <a:pPr/>
              <a:t>31</a:t>
            </a:fld>
            <a:endParaRPr lang="de-DE" sz="1400" smtClean="0">
              <a:latin typeface="Arial" charset="0"/>
            </a:endParaRPr>
          </a:p>
        </p:txBody>
      </p:sp>
      <p:sp>
        <p:nvSpPr>
          <p:cNvPr id="79877" name="Rectangle 3"/>
          <p:cNvSpPr>
            <a:spLocks noChangeArrowheads="1"/>
          </p:cNvSpPr>
          <p:nvPr/>
        </p:nvSpPr>
        <p:spPr bwMode="auto">
          <a:xfrm>
            <a:off x="4397838" y="2057400"/>
            <a:ext cx="557556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dirty="0" smtClean="0">
                <a:latin typeface="Arial" charset="0"/>
              </a:rPr>
              <a:t>Matthias Weske</a:t>
            </a:r>
            <a:endParaRPr lang="en-US" dirty="0">
              <a:latin typeface="Arial" charset="0"/>
            </a:endParaRPr>
          </a:p>
          <a:p>
            <a:pPr defTabSz="762000"/>
            <a:r>
              <a:rPr lang="en-US" b="1" dirty="0" smtClean="0">
                <a:latin typeface="Arial" charset="0"/>
              </a:rPr>
              <a:t>Business Process Management -</a:t>
            </a:r>
          </a:p>
          <a:p>
            <a:pPr defTabSz="762000"/>
            <a:r>
              <a:rPr lang="en-US" b="1" dirty="0" smtClean="0">
                <a:latin typeface="Arial" charset="0"/>
              </a:rPr>
              <a:t>Concepts, Languages, </a:t>
            </a:r>
          </a:p>
          <a:p>
            <a:pPr defTabSz="762000"/>
            <a:r>
              <a:rPr lang="en-US" b="1" dirty="0" smtClean="0">
                <a:latin typeface="Arial" charset="0"/>
              </a:rPr>
              <a:t>Architectures (2</a:t>
            </a:r>
            <a:r>
              <a:rPr lang="en-US" b="1" baseline="30000" dirty="0" smtClean="0">
                <a:latin typeface="Arial" charset="0"/>
              </a:rPr>
              <a:t>nd</a:t>
            </a:r>
            <a:r>
              <a:rPr lang="en-US" b="1" dirty="0" smtClean="0">
                <a:latin typeface="Arial" charset="0"/>
              </a:rPr>
              <a:t> Edition)</a:t>
            </a:r>
          </a:p>
          <a:p>
            <a:pPr defTabSz="762000"/>
            <a:r>
              <a:rPr lang="en-US" dirty="0" smtClean="0">
                <a:latin typeface="Arial" charset="0"/>
              </a:rPr>
              <a:t>Springer 2012</a:t>
            </a:r>
          </a:p>
          <a:p>
            <a:pPr defTabSz="762000"/>
            <a:endParaRPr lang="en-US" dirty="0">
              <a:latin typeface="Arial" charset="0"/>
            </a:endParaRPr>
          </a:p>
          <a:p>
            <a:pPr defTabSz="762000"/>
            <a:r>
              <a:rPr lang="en-US" dirty="0" smtClean="0">
                <a:latin typeface="Arial" charset="0"/>
              </a:rPr>
              <a:t>(Part II on Business Process </a:t>
            </a:r>
            <a:r>
              <a:rPr lang="en-US" dirty="0" err="1" smtClean="0">
                <a:latin typeface="Arial" charset="0"/>
              </a:rPr>
              <a:t>Modelling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  <a:p>
            <a:pPr defTabSz="762000"/>
            <a:endParaRPr lang="en-AU" dirty="0">
              <a:latin typeface="Arial" charset="0"/>
            </a:endParaRPr>
          </a:p>
        </p:txBody>
      </p:sp>
      <p:pic>
        <p:nvPicPr>
          <p:cNvPr id="141316" name="Picture 4" descr="Business Process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84" y="2057400"/>
            <a:ext cx="2534557" cy="3801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FC97A81-21A3-46C3-8291-5B043FC1333C}" type="slidenum">
              <a:rPr lang="de-DE" sz="1400" smtClean="0">
                <a:latin typeface="Arial" charset="0"/>
              </a:rPr>
              <a:pPr/>
              <a:t>32</a:t>
            </a:fld>
            <a:endParaRPr lang="de-DE" sz="140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Recommendations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4876800" y="2057400"/>
            <a:ext cx="42239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r>
              <a:rPr lang="en-US" dirty="0" err="1" smtClean="0">
                <a:latin typeface="Arial" charset="0"/>
              </a:rPr>
              <a:t>Joerg</a:t>
            </a:r>
            <a:r>
              <a:rPr lang="en-US" dirty="0" smtClean="0">
                <a:latin typeface="Arial" charset="0"/>
              </a:rPr>
              <a:t> Becker</a:t>
            </a:r>
            <a:r>
              <a:rPr lang="en-US" dirty="0">
                <a:latin typeface="Arial" charset="0"/>
              </a:rPr>
              <a:t>, </a:t>
            </a:r>
            <a:r>
              <a:rPr lang="en-US" dirty="0" smtClean="0">
                <a:latin typeface="Arial" charset="0"/>
              </a:rPr>
              <a:t>Martin </a:t>
            </a:r>
            <a:r>
              <a:rPr lang="en-US" dirty="0" err="1" smtClean="0">
                <a:latin typeface="Arial" charset="0"/>
              </a:rPr>
              <a:t>Kugeler</a:t>
            </a:r>
            <a:r>
              <a:rPr lang="en-US" dirty="0" smtClean="0">
                <a:latin typeface="Arial" charset="0"/>
              </a:rPr>
              <a:t>,</a:t>
            </a:r>
          </a:p>
          <a:p>
            <a:pPr defTabSz="762000"/>
            <a:r>
              <a:rPr lang="en-US" dirty="0" smtClean="0">
                <a:latin typeface="Arial" charset="0"/>
              </a:rPr>
              <a:t>Michael Rosemann (eds.)</a:t>
            </a:r>
            <a:endParaRPr lang="en-US" dirty="0">
              <a:latin typeface="Arial" charset="0"/>
            </a:endParaRPr>
          </a:p>
          <a:p>
            <a:pPr defTabSz="762000"/>
            <a:r>
              <a:rPr lang="en-US" b="1" dirty="0">
                <a:latin typeface="Arial" charset="0"/>
              </a:rPr>
              <a:t>Process </a:t>
            </a:r>
            <a:r>
              <a:rPr lang="en-US" b="1" dirty="0" smtClean="0">
                <a:latin typeface="Arial" charset="0"/>
              </a:rPr>
              <a:t>Management </a:t>
            </a:r>
          </a:p>
          <a:p>
            <a:pPr defTabSz="762000"/>
            <a:r>
              <a:rPr lang="en-US" b="1" dirty="0" smtClean="0">
                <a:latin typeface="Arial" charset="0"/>
              </a:rPr>
              <a:t>(2</a:t>
            </a:r>
            <a:r>
              <a:rPr lang="en-US" b="1" baseline="30000" dirty="0" smtClean="0">
                <a:latin typeface="Arial" charset="0"/>
              </a:rPr>
              <a:t>nd</a:t>
            </a:r>
            <a:r>
              <a:rPr lang="en-US" b="1" dirty="0" smtClean="0">
                <a:latin typeface="Arial" charset="0"/>
              </a:rPr>
              <a:t> Edition)</a:t>
            </a:r>
            <a:endParaRPr lang="en-US" dirty="0">
              <a:latin typeface="Arial" charset="0"/>
            </a:endParaRPr>
          </a:p>
          <a:p>
            <a:pPr defTabSz="762000"/>
            <a:r>
              <a:rPr lang="en-US" dirty="0" smtClean="0">
                <a:latin typeface="Arial" charset="0"/>
              </a:rPr>
              <a:t>Springer 2011</a:t>
            </a:r>
          </a:p>
          <a:p>
            <a:pPr defTabSz="762000"/>
            <a:endParaRPr lang="en-AU" dirty="0">
              <a:latin typeface="Arial" charset="0"/>
            </a:endParaRPr>
          </a:p>
          <a:p>
            <a:pPr defTabSz="762000"/>
            <a:r>
              <a:rPr lang="en-AU" dirty="0" smtClean="0">
                <a:latin typeface="Arial" charset="0"/>
              </a:rPr>
              <a:t>(Chapter 3)</a:t>
            </a:r>
            <a:endParaRPr lang="en-US" dirty="0">
              <a:latin typeface="Arial" charset="0"/>
            </a:endParaRPr>
          </a:p>
        </p:txBody>
      </p:sp>
      <p:pic>
        <p:nvPicPr>
          <p:cNvPr id="78853" name="Picture 4" descr="boo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8953" y="2161496"/>
            <a:ext cx="2571493" cy="389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83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Pj03155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6915" name="Rectangle 3"/>
          <p:cNvSpPr>
            <a:spLocks noChangeArrowheads="1"/>
          </p:cNvSpPr>
          <p:nvPr/>
        </p:nvSpPr>
        <p:spPr bwMode="auto">
          <a:xfrm>
            <a:off x="4292600" y="547688"/>
            <a:ext cx="5176838" cy="3293209"/>
          </a:xfrm>
          <a:prstGeom prst="rect">
            <a:avLst/>
          </a:prstGeom>
          <a:solidFill>
            <a:schemeClr val="bg1">
              <a:alpha val="81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A/Prof. Marcello </a:t>
            </a:r>
            <a:r>
              <a:rPr lang="en-US" sz="1600" b="1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La Rosa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IS School Academic Director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(Corporate Programs and Partnerships)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BPM Discipline, IS School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Science &amp; Engineering Faculty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Queensland University of Technology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2 George Street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Brisbane QLD 4000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Australia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269875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p  	+61 (0)7 3138-9482</a:t>
            </a:r>
            <a:b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e   </a:t>
            </a:r>
            <a:r>
              <a:rPr lang="en-US" sz="1600" dirty="0">
                <a:solidFill>
                  <a:srgbClr val="0070C0"/>
                </a:solidFill>
                <a:latin typeface="Arial"/>
                <a:ea typeface="+mn-ea"/>
                <a:cs typeface="Arial" charset="0"/>
              </a:rPr>
              <a:t>m.larosa@qut.edu.au</a:t>
            </a:r>
            <a:r>
              <a:rPr lang="en-US" sz="1600" dirty="0">
                <a:solidFill>
                  <a:srgbClr val="99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en-US" sz="1600" dirty="0">
                <a:solidFill>
                  <a:srgbClr val="990000"/>
                </a:solidFill>
                <a:latin typeface="Arial"/>
                <a:ea typeface="+mn-ea"/>
                <a:cs typeface="Arial" charset="0"/>
              </a:rPr>
            </a:br>
            <a:r>
              <a:rPr lang="en-US" sz="160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>w  	</a:t>
            </a:r>
            <a:r>
              <a:rPr lang="en-US" sz="1600" dirty="0">
                <a:solidFill>
                  <a:srgbClr val="0070C0"/>
                </a:solidFill>
                <a:latin typeface="Arial"/>
                <a:ea typeface="+mn-ea"/>
                <a:cs typeface="Arial" charset="0"/>
              </a:rPr>
              <a:t>www.marcellolarosa.com	</a:t>
            </a:r>
          </a:p>
        </p:txBody>
      </p:sp>
      <p:pic>
        <p:nvPicPr>
          <p:cNvPr id="49156" name="Picture 4" descr="QUT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0300" y="609599"/>
            <a:ext cx="657225" cy="6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7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A51C89F-4078-4973-9051-A459407A82D1}" type="slidenum">
              <a:rPr lang="de-DE" sz="1400" smtClean="0">
                <a:latin typeface="Arial" charset="0"/>
              </a:rPr>
              <a:pPr/>
              <a:t>4</a:t>
            </a:fld>
            <a:endParaRPr lang="de-DE" sz="140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49288" y="336550"/>
            <a:ext cx="8259762" cy="609600"/>
          </a:xfrm>
        </p:spPr>
        <p:txBody>
          <a:bodyPr/>
          <a:lstStyle/>
          <a:p>
            <a:r>
              <a:rPr lang="en-US" sz="2800" smtClean="0">
                <a:ea typeface="ＭＳ Ｐゴシック" pitchFamily="34" charset="-128"/>
              </a:rPr>
              <a:t>Your Tutors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" y="4920336"/>
            <a:ext cx="5037137" cy="11699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PhD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Candidate</a:t>
            </a:r>
          </a:p>
          <a:p>
            <a:pPr marL="0" indent="0" algn="ctr">
              <a:buFontTx/>
              <a:buNone/>
              <a:defRPr/>
            </a:pPr>
            <a:r>
              <a:rPr lang="en-US" u="sng" dirty="0" smtClean="0">
                <a:ea typeface="ＭＳ Ｐゴシック" pitchFamily="34" charset="-128"/>
              </a:rPr>
              <a:t>raffaele.conforti@qut.edu.au</a:t>
            </a:r>
          </a:p>
          <a:p>
            <a:pPr algn="ctr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9611" y="1683038"/>
            <a:ext cx="3294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dirty="0" smtClean="0">
                <a:latin typeface="+mj-lt"/>
              </a:rPr>
              <a:t>Raffaele Conforti</a:t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(INB)</a:t>
            </a:r>
            <a:endParaRPr lang="en-AU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0252" y="1690975"/>
            <a:ext cx="3088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AU" dirty="0" smtClean="0">
                <a:latin typeface="+mj-lt"/>
              </a:rPr>
              <a:t>Dr Jochen de Weerdt</a:t>
            </a:r>
            <a:br>
              <a:rPr lang="en-AU" dirty="0" smtClean="0">
                <a:latin typeface="+mj-lt"/>
              </a:rPr>
            </a:br>
            <a:r>
              <a:rPr lang="en-AU" dirty="0" smtClean="0">
                <a:latin typeface="+mj-lt"/>
              </a:rPr>
              <a:t>(INB)</a:t>
            </a:r>
            <a:endParaRPr lang="en-AU" dirty="0"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06065" y="4913986"/>
            <a:ext cx="50371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5621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981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438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895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352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810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Postdoctoral Research Fellow</a:t>
            </a:r>
          </a:p>
          <a:p>
            <a:pPr marL="0" indent="0" algn="ctr">
              <a:buFontTx/>
              <a:buNone/>
              <a:defRPr/>
            </a:pPr>
            <a:r>
              <a:rPr lang="en-US" u="sng" dirty="0" smtClean="0">
                <a:ea typeface="ＭＳ Ｐゴシック" pitchFamily="34" charset="-128"/>
              </a:rPr>
              <a:t>jochen.deweerdt@qut.edu.au</a:t>
            </a:r>
          </a:p>
          <a:p>
            <a:pPr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39266" name="Picture 2" descr="http://www.jochendeweerdt.be/home_files/P10401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r="10185"/>
          <a:stretch/>
        </p:blipFill>
        <p:spPr bwMode="auto">
          <a:xfrm>
            <a:off x="6357256" y="2689672"/>
            <a:ext cx="1863898" cy="199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52" y="2689672"/>
            <a:ext cx="1822167" cy="199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15127EE-426F-416D-A809-DBF9E51F6392}" type="slidenum">
              <a:rPr lang="de-DE" sz="1400" smtClean="0">
                <a:latin typeface="Arial" charset="0"/>
              </a:rPr>
              <a:pPr/>
              <a:t>5</a:t>
            </a:fld>
            <a:endParaRPr lang="de-DE" sz="140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Unit Structure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251856"/>
            <a:ext cx="8420100" cy="5168900"/>
          </a:xfrm>
        </p:spPr>
        <p:txBody>
          <a:bodyPr/>
          <a:lstStyle/>
          <a:p>
            <a:pPr marL="457200" indent="-457200"/>
            <a:r>
              <a:rPr lang="en-AU" b="1" dirty="0" smtClean="0">
                <a:solidFill>
                  <a:srgbClr val="CC0000"/>
                </a:solidFill>
                <a:ea typeface="ＭＳ Ｐゴシック" pitchFamily="34" charset="-128"/>
              </a:rPr>
              <a:t>Organisation of this subject</a:t>
            </a:r>
          </a:p>
          <a:p>
            <a:pPr marL="838200" lvl="1" indent="-381000"/>
            <a:r>
              <a:rPr lang="en-AU" dirty="0" smtClean="0">
                <a:ea typeface="ＭＳ Ｐゴシック" pitchFamily="34" charset="-128"/>
              </a:rPr>
              <a:t>Positioning of Business Process Modelling</a:t>
            </a:r>
          </a:p>
          <a:p>
            <a:pPr marL="838200" lvl="1" indent="-381000"/>
            <a:r>
              <a:rPr lang="en-AU" dirty="0" smtClean="0">
                <a:ea typeface="ＭＳ Ｐゴシック" pitchFamily="34" charset="-128"/>
              </a:rPr>
              <a:t>Objectives, Assessment, Resources</a:t>
            </a:r>
          </a:p>
          <a:p>
            <a:pPr marL="838200" lvl="1" indent="-381000"/>
            <a:r>
              <a:rPr lang="en-AU" dirty="0" smtClean="0">
                <a:ea typeface="ＭＳ Ｐゴシック" pitchFamily="34" charset="-128"/>
              </a:rPr>
              <a:t>Principles of Modelling</a:t>
            </a:r>
          </a:p>
          <a:p>
            <a:pPr marL="457200" indent="-457200"/>
            <a:r>
              <a:rPr lang="en-AU" dirty="0" smtClean="0">
                <a:ea typeface="ＭＳ Ｐゴシック" pitchFamily="34" charset="-128"/>
              </a:rPr>
              <a:t>Business process modelling languages</a:t>
            </a:r>
          </a:p>
          <a:p>
            <a:pPr marL="857250" lvl="1" indent="-457200"/>
            <a:r>
              <a:rPr lang="en-AU" dirty="0" smtClean="0">
                <a:ea typeface="ＭＳ Ｐゴシック" pitchFamily="34" charset="-128"/>
              </a:rPr>
              <a:t>Foundations of process modelling: Petri Nets</a:t>
            </a:r>
          </a:p>
          <a:p>
            <a:pPr marL="857250" lvl="1" indent="-457200"/>
            <a:r>
              <a:rPr lang="en-AU" dirty="0" smtClean="0">
                <a:ea typeface="ＭＳ Ｐゴシック" pitchFamily="34" charset="-128"/>
              </a:rPr>
              <a:t>Event-driven Process Chains (EPCs)</a:t>
            </a:r>
          </a:p>
          <a:p>
            <a:pPr marL="857250" lvl="1" indent="-457200"/>
            <a:r>
              <a:rPr lang="en-AU" dirty="0" smtClean="0">
                <a:ea typeface="ＭＳ Ｐゴシック" pitchFamily="34" charset="-128"/>
              </a:rPr>
              <a:t>Business Process Model and Notation (BPMN 2.0)</a:t>
            </a:r>
          </a:p>
          <a:p>
            <a:pPr marL="457200" indent="-457200"/>
            <a:r>
              <a:rPr lang="en-AU" dirty="0" smtClean="0">
                <a:ea typeface="ＭＳ Ｐゴシック" pitchFamily="34" charset="-128"/>
              </a:rPr>
              <a:t>Business process identification</a:t>
            </a:r>
          </a:p>
          <a:p>
            <a:pPr marL="457200" indent="-457200"/>
            <a:r>
              <a:rPr lang="en-AU" dirty="0">
                <a:ea typeface="ＭＳ Ｐゴシック" pitchFamily="34" charset="-128"/>
              </a:rPr>
              <a:t>Business </a:t>
            </a:r>
            <a:r>
              <a:rPr lang="en-AU" dirty="0" smtClean="0">
                <a:ea typeface="ＭＳ Ｐゴシック" pitchFamily="34" charset="-128"/>
              </a:rPr>
              <a:t>process discovery methods</a:t>
            </a:r>
            <a:endParaRPr lang="en-AU" dirty="0">
              <a:ea typeface="ＭＳ Ｐゴシック" pitchFamily="34" charset="-128"/>
            </a:endParaRPr>
          </a:p>
          <a:p>
            <a:pPr marL="457200" indent="-457200"/>
            <a:r>
              <a:rPr lang="en-AU" dirty="0" smtClean="0">
                <a:ea typeface="ＭＳ Ｐゴシック" pitchFamily="34" charset="-128"/>
              </a:rPr>
              <a:t>Managing process modelling projects</a:t>
            </a:r>
          </a:p>
        </p:txBody>
      </p:sp>
      <p:pic>
        <p:nvPicPr>
          <p:cNvPr id="48133" name="Picture 4" descr="time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1592263"/>
            <a:ext cx="203676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4E6B3007-CA48-4469-AC47-193E4ADB3F8A}" type="slidenum">
              <a:rPr lang="de-DE" sz="1400" smtClean="0">
                <a:latin typeface="Arial" charset="0"/>
              </a:rPr>
              <a:pPr/>
              <a:t>6</a:t>
            </a:fld>
            <a:endParaRPr lang="de-DE" sz="140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ea typeface="ＭＳ Ｐゴシック" pitchFamily="34" charset="-128"/>
              </a:rPr>
              <a:t>Unit Objectives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390650"/>
            <a:ext cx="8420100" cy="4114800"/>
          </a:xfrm>
        </p:spPr>
        <p:txBody>
          <a:bodyPr/>
          <a:lstStyle/>
          <a:p>
            <a:r>
              <a:rPr lang="en-AU" sz="2200" dirty="0" smtClean="0">
                <a:ea typeface="ＭＳ Ｐゴシック" pitchFamily="34" charset="-128"/>
              </a:rPr>
              <a:t>Develop general skills in conceptual modelling, analytical and system thinking</a:t>
            </a:r>
          </a:p>
          <a:p>
            <a:r>
              <a:rPr lang="en-AU" sz="2200" dirty="0" smtClean="0">
                <a:ea typeface="ＭＳ Ｐゴシック" pitchFamily="34" charset="-128"/>
              </a:rPr>
              <a:t>Develop team work</a:t>
            </a:r>
          </a:p>
          <a:p>
            <a:r>
              <a:rPr lang="en-AU" sz="2200" dirty="0" smtClean="0">
                <a:ea typeface="ＭＳ Ｐゴシック" pitchFamily="34" charset="-128"/>
              </a:rPr>
              <a:t>Provide insights into popular process modelling techniques</a:t>
            </a:r>
            <a:br>
              <a:rPr lang="en-AU" sz="2200" dirty="0" smtClean="0">
                <a:ea typeface="ＭＳ Ｐゴシック" pitchFamily="34" charset="-128"/>
              </a:rPr>
            </a:br>
            <a:r>
              <a:rPr lang="en-AU" sz="2200" dirty="0" smtClean="0">
                <a:ea typeface="ＭＳ Ｐゴシック" pitchFamily="34" charset="-128"/>
              </a:rPr>
              <a:t>(e.g. BPMN) and current tools (e.g. Signavio)</a:t>
            </a:r>
          </a:p>
          <a:p>
            <a:r>
              <a:rPr lang="en-AU" sz="2200" dirty="0" smtClean="0">
                <a:ea typeface="ＭＳ Ｐゴシック" pitchFamily="34" charset="-128"/>
              </a:rPr>
              <a:t>Provide modelling skills which complement the management-centred skills from INB/INN321, and the technical skills from INN323</a:t>
            </a:r>
          </a:p>
          <a:p>
            <a:r>
              <a:rPr lang="en-AU" sz="2200" dirty="0" smtClean="0">
                <a:ea typeface="ＭＳ Ｐゴシック" pitchFamily="34" charset="-128"/>
              </a:rPr>
              <a:t>Improve understanding of business-IT alignment</a:t>
            </a:r>
          </a:p>
        </p:txBody>
      </p:sp>
      <p:pic>
        <p:nvPicPr>
          <p:cNvPr id="49158" name="Picture 6" descr="\\psf\Home\Downloads\images-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78" y="450373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7" descr="vce-revision-le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97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133350"/>
            <a:ext cx="8994775" cy="798513"/>
          </a:xfrm>
          <a:prstGeom prst="rect">
            <a:avLst/>
          </a:prstGeom>
          <a:solidFill>
            <a:schemeClr val="tx1">
              <a:lumMod val="85000"/>
              <a:lumOff val="15000"/>
              <a:alpha val="84000"/>
            </a:schemeClr>
          </a:solidFill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latin typeface="Helvetica"/>
                <a:cs typeface="Helvetica"/>
              </a:rPr>
              <a:t>Business Process Management Curriculum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37855" y="1011456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4C99C0">
                  <a:shade val="51000"/>
                  <a:satMod val="130000"/>
                </a:srgbClr>
              </a:gs>
              <a:gs pos="80000">
                <a:srgbClr val="4C99C0">
                  <a:shade val="93000"/>
                  <a:satMod val="130000"/>
                </a:srgbClr>
              </a:gs>
              <a:gs pos="100000">
                <a:srgbClr val="4C99C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INB/N321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Business Process</a:t>
            </a:r>
            <a:b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</a:b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Improvement</a:t>
            </a:r>
            <a:endParaRPr lang="en-US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5035476" y="3850280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INN323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Business Process</a:t>
            </a:r>
            <a:b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</a:b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Automation</a:t>
            </a:r>
            <a:endParaRPr lang="en-US" sz="1200" i="1" kern="0" dirty="0">
              <a:solidFill>
                <a:sysClr val="window" lastClr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025175" y="5199402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INN610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Case Studies in BPM</a:t>
            </a:r>
            <a:endParaRPr lang="en-US" sz="1800" kern="0" dirty="0">
              <a:solidFill>
                <a:sysClr val="window" lastClr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18445" y="3849767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4C99C0">
                  <a:shade val="51000"/>
                  <a:satMod val="130000"/>
                </a:srgbClr>
              </a:gs>
              <a:gs pos="80000">
                <a:srgbClr val="4C99C0">
                  <a:shade val="93000"/>
                  <a:satMod val="130000"/>
                </a:srgbClr>
              </a:gs>
              <a:gs pos="100000">
                <a:srgbClr val="4C99C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INN326</a:t>
            </a:r>
            <a:endParaRPr lang="en-US" sz="1200" b="1" i="1" kern="0" dirty="0">
              <a:solidFill>
                <a:sysClr val="window" lastClr="FFFFFF"/>
              </a:solidFill>
              <a:latin typeface="Arial" pitchFamily="34" charset="0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Advanced Business Process</a:t>
            </a:r>
            <a:b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</a:br>
            <a:r>
              <a:rPr lang="en-US" sz="1800" b="1" kern="0" dirty="0" err="1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Modelling</a:t>
            </a:r>
            <a:endParaRPr lang="en-US" sz="1800" i="1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52027" y="5187920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4C99C0">
                  <a:shade val="51000"/>
                  <a:satMod val="130000"/>
                </a:srgbClr>
              </a:gs>
              <a:gs pos="80000">
                <a:srgbClr val="4C99C0">
                  <a:shade val="93000"/>
                  <a:satMod val="130000"/>
                </a:srgbClr>
              </a:gs>
              <a:gs pos="100000">
                <a:srgbClr val="4C99C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INN690</a:t>
            </a:r>
            <a:b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</a:b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BPM Research Project</a:t>
            </a:r>
            <a:endParaRPr lang="en-US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032521" y="1009289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76200">
            <a:solidFill>
              <a:srgbClr val="FF0000"/>
            </a:solidFill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INB/N320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Business Process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err="1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Modelling</a:t>
            </a:r>
            <a:endParaRPr lang="en-US" sz="1800" kern="0" dirty="0">
              <a:solidFill>
                <a:sysClr val="window" lastClr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18445" y="2366288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4C99C0">
                  <a:shade val="51000"/>
                  <a:satMod val="130000"/>
                </a:srgbClr>
              </a:gs>
              <a:gs pos="80000">
                <a:srgbClr val="4C99C0">
                  <a:shade val="93000"/>
                  <a:satMod val="130000"/>
                </a:srgbClr>
              </a:gs>
              <a:gs pos="100000">
                <a:srgbClr val="4C99C0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INB/N324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Business Process</a:t>
            </a:r>
            <a:b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</a:b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+mn-ea"/>
              </a:rPr>
              <a:t>Analytics</a:t>
            </a:r>
            <a:endParaRPr lang="en-US" sz="1800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048395" y="2342789"/>
            <a:ext cx="4133857" cy="1173418"/>
          </a:xfrm>
          <a:prstGeom prst="round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INN327</a:t>
            </a:r>
            <a:endParaRPr lang="en-US" sz="1800" b="1" kern="0" dirty="0">
              <a:solidFill>
                <a:sysClr val="window" lastClr="FFFFFF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Business Process</a:t>
            </a:r>
            <a:b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</a:br>
            <a:r>
              <a:rPr lang="en-US" sz="1800" b="1" kern="0" dirty="0">
                <a:solidFill>
                  <a:sysClr val="window" lastClr="FFFFFF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Management</a:t>
            </a:r>
            <a:endParaRPr lang="en-US" sz="1800" kern="0" dirty="0">
              <a:solidFill>
                <a:sysClr val="window" lastClr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87550" y="6411913"/>
            <a:ext cx="1524000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kern="0" dirty="0">
                <a:solidFill>
                  <a:sysClr val="window" lastClr="FFFFFF"/>
                </a:solidFill>
                <a:latin typeface="+mj-lt"/>
              </a:rPr>
              <a:t>1 semester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61113" y="6411913"/>
            <a:ext cx="1524000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kern="0" dirty="0">
                <a:solidFill>
                  <a:sysClr val="window" lastClr="FFFFFF"/>
                </a:solidFill>
                <a:latin typeface="+mj-lt"/>
              </a:rPr>
              <a:t>2 semester</a:t>
            </a:r>
          </a:p>
        </p:txBody>
      </p:sp>
    </p:spTree>
    <p:extLst>
      <p:ext uri="{BB962C8B-B14F-4D97-AF65-F5344CB8AC3E}">
        <p14:creationId xmlns:p14="http://schemas.microsoft.com/office/powerpoint/2010/main" val="95891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726947B-A9C0-4951-870E-D94B62B550D8}" type="slidenum">
              <a:rPr lang="de-DE" sz="1400" smtClean="0">
                <a:latin typeface="Arial" charset="0"/>
              </a:rPr>
              <a:pPr/>
              <a:t>8</a:t>
            </a:fld>
            <a:endParaRPr lang="de-DE" sz="14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 / Expectations</a:t>
            </a:r>
          </a:p>
        </p:txBody>
      </p:sp>
      <p:pic>
        <p:nvPicPr>
          <p:cNvPr id="52228" name="Picture 3" descr="expec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85" y="1456645"/>
            <a:ext cx="7076244" cy="501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7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FB46BFAB-F6D1-463D-A735-9AF995AED310}" type="slidenum">
              <a:rPr lang="de-DE" sz="1400" smtClean="0">
                <a:latin typeface="Arial" charset="0"/>
              </a:rPr>
              <a:pPr/>
              <a:t>9</a:t>
            </a:fld>
            <a:endParaRPr lang="de-DE" sz="140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Assessment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39863"/>
            <a:ext cx="8420100" cy="4970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Assignment 1 (20%):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Model a simple business process scenario by using one or more process </a:t>
            </a:r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languages</a:t>
            </a:r>
          </a:p>
          <a:p>
            <a:pPr lvl="1">
              <a:lnSpc>
                <a:spcPct val="90000"/>
              </a:lnSpc>
            </a:pPr>
            <a:r>
              <a:rPr lang="en-AU" dirty="0" smtClean="0">
                <a:ea typeface="ＭＳ Ｐゴシック" pitchFamily="34" charset="-128"/>
              </a:rPr>
              <a:t>Demonstrate capability to deploy core modelling constructs</a:t>
            </a: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Assignment 2 (30%):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Model a complex business process scenario by using one or more process </a:t>
            </a:r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languages and a variety of abstraction levels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Demonstrate capability to deploy advanced </a:t>
            </a:r>
            <a:r>
              <a:rPr lang="en-US" dirty="0" err="1" smtClean="0">
                <a:ea typeface="ＭＳ Ｐゴシック" pitchFamily="34" charset="-128"/>
              </a:rPr>
              <a:t>modelling</a:t>
            </a:r>
            <a:r>
              <a:rPr lang="en-US" dirty="0" smtClean="0">
                <a:ea typeface="ＭＳ Ｐゴシック" pitchFamily="34" charset="-128"/>
              </a:rPr>
              <a:t> constructs   	and to establish a governance structure</a:t>
            </a: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Exam (50%)</a:t>
            </a:r>
          </a:p>
        </p:txBody>
      </p:sp>
    </p:spTree>
    <p:extLst>
      <p:ext uri="{BB962C8B-B14F-4D97-AF65-F5344CB8AC3E}">
        <p14:creationId xmlns:p14="http://schemas.microsoft.com/office/powerpoint/2010/main" val="38058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9 02052000">
  <a:themeElements>
    <a:clrScheme name="Lecture 9 02052000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 9 02052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Lecture 9 0205200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9 0205200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9 0205200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9 0205200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9 0205200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9 0205200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9 0205200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E:\QUT\Teaching\ITN252\2000_1\Slides\12 Lecture 23052000\Lecture 9 02052000.ppt</Template>
  <TotalTime>934</TotalTime>
  <Words>1262</Words>
  <Application>Microsoft Office PowerPoint</Application>
  <PresentationFormat>A4 Paper (210x297 mm)</PresentationFormat>
  <Paragraphs>409</Paragraphs>
  <Slides>33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Lecture 9 02052000</vt:lpstr>
      <vt:lpstr>???</vt:lpstr>
      <vt:lpstr>Your Unit Coordinator</vt:lpstr>
      <vt:lpstr>Your co-lecturers</vt:lpstr>
      <vt:lpstr>Your Tutors</vt:lpstr>
      <vt:lpstr>Your Tutors</vt:lpstr>
      <vt:lpstr>Unit Structure</vt:lpstr>
      <vt:lpstr>Unit Objectives</vt:lpstr>
      <vt:lpstr>PowerPoint Presentation</vt:lpstr>
      <vt:lpstr>Questions / Expectations</vt:lpstr>
      <vt:lpstr>Assessment</vt:lpstr>
      <vt:lpstr>Assignment 1: Basic Business Process Modelling</vt:lpstr>
      <vt:lpstr>Assignment 2: Advanced Business Process Modelling</vt:lpstr>
      <vt:lpstr>Exam</vt:lpstr>
      <vt:lpstr>Tutorials (From Week 2)</vt:lpstr>
      <vt:lpstr>INB320 Blackboard Page</vt:lpstr>
      <vt:lpstr>Our modelling tool: Signavio Academic Initiative http://academic.signavio.com  </vt:lpstr>
      <vt:lpstr>Let’s get back to business…</vt:lpstr>
      <vt:lpstr>Model Definition</vt:lpstr>
      <vt:lpstr>Basic modelling principles: Systems Theory</vt:lpstr>
      <vt:lpstr>Systems</vt:lpstr>
      <vt:lpstr>Elements</vt:lpstr>
      <vt:lpstr>Semantic relationships</vt:lpstr>
      <vt:lpstr>Specialisation</vt:lpstr>
      <vt:lpstr>Example</vt:lpstr>
      <vt:lpstr>Aggregation</vt:lpstr>
      <vt:lpstr>Composition</vt:lpstr>
      <vt:lpstr>Exam Question 2.2008</vt:lpstr>
      <vt:lpstr>Modelling for managing complexity</vt:lpstr>
      <vt:lpstr>References</vt:lpstr>
      <vt:lpstr>Textbook (available as eBook from QUT Library)</vt:lpstr>
      <vt:lpstr>Recommendations</vt:lpstr>
      <vt:lpstr>Recommendations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Engineering</dc:title>
  <dc:subject>Lecture 1: Introduction</dc:subject>
  <dc:creator>Michael Rosemann, 12-07-98</dc:creator>
  <cp:lastModifiedBy>Marcello La Rosa</cp:lastModifiedBy>
  <cp:revision>572</cp:revision>
  <cp:lastPrinted>2000-02-29T01:18:29Z</cp:lastPrinted>
  <dcterms:created xsi:type="dcterms:W3CDTF">2010-07-19T01:35:32Z</dcterms:created>
  <dcterms:modified xsi:type="dcterms:W3CDTF">2013-07-26T19:15:49Z</dcterms:modified>
</cp:coreProperties>
</file>