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381" r:id="rId3"/>
    <p:sldId id="492" r:id="rId4"/>
    <p:sldId id="494" r:id="rId5"/>
    <p:sldId id="493" r:id="rId6"/>
    <p:sldId id="458" r:id="rId7"/>
    <p:sldId id="459" r:id="rId8"/>
    <p:sldId id="456" r:id="rId9"/>
    <p:sldId id="497" r:id="rId10"/>
    <p:sldId id="498" r:id="rId11"/>
    <p:sldId id="499" r:id="rId12"/>
    <p:sldId id="496" r:id="rId13"/>
    <p:sldId id="462" r:id="rId14"/>
    <p:sldId id="463" r:id="rId15"/>
    <p:sldId id="464" r:id="rId16"/>
    <p:sldId id="465" r:id="rId17"/>
    <p:sldId id="467" r:id="rId18"/>
    <p:sldId id="466" r:id="rId19"/>
    <p:sldId id="468" r:id="rId20"/>
    <p:sldId id="486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500" r:id="rId29"/>
    <p:sldId id="484" r:id="rId30"/>
    <p:sldId id="483" r:id="rId31"/>
    <p:sldId id="478" r:id="rId32"/>
    <p:sldId id="479" r:id="rId33"/>
    <p:sldId id="480" r:id="rId34"/>
    <p:sldId id="481" r:id="rId35"/>
    <p:sldId id="482" r:id="rId36"/>
    <p:sldId id="489" r:id="rId37"/>
    <p:sldId id="461" r:id="rId38"/>
    <p:sldId id="485" r:id="rId39"/>
    <p:sldId id="457" r:id="rId4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F303218-2543-6548-BC7A-4FEAD7B6CA43}">
          <p14:sldIdLst>
            <p14:sldId id="256"/>
          </p14:sldIdLst>
        </p14:section>
        <p14:section name="Introduccion" id="{A57BB4DD-7C51-AC42-BEF0-D9A802018A30}">
          <p14:sldIdLst>
            <p14:sldId id="381"/>
            <p14:sldId id="492"/>
            <p14:sldId id="494"/>
            <p14:sldId id="493"/>
            <p14:sldId id="458"/>
            <p14:sldId id="459"/>
            <p14:sldId id="456"/>
            <p14:sldId id="497"/>
            <p14:sldId id="498"/>
            <p14:sldId id="499"/>
            <p14:sldId id="496"/>
            <p14:sldId id="462"/>
            <p14:sldId id="463"/>
            <p14:sldId id="464"/>
            <p14:sldId id="465"/>
            <p14:sldId id="467"/>
            <p14:sldId id="466"/>
            <p14:sldId id="468"/>
            <p14:sldId id="486"/>
            <p14:sldId id="471"/>
            <p14:sldId id="472"/>
            <p14:sldId id="473"/>
            <p14:sldId id="474"/>
            <p14:sldId id="475"/>
            <p14:sldId id="476"/>
            <p14:sldId id="477"/>
            <p14:sldId id="500"/>
            <p14:sldId id="484"/>
            <p14:sldId id="483"/>
            <p14:sldId id="478"/>
            <p14:sldId id="479"/>
            <p14:sldId id="480"/>
            <p14:sldId id="481"/>
            <p14:sldId id="482"/>
            <p14:sldId id="489"/>
            <p14:sldId id="461"/>
            <p14:sldId id="485"/>
            <p14:sldId id="457"/>
          </p14:sldIdLst>
        </p14:section>
        <p14:section name="Resumen" id="{32672F22-5633-BF41-A413-9B2611FF7CA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9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2EF9E-119B-084B-8A02-14539909FDCC}" type="datetimeFigureOut">
              <a:t>17/12/13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440C5-DD43-0D49-BF16-FC2F9930AD74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6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fondo_tit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71333" y="1544636"/>
            <a:ext cx="5345289" cy="2321807"/>
          </a:xfrm>
          <a:noFill/>
        </p:spPr>
        <p:txBody>
          <a:bodyPr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71333" y="4069645"/>
            <a:ext cx="5345289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0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17/12/13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29496"/>
            <a:ext cx="8329642" cy="33556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rgbClr val="A8003B"/>
              </a:buClr>
              <a:buFont typeface="Arial" pitchFamily="34" charset="0"/>
              <a:buNone/>
              <a:defRPr sz="36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Clr>
                <a:srgbClr val="A8003B"/>
              </a:buClr>
              <a:buFont typeface="Arial" pitchFamily="34" charset="0"/>
              <a:buNone/>
              <a:defRPr sz="32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2pPr>
            <a:lvl3pPr marL="914400" indent="0" algn="ctr">
              <a:buClr>
                <a:srgbClr val="A8003B"/>
              </a:buClr>
              <a:buNone/>
              <a:defRPr sz="28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3pPr>
            <a:lvl4pPr marL="13716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4pPr>
            <a:lvl5pPr marL="18288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459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ral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29496"/>
            <a:ext cx="8329642" cy="33556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rgbClr val="A8003B"/>
              </a:buClr>
              <a:buFont typeface="Arial" pitchFamily="34" charset="0"/>
              <a:buNone/>
              <a:defRPr sz="36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Clr>
                <a:srgbClr val="A8003B"/>
              </a:buClr>
              <a:buFont typeface="Arial" pitchFamily="34" charset="0"/>
              <a:buNone/>
              <a:defRPr sz="32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2pPr>
            <a:lvl3pPr marL="914400" indent="0" algn="ctr">
              <a:buClr>
                <a:srgbClr val="A8003B"/>
              </a:buClr>
              <a:buNone/>
              <a:defRPr sz="28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3pPr>
            <a:lvl4pPr marL="13716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4pPr>
            <a:lvl5pPr marL="18288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GB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6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6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grande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33642"/>
            <a:ext cx="9144000" cy="1580727"/>
          </a:xfrm>
          <a:solidFill>
            <a:schemeClr val="tx1">
              <a:alpha val="34000"/>
            </a:schemeClr>
          </a:solidFill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4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17/12/13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2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o y 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97763"/>
            <a:ext cx="9144000" cy="586023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1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17/12/13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4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17/12/13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8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arriba y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47340"/>
            <a:ext cx="8229600" cy="2851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3798460"/>
            <a:ext cx="8229600" cy="2943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0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149E-5FB6-F844-A315-63DD23E82F8E}" type="datetimeFigureOut">
              <a:t>17/12/13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7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74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56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C149E-5FB6-F844-A315-63DD23E82F8E}" type="datetimeFigureOut">
              <a:t>17/12/13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FFA87-BEF6-3648-8F67-C16D3861AD8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en.wikipedia.org/wiki/ISO_86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tbootstrap.com/2.3.2/base-css.html%23forms" TargetMode="External"/><Relationship Id="rId3" Type="http://schemas.openxmlformats.org/officeDocument/2006/relationships/hyperlink" Target="http://docs.angularjs.org/api/ng.directive:inpu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amunda.org/latest/guides/user-guide/%23process-engine-delegation-code" TargetMode="External"/><Relationship Id="rId4" Type="http://schemas.openxmlformats.org/officeDocument/2006/relationships/hyperlink" Target="http://docs.camunda.org/latest/guides/user-guide/%23tasklis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camunda.org/latest/api-references/bpmn2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Automatización de procesos 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Gestión de Procesos y Servicios</a:t>
            </a:r>
          </a:p>
        </p:txBody>
      </p:sp>
    </p:spTree>
    <p:extLst>
      <p:ext uri="{BB962C8B-B14F-4D97-AF65-F5344CB8AC3E}">
        <p14:creationId xmlns:p14="http://schemas.microsoft.com/office/powerpoint/2010/main" val="249806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Expresiones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 pueden utilizar en diversos sitios: condiciones en gateways, tareas, eventos, definici</a:t>
            </a:r>
            <a:r>
              <a:rPr lang="en-GB"/>
              <a:t>ón de asignación o candidatos, propiedades multi-instance…</a:t>
            </a:r>
          </a:p>
          <a:p>
            <a:r>
              <a:rPr lang="en-GB"/>
              <a:t>Hay dos tipos:</a:t>
            </a:r>
          </a:p>
          <a:p>
            <a:pPr lvl="1"/>
            <a:r>
              <a:rPr lang="en-GB"/>
              <a:t>${expresion} para variables o evaluar expresiones sobre variables. </a:t>
            </a:r>
          </a:p>
          <a:p>
            <a:pPr lvl="1"/>
            <a:r>
              <a:rPr lang="en-GB"/>
              <a:t>#{expresion} para llamar a métodos de clases definidas en el fichero applicationContext.xml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5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¿Qu</a:t>
            </a:r>
            <a:r>
              <a:rPr lang="en-GB"/>
              <a:t>é devuelven las siguientes expresiones?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${rfcName}</a:t>
            </a:r>
          </a:p>
          <a:p>
            <a:r>
              <a:rPr lang="en-GB"/>
              <a:t>${decision == “approved”}</a:t>
            </a:r>
          </a:p>
          <a:p>
            <a:r>
              <a:rPr lang="en-GB"/>
              <a:t>${!resolved}</a:t>
            </a:r>
          </a:p>
          <a:p>
            <a:r>
              <a:rPr lang="en-GB"/>
              <a:t>#{prepareHelpers.resolveUsersForTasks(users)}</a:t>
            </a:r>
          </a:p>
        </p:txBody>
      </p:sp>
    </p:spTree>
    <p:extLst>
      <p:ext uri="{BB962C8B-B14F-4D97-AF65-F5344CB8AC3E}">
        <p14:creationId xmlns:p14="http://schemas.microsoft.com/office/powerpoint/2010/main" val="349987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Introducción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Conceptos b</a:t>
            </a: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ásicos</a:t>
            </a:r>
            <a:endParaRPr lang="en-GB" sz="320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70000"/>
              </a:lnSpc>
            </a:pPr>
            <a:r>
              <a:rPr lang="en-GB"/>
              <a:t>Eventos</a:t>
            </a:r>
          </a:p>
        </p:txBody>
      </p:sp>
    </p:spTree>
    <p:extLst>
      <p:ext uri="{BB962C8B-B14F-4D97-AF65-F5344CB8AC3E}">
        <p14:creationId xmlns:p14="http://schemas.microsoft.com/office/powerpoint/2010/main" val="104355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Recepci</a:t>
            </a:r>
            <a:r>
              <a:rPr lang="en-GB"/>
              <a:t>ón de mensajes</a:t>
            </a:r>
            <a:endParaRPr lang="en-GB"/>
          </a:p>
        </p:txBody>
      </p:sp>
      <p:pic>
        <p:nvPicPr>
          <p:cNvPr id="4" name="Marcador de contenido 3" descr="Java_-__rfc_src_main_resources_rfcconfirmation.bpmn_-_Eclipse_-__Users_resinas_Sandbox_gps-2013-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54" r="-23354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762000" y="6081059"/>
            <a:ext cx="7572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Usa s</a:t>
            </a:r>
            <a:r>
              <a:rPr lang="en-GB"/>
              <a:t>ólo eventos de recepción de mensajes. Las tareas de recepción de mensaje están</a:t>
            </a:r>
          </a:p>
          <a:p>
            <a:r>
              <a:rPr lang="en-GB"/>
              <a:t>diseñadas para ser usadas en el contexto de una aplicación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5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</a:t>
            </a:r>
            <a:r>
              <a:rPr lang="en-GB"/>
              <a:t>ío de mensajes (1)</a:t>
            </a:r>
            <a:endParaRPr lang="en-GB"/>
          </a:p>
        </p:txBody>
      </p:sp>
      <p:pic>
        <p:nvPicPr>
          <p:cNvPr id="4" name="Marcador de contenido 3" descr="Java_-__rfc_src_main_resources_rfcconfirmation.bpmn_-_Eclipse_-__Users_resinas_Sandbox_gps-2013-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82" r="-20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87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</a:t>
            </a:r>
            <a:r>
              <a:rPr lang="en-GB"/>
              <a:t>ío de mensajes (2): El código Java</a:t>
            </a:r>
            <a:endParaRPr lang="en-GB"/>
          </a:p>
        </p:txBody>
      </p:sp>
      <p:pic>
        <p:nvPicPr>
          <p:cNvPr id="4" name="Marcador de contenido 3" descr="Java_-_rfc_src_main_java_es_us_gps_rfc_rfcconfirmation_ResolutionConfirmationService.java_-_Eclipse_-__Users_resinas_Sandbox_gps-20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4" r="-9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428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¿Qu</a:t>
            </a:r>
            <a:r>
              <a:rPr lang="en-GB"/>
              <a:t>é es la información de correlación?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Es la forma de indicar a cu</a:t>
            </a:r>
            <a:r>
              <a:rPr lang="en-GB"/>
              <a:t>ál instancia del proceso debe ir a parar el mensaje.</a:t>
            </a:r>
          </a:p>
          <a:p>
            <a:r>
              <a:rPr lang="en-GB"/>
              <a:t>El motor buscará la instancia cuyas variables de proceso coincidan con las indicadas en la llamada a correlateMessage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</a:t>
            </a:r>
            <a:r>
              <a:rPr lang="en-GB"/>
              <a:t>ío de mensajes (3): La configuración</a:t>
            </a:r>
            <a:endParaRPr lang="en-GB"/>
          </a:p>
        </p:txBody>
      </p:sp>
      <p:pic>
        <p:nvPicPr>
          <p:cNvPr id="6" name="Marcador de contenido 5" descr="Java_-_rfc_src_main_webapp_WEB-INF_applicationContext.xml_-_Eclipse_-__Users_resinas_Sandbox_gps-2013-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18" b="-20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645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¿C</a:t>
            </a:r>
            <a:r>
              <a:rPr lang="en-GB"/>
              <a:t>ómo enviar información junto al mensaje?</a:t>
            </a:r>
            <a:endParaRPr lang="en-GB"/>
          </a:p>
        </p:txBody>
      </p:sp>
      <p:pic>
        <p:nvPicPr>
          <p:cNvPr id="4" name="Marcador de contenido 3" descr="Java_-_rfc_src_main_java_es_us_gps_rfc_rfcapproved_ResolutionNotificationService.java_-_Eclipse_-__Users_resinas_Sandbox_gps-2013-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86" b="-18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34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Eventos de tiempo</a:t>
            </a:r>
          </a:p>
        </p:txBody>
      </p:sp>
      <p:pic>
        <p:nvPicPr>
          <p:cNvPr id="4" name="Marcador de contenido 3" descr="Java_-__rfc_src_main_resources_rfcapproved.bpmn_-_Eclipse_-__Users_resinas_Sandbox_gps-20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17" r="-41317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457200" y="6189844"/>
            <a:ext cx="739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Consultar en </a:t>
            </a:r>
            <a:r>
              <a:rPr lang="en-GB">
                <a:hlinkClick r:id="rId3"/>
              </a:rPr>
              <a:t>http://en.wikipedia.org/wiki/ISO_8601</a:t>
            </a:r>
            <a:r>
              <a:rPr lang="en-GB"/>
              <a:t> la forma de especificar los tiempos </a:t>
            </a:r>
          </a:p>
        </p:txBody>
      </p:sp>
    </p:spTree>
    <p:extLst>
      <p:ext uri="{BB962C8B-B14F-4D97-AF65-F5344CB8AC3E}">
        <p14:creationId xmlns:p14="http://schemas.microsoft.com/office/powerpoint/2010/main" val="214536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28822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Introducción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Conceptos b</a:t>
            </a: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ásicos</a:t>
            </a:r>
            <a:endParaRPr lang="en-GB" sz="320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Eventos</a:t>
            </a:r>
            <a:endParaRPr lang="en-GB" sz="320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70000"/>
              </a:lnSpc>
            </a:pPr>
            <a:r>
              <a:rPr lang="en-GB"/>
              <a:t>Tareas</a:t>
            </a:r>
          </a:p>
        </p:txBody>
      </p:sp>
    </p:spTree>
    <p:extLst>
      <p:ext uri="{BB962C8B-B14F-4D97-AF65-F5344CB8AC3E}">
        <p14:creationId xmlns:p14="http://schemas.microsoft.com/office/powerpoint/2010/main" val="333252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Tareas autom</a:t>
            </a:r>
            <a:r>
              <a:rPr lang="en-GB"/>
              <a:t>áticas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Service task</a:t>
            </a:r>
          </a:p>
          <a:p>
            <a:r>
              <a:rPr lang="en-GB"/>
              <a:t>Business rule task</a:t>
            </a:r>
          </a:p>
          <a:p>
            <a:r>
              <a:rPr lang="en-GB"/>
              <a:t>Send task</a:t>
            </a:r>
          </a:p>
          <a:p>
            <a:r>
              <a:rPr lang="en-GB"/>
              <a:t>Receive task</a:t>
            </a:r>
          </a:p>
          <a:p>
            <a:r>
              <a:rPr lang="en-GB"/>
              <a:t>Script task</a:t>
            </a:r>
          </a:p>
        </p:txBody>
      </p:sp>
    </p:spTree>
    <p:extLst>
      <p:ext uri="{BB962C8B-B14F-4D97-AF65-F5344CB8AC3E}">
        <p14:creationId xmlns:p14="http://schemas.microsoft.com/office/powerpoint/2010/main" val="303219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Tareas autom</a:t>
            </a:r>
            <a:r>
              <a:rPr lang="en-GB"/>
              <a:t>áticas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Service task</a:t>
            </a:r>
          </a:p>
          <a:p>
            <a:r>
              <a:rPr lang="en-GB" b="1"/>
              <a:t>Business rule task</a:t>
            </a:r>
          </a:p>
          <a:p>
            <a:r>
              <a:rPr lang="en-GB" b="1"/>
              <a:t>Send task</a:t>
            </a:r>
          </a:p>
          <a:p>
            <a:r>
              <a:rPr lang="en-GB"/>
              <a:t>Receive task</a:t>
            </a:r>
          </a:p>
          <a:p>
            <a:r>
              <a:rPr lang="en-GB"/>
              <a:t>Script task</a:t>
            </a:r>
          </a:p>
        </p:txBody>
      </p:sp>
    </p:spTree>
    <p:extLst>
      <p:ext uri="{BB962C8B-B14F-4D97-AF65-F5344CB8AC3E}">
        <p14:creationId xmlns:p14="http://schemas.microsoft.com/office/powerpoint/2010/main" val="375174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Tareas autom</a:t>
            </a:r>
            <a:r>
              <a:rPr lang="en-GB"/>
              <a:t>áticas</a:t>
            </a:r>
            <a:endParaRPr lang="en-GB"/>
          </a:p>
        </p:txBody>
      </p:sp>
      <p:pic>
        <p:nvPicPr>
          <p:cNvPr id="8" name="Marcador de contenido 7" descr="Java_-__rfc_src_main_resources_rfcmanagement.bpmn20.xml_-_Eclipse_-__Users_resinas_Sandbox_gps-2013-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62" b="-24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692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Tareas autom</a:t>
            </a:r>
            <a:r>
              <a:rPr lang="en-GB"/>
              <a:t>áticas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Service task</a:t>
            </a:r>
          </a:p>
          <a:p>
            <a:r>
              <a:rPr lang="en-GB"/>
              <a:t>Business rule task</a:t>
            </a:r>
          </a:p>
          <a:p>
            <a:r>
              <a:rPr lang="en-GB"/>
              <a:t>Send task</a:t>
            </a:r>
          </a:p>
          <a:p>
            <a:r>
              <a:rPr lang="en-GB" b="1"/>
              <a:t>Receive task: No usar. Utilizar eventos en su lugar.</a:t>
            </a:r>
          </a:p>
          <a:p>
            <a:r>
              <a:rPr lang="en-GB"/>
              <a:t>Script task</a:t>
            </a:r>
          </a:p>
        </p:txBody>
      </p:sp>
    </p:spTree>
    <p:extLst>
      <p:ext uri="{BB962C8B-B14F-4D97-AF65-F5344CB8AC3E}">
        <p14:creationId xmlns:p14="http://schemas.microsoft.com/office/powerpoint/2010/main" val="20872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Tareas autom</a:t>
            </a:r>
            <a:r>
              <a:rPr lang="en-GB"/>
              <a:t>áticas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Service task</a:t>
            </a:r>
          </a:p>
          <a:p>
            <a:r>
              <a:rPr lang="en-GB"/>
              <a:t>Business rule task</a:t>
            </a:r>
          </a:p>
          <a:p>
            <a:r>
              <a:rPr lang="en-GB"/>
              <a:t>Send task</a:t>
            </a:r>
          </a:p>
          <a:p>
            <a:r>
              <a:rPr lang="en-GB"/>
              <a:t>Receive task</a:t>
            </a:r>
          </a:p>
          <a:p>
            <a:r>
              <a:rPr lang="en-GB" b="1"/>
              <a:t>Script task</a:t>
            </a:r>
          </a:p>
        </p:txBody>
      </p:sp>
    </p:spTree>
    <p:extLst>
      <p:ext uri="{BB962C8B-B14F-4D97-AF65-F5344CB8AC3E}">
        <p14:creationId xmlns:p14="http://schemas.microsoft.com/office/powerpoint/2010/main" val="20872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Script task</a:t>
            </a:r>
          </a:p>
        </p:txBody>
      </p:sp>
      <p:pic>
        <p:nvPicPr>
          <p:cNvPr id="6" name="Marcador de contenido 5" descr="Java_-__rfc_src_main_resources_rfcconfirmation.bpmn_-_Eclipse_-__Users_resinas_Sandbox_gps-2013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5" b="-4725"/>
          <a:stretch>
            <a:fillRect/>
          </a:stretch>
        </p:blipFill>
        <p:spPr/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Require tener el motor del lenguaje de script disponible.</a:t>
            </a:r>
          </a:p>
          <a:p>
            <a:r>
              <a:rPr lang="en-GB"/>
              <a:t>JDK 7 trae por defecto el motor de JavaScript</a:t>
            </a:r>
          </a:p>
          <a:p>
            <a:r>
              <a:rPr lang="en-GB"/>
              <a:t>Como recomendaci</a:t>
            </a:r>
            <a:r>
              <a:rPr lang="en-GB"/>
              <a:t>ón, es mejor utilizar un service task en su lugar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User task</a:t>
            </a:r>
          </a:p>
        </p:txBody>
      </p:sp>
      <p:pic>
        <p:nvPicPr>
          <p:cNvPr id="5" name="Marcador de contenido 4" descr="Java_-__rfc_src_main_resources_rfcmanagement.bpmn20.xml_-_Eclipse_-__Users_resinas_Sandbox_gps-2013-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2" b="-2962"/>
          <a:stretch>
            <a:fillRect/>
          </a:stretch>
        </p:blipFill>
        <p:spPr>
          <a:xfrm>
            <a:off x="457200" y="1001060"/>
            <a:ext cx="4038600" cy="5558116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Asocia a distintos usuarios o grupos separando por comas</a:t>
            </a:r>
          </a:p>
          <a:p>
            <a:r>
              <a:rPr lang="en-GB"/>
              <a:t>Indica que el formulario est</a:t>
            </a:r>
            <a:r>
              <a:rPr lang="en-GB"/>
              <a:t>á definido en el fichero src/main/webapp/forms/form-analyse-rfc.html</a:t>
            </a:r>
          </a:p>
          <a:p>
            <a:r>
              <a:rPr lang="en-GB"/>
              <a:t>El due date se especifica en el formato ISO8601 o en un tipo Date de Java</a:t>
            </a:r>
          </a:p>
        </p:txBody>
      </p:sp>
    </p:spTree>
    <p:extLst>
      <p:ext uri="{BB962C8B-B14F-4D97-AF65-F5344CB8AC3E}">
        <p14:creationId xmlns:p14="http://schemas.microsoft.com/office/powerpoint/2010/main" val="394040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Formularios</a:t>
            </a:r>
          </a:p>
        </p:txBody>
      </p:sp>
      <p:pic>
        <p:nvPicPr>
          <p:cNvPr id="6" name="Marcador de contenido 5" descr="camunda_Taskli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27" b="-9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1417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Formularios</a:t>
            </a:r>
          </a:p>
        </p:txBody>
      </p:sp>
      <p:pic>
        <p:nvPicPr>
          <p:cNvPr id="6" name="Marcador de contenido 5" descr="Java_-_rfc_src_main_webapp_forms_form-register-rfc.html_-_Eclipse_-__Users_resinas_Sandbox_gps-2013-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59" b="-15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129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Camunda BPMS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880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Formularios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Aplicar formato con hoja de estilos: </a:t>
            </a:r>
            <a:r>
              <a:rPr lang="en-GB">
                <a:hlinkClick r:id="rId2"/>
              </a:rPr>
              <a:t>http://getbootstrap.com/2.3.2/base-css.html#forms</a:t>
            </a:r>
            <a:endParaRPr lang="en-GB"/>
          </a:p>
          <a:p>
            <a:r>
              <a:rPr lang="en-GB"/>
              <a:t>Validaci</a:t>
            </a:r>
            <a:r>
              <a:rPr lang="en-GB"/>
              <a:t>ón: </a:t>
            </a:r>
            <a:r>
              <a:rPr lang="en-GB">
                <a:hlinkClick r:id="rId3"/>
              </a:rPr>
              <a:t>http://docs.angularjs.org/api/ng.directive:input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0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Tareas con Loops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Las tareas de loop no est</a:t>
            </a:r>
            <a:r>
              <a:rPr lang="en-GB"/>
              <a:t>án implementadas en Camunda. Por tanto, es necesario modificarlos a un ciclo con un gateway</a:t>
            </a:r>
            <a:endParaRPr lang="en-GB"/>
          </a:p>
        </p:txBody>
      </p:sp>
      <p:pic>
        <p:nvPicPr>
          <p:cNvPr id="7" name="Imagen 6" descr="BPMN_2.0_Implementation_Reference___camunda_BPM_do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3" y="3303494"/>
            <a:ext cx="51435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0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Multi-instance (1)</a:t>
            </a:r>
          </a:p>
        </p:txBody>
      </p:sp>
      <p:pic>
        <p:nvPicPr>
          <p:cNvPr id="4" name="Marcador de contenido 3" descr="Java_-__rfc_src_main_resources_rfcapproved.bpmn_-_Eclipse_-__Users_resinas_Sandbox_gps-2013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34" r="-28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990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Multi-instance (2)</a:t>
            </a:r>
          </a:p>
        </p:txBody>
      </p:sp>
      <p:pic>
        <p:nvPicPr>
          <p:cNvPr id="4" name="Marcador de contenido 3" descr="Java_-__rfc_src_main_resources_rfcapproved.bpmn_-_Eclipse_-__Users_resinas_Sandbox_gps-2013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70" r="-21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694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Multi-instance (3)</a:t>
            </a:r>
          </a:p>
        </p:txBody>
      </p:sp>
      <p:pic>
        <p:nvPicPr>
          <p:cNvPr id="4" name="Marcador de contenido 3" descr="Java_-__rfc_src_main_resources_rfcapproved.bpmn_-_Eclipse_-__Users_resinas_Sandbox_gps-2013-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70" r="-21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396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Multi-instance (4)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Desde cada instancia se puede consultar las siguientes variables:</a:t>
            </a:r>
          </a:p>
          <a:p>
            <a:pPr lvl="1"/>
            <a:r>
              <a:rPr lang="en-GB"/>
              <a:t>nrOfInstances: El n</a:t>
            </a:r>
            <a:r>
              <a:rPr lang="en-GB"/>
              <a:t>úmero total de instancias creadas</a:t>
            </a:r>
          </a:p>
          <a:p>
            <a:pPr lvl="1"/>
            <a:r>
              <a:rPr lang="en-GB"/>
              <a:t>nrOfActiveInstances: El número de instancias que quedan activas</a:t>
            </a:r>
          </a:p>
          <a:p>
            <a:pPr lvl="1"/>
            <a:r>
              <a:rPr lang="en-GB"/>
              <a:t>nrOfCompletedInstances: El número de instancias ya completas</a:t>
            </a:r>
          </a:p>
          <a:p>
            <a:pPr lvl="1"/>
            <a:r>
              <a:rPr lang="en-GB"/>
              <a:t>loopCounter: El índice en el iterador para cada instancia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Introducción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Conceptos b</a:t>
            </a: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ásicos</a:t>
            </a:r>
            <a:endParaRPr lang="en-GB" sz="320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Eventos</a:t>
            </a:r>
          </a:p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Tareas</a:t>
            </a:r>
          </a:p>
          <a:p>
            <a:pPr algn="r">
              <a:lnSpc>
                <a:spcPct val="70000"/>
              </a:lnSpc>
            </a:pPr>
            <a:r>
              <a:rPr lang="en-GB"/>
              <a:t>Consejos</a:t>
            </a:r>
          </a:p>
        </p:txBody>
      </p:sp>
    </p:spTree>
    <p:extLst>
      <p:ext uri="{BB962C8B-B14F-4D97-AF65-F5344CB8AC3E}">
        <p14:creationId xmlns:p14="http://schemas.microsoft.com/office/powerpoint/2010/main" val="64450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Consejos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Organizar todas las clases usadas en un proceso en el mismo paquete Java</a:t>
            </a:r>
          </a:p>
          <a:p>
            <a:r>
              <a:rPr lang="en-GB"/>
              <a:t>Añadir expresiones a los nombres de los user tasks para que la lista de las tareas sea más comprensible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8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Consejos: Usar Loggers</a:t>
            </a:r>
          </a:p>
        </p:txBody>
      </p:sp>
      <p:pic>
        <p:nvPicPr>
          <p:cNvPr id="8" name="Marcador de contenido 7" descr="Java_-_rfc_src_main_java_es_us_gps_rfc_rfcapproved_PrepareHelpers.java_-_Eclipse_-__Users_resinas_Sandbox_gps-20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9" b="-16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571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Manuales de referencia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Sobre el uso de BPMN 2.0 en Camunda: </a:t>
            </a:r>
            <a:r>
              <a:rPr lang="en-GB">
                <a:hlinkClick r:id="rId2"/>
              </a:rPr>
              <a:t>http://docs.camunda.org/latest/api-references/bpmn20/</a:t>
            </a:r>
            <a:endParaRPr lang="en-GB"/>
          </a:p>
          <a:p>
            <a:r>
              <a:rPr lang="en-GB"/>
              <a:t>Sobre el uso de c</a:t>
            </a:r>
            <a:r>
              <a:rPr lang="en-GB"/>
              <a:t>ódigo Java con Camunda: </a:t>
            </a:r>
            <a:r>
              <a:rPr lang="en-GB">
                <a:hlinkClick r:id="rId3"/>
              </a:rPr>
              <a:t>http://docs.camunda.org/latest/guides/user-guide/#process-engine-delegation-code</a:t>
            </a:r>
            <a:endParaRPr lang="en-GB"/>
          </a:p>
          <a:p>
            <a:r>
              <a:rPr lang="en-GB"/>
              <a:t>Sobre los formularios: </a:t>
            </a:r>
            <a:r>
              <a:rPr lang="en-GB">
                <a:hlinkClick r:id="rId4"/>
              </a:rPr>
              <a:t>http://docs.camunda.org/latest/guides/user-guide/#tasklist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7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Todo lo que viene a continuaci</a:t>
            </a:r>
            <a:r>
              <a:rPr lang="en-GB"/>
              <a:t>ón es válido para la versión 7.1.0-alpha1 de Camunda. Si usas otra versión, las cosas puedes funcionar de manera distinta.</a:t>
            </a:r>
            <a:endParaRPr lang="en-GB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¡IMPORTANTE!</a:t>
            </a:r>
          </a:p>
        </p:txBody>
      </p:sp>
    </p:spTree>
    <p:extLst>
      <p:ext uri="{BB962C8B-B14F-4D97-AF65-F5344CB8AC3E}">
        <p14:creationId xmlns:p14="http://schemas.microsoft.com/office/powerpoint/2010/main" val="227336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Antes de seguir, un poco de configuraci</a:t>
            </a:r>
            <a:r>
              <a:rPr lang="en-GB"/>
              <a:t>ón…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7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Añadir dos ficherso a src/main/webapp/WEB-INF</a:t>
            </a:r>
          </a:p>
        </p:txBody>
      </p:sp>
      <p:pic>
        <p:nvPicPr>
          <p:cNvPr id="6" name="Marcador de contenido 5" descr="Java_-_rfc_src_main_webapp_WEB-INF_applicationContext.xml_-_Eclipse_-__Users_resinas_Sandbox_gps-2013-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6" r="-17986"/>
          <a:stretch>
            <a:fillRect/>
          </a:stretch>
        </p:blipFill>
        <p:spPr/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El c</a:t>
            </a:r>
            <a:r>
              <a:rPr lang="en-GB"/>
              <a:t>ódigo de ambos está disponible en la enseñanza virtual.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39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Modificar el fichero pom.xml tal como se muestra a continuaci</a:t>
            </a:r>
            <a:r>
              <a:rPr lang="en-GB"/>
              <a:t>ón</a:t>
            </a:r>
            <a:endParaRPr lang="en-GB"/>
          </a:p>
        </p:txBody>
      </p:sp>
      <p:pic>
        <p:nvPicPr>
          <p:cNvPr id="6" name="Marcador de contenido 5" descr="Java_-_rfc_pom.xml_-_Eclipse_-__Users_resinas_Sandbox_gps-2013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93" r="-16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909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 sz="3200">
                <a:solidFill>
                  <a:schemeClr val="bg1">
                    <a:lumMod val="85000"/>
                  </a:schemeClr>
                </a:solidFill>
              </a:rPr>
              <a:t>Introducción</a:t>
            </a:r>
          </a:p>
          <a:p>
            <a:pPr algn="r">
              <a:lnSpc>
                <a:spcPct val="70000"/>
              </a:lnSpc>
            </a:pPr>
            <a:r>
              <a:rPr lang="en-GB"/>
              <a:t>Conceptos b</a:t>
            </a:r>
            <a:r>
              <a:rPr lang="en-GB"/>
              <a:t>ásicos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8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Datos en el proceso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El motor de procesos ignora completamente cualquier objeto de datos de BPMN.</a:t>
            </a:r>
          </a:p>
          <a:p>
            <a:r>
              <a:rPr lang="en-GB"/>
              <a:t>La forma de tener datos en el proceso es mediante variables del proceso.</a:t>
            </a:r>
          </a:p>
          <a:p>
            <a:r>
              <a:rPr lang="en-GB"/>
              <a:t>Las variables pueden ser tipos b</a:t>
            </a:r>
            <a:r>
              <a:rPr lang="en-GB"/>
              <a:t>ásicos de Java (int, boolean, String…) y colecciones de tipos básicos (List&lt;String&gt;…)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686966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-v2">
  <a:themeElements>
    <a:clrScheme name="Colores Cristina">
      <a:dk1>
        <a:srgbClr val="141414"/>
      </a:dk1>
      <a:lt1>
        <a:sysClr val="window" lastClr="FFFFFF"/>
      </a:lt1>
      <a:dk2>
        <a:srgbClr val="A8003B"/>
      </a:dk2>
      <a:lt2>
        <a:srgbClr val="FFFFFF"/>
      </a:lt2>
      <a:accent1>
        <a:srgbClr val="A8003B"/>
      </a:accent1>
      <a:accent2>
        <a:srgbClr val="A8003B"/>
      </a:accent2>
      <a:accent3>
        <a:srgbClr val="00504D"/>
      </a:accent3>
      <a:accent4>
        <a:srgbClr val="00A19B"/>
      </a:accent4>
      <a:accent5>
        <a:srgbClr val="4BACC6"/>
      </a:accent5>
      <a:accent6>
        <a:srgbClr val="967140"/>
      </a:accent6>
      <a:hlink>
        <a:srgbClr val="0000FF"/>
      </a:hlink>
      <a:folHlink>
        <a:srgbClr val="800080"/>
      </a:folHlink>
    </a:clrScheme>
    <a:fontScheme name="Horizonte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teaching-v2.thmx</Template>
  <TotalTime>3849</TotalTime>
  <Words>767</Words>
  <Application>Microsoft Macintosh PowerPoint</Application>
  <PresentationFormat>Presentación en pantalla (4:3)</PresentationFormat>
  <Paragraphs>107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teaching-v2</vt:lpstr>
      <vt:lpstr>Automatización de procesos 2</vt:lpstr>
      <vt:lpstr>Presentación de PowerPoint</vt:lpstr>
      <vt:lpstr>Camunda BPMS</vt:lpstr>
      <vt:lpstr>¡IMPORTANTE!</vt:lpstr>
      <vt:lpstr>Presentación de PowerPoint</vt:lpstr>
      <vt:lpstr>Añadir dos ficherso a src/main/webapp/WEB-INF</vt:lpstr>
      <vt:lpstr>Modificar el fichero pom.xml tal como se muestra a continuación</vt:lpstr>
      <vt:lpstr>Presentación de PowerPoint</vt:lpstr>
      <vt:lpstr>Datos en el proceso</vt:lpstr>
      <vt:lpstr>Expresiones</vt:lpstr>
      <vt:lpstr>¿Qué devuelven las siguientes expresiones?</vt:lpstr>
      <vt:lpstr>Presentación de PowerPoint</vt:lpstr>
      <vt:lpstr>Recepción de mensajes</vt:lpstr>
      <vt:lpstr>Envío de mensajes (1)</vt:lpstr>
      <vt:lpstr>Envío de mensajes (2): El código Java</vt:lpstr>
      <vt:lpstr>¿Qué es la información de correlación?</vt:lpstr>
      <vt:lpstr>Envío de mensajes (3): La configuración</vt:lpstr>
      <vt:lpstr>¿Cómo enviar información junto al mensaje?</vt:lpstr>
      <vt:lpstr>Eventos de tiempo</vt:lpstr>
      <vt:lpstr>Presentación de PowerPoint</vt:lpstr>
      <vt:lpstr>Tareas automáticas</vt:lpstr>
      <vt:lpstr>Tareas automáticas</vt:lpstr>
      <vt:lpstr>Tareas automáticas</vt:lpstr>
      <vt:lpstr>Tareas automáticas</vt:lpstr>
      <vt:lpstr>Tareas automáticas</vt:lpstr>
      <vt:lpstr>Script task</vt:lpstr>
      <vt:lpstr>User task</vt:lpstr>
      <vt:lpstr>Formularios</vt:lpstr>
      <vt:lpstr>Formularios</vt:lpstr>
      <vt:lpstr>Formularios</vt:lpstr>
      <vt:lpstr>Tareas con Loops</vt:lpstr>
      <vt:lpstr>Multi-instance (1)</vt:lpstr>
      <vt:lpstr>Multi-instance (2)</vt:lpstr>
      <vt:lpstr>Multi-instance (3)</vt:lpstr>
      <vt:lpstr>Multi-instance (4)</vt:lpstr>
      <vt:lpstr>Presentación de PowerPoint</vt:lpstr>
      <vt:lpstr>Consejos</vt:lpstr>
      <vt:lpstr>Consejos: Usar Loggers</vt:lpstr>
      <vt:lpstr>Manuales de referencia</vt:lpstr>
    </vt:vector>
  </TitlesOfParts>
  <Company>Universidad de Sevilla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flujo y teorías de colas</dc:title>
  <dc:creator>Manuel Resinas</dc:creator>
  <cp:lastModifiedBy>Manuel Resinas</cp:lastModifiedBy>
  <cp:revision>121</cp:revision>
  <dcterms:created xsi:type="dcterms:W3CDTF">2013-11-04T10:00:04Z</dcterms:created>
  <dcterms:modified xsi:type="dcterms:W3CDTF">2013-12-18T08:41:02Z</dcterms:modified>
</cp:coreProperties>
</file>