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501" r:id="rId3"/>
    <p:sldId id="502" r:id="rId4"/>
    <p:sldId id="504" r:id="rId5"/>
    <p:sldId id="506" r:id="rId6"/>
    <p:sldId id="505" r:id="rId7"/>
    <p:sldId id="507" r:id="rId8"/>
    <p:sldId id="508" r:id="rId9"/>
    <p:sldId id="503" r:id="rId10"/>
    <p:sldId id="509" r:id="rId11"/>
    <p:sldId id="510" r:id="rId12"/>
    <p:sldId id="511" r:id="rId13"/>
    <p:sldId id="513" r:id="rId14"/>
    <p:sldId id="512" r:id="rId15"/>
    <p:sldId id="514" r:id="rId16"/>
    <p:sldId id="515" r:id="rId1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912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2EF9E-119B-084B-8A02-14539909FDCC}" type="datetimeFigureOut">
              <a:t>07/01/14</a:t>
            </a:fld>
            <a:endParaRPr lang="en-GB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440C5-DD43-0D49-BF16-FC2F9930AD74}" type="slidenum"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365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2" descr="fondo_titul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8450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71333" y="1544636"/>
            <a:ext cx="5345289" cy="2321807"/>
          </a:xfrm>
          <a:noFill/>
        </p:spPr>
        <p:txBody>
          <a:bodyPr/>
          <a:lstStyle>
            <a:lvl1pPr>
              <a:defRPr sz="4000" cap="none">
                <a:solidFill>
                  <a:schemeClr val="tx2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71333" y="4069645"/>
            <a:ext cx="5345289" cy="17526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90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149E-5FB6-F844-A315-63DD23E82F8E}" type="datetimeFigureOut">
              <a:t>07/01/14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FFA87-BEF6-3648-8F67-C16D3861AD82}" type="slidenum"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6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en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729496"/>
            <a:ext cx="8329642" cy="3355688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Clr>
                <a:srgbClr val="A8003B"/>
              </a:buClr>
              <a:buFont typeface="Arial" pitchFamily="34" charset="0"/>
              <a:buNone/>
              <a:defRPr sz="3600" baseline="0">
                <a:solidFill>
                  <a:srgbClr val="7F7F7F"/>
                </a:solidFill>
                <a:latin typeface="Arial Narrow" pitchFamily="34" charset="0"/>
                <a:cs typeface="Arial" pitchFamily="34" charset="0"/>
              </a:defRPr>
            </a:lvl1pPr>
            <a:lvl2pPr marL="457200" indent="0" algn="ctr">
              <a:buClr>
                <a:srgbClr val="A8003B"/>
              </a:buClr>
              <a:buFont typeface="Arial" pitchFamily="34" charset="0"/>
              <a:buNone/>
              <a:defRPr sz="3200" baseline="0">
                <a:solidFill>
                  <a:srgbClr val="7F7F7F"/>
                </a:solidFill>
                <a:latin typeface="Arial Narrow" pitchFamily="34" charset="0"/>
                <a:cs typeface="Arial" pitchFamily="34" charset="0"/>
              </a:defRPr>
            </a:lvl2pPr>
            <a:lvl3pPr marL="914400" indent="0" algn="ctr">
              <a:buClr>
                <a:srgbClr val="A8003B"/>
              </a:buClr>
              <a:buNone/>
              <a:defRPr sz="2800" baseline="0">
                <a:solidFill>
                  <a:srgbClr val="7F7F7F"/>
                </a:solidFill>
                <a:latin typeface="Arial Narrow" pitchFamily="34" charset="0"/>
                <a:cs typeface="Arial" pitchFamily="34" charset="0"/>
              </a:defRPr>
            </a:lvl3pPr>
            <a:lvl4pPr marL="1371600" indent="0" algn="ctr">
              <a:buClr>
                <a:srgbClr val="A8003B"/>
              </a:buClr>
              <a:buFont typeface="Arial" pitchFamily="34" charset="0"/>
              <a:buNone/>
              <a:defRPr sz="2400" baseline="0">
                <a:solidFill>
                  <a:srgbClr val="7F7F7F"/>
                </a:solidFill>
                <a:latin typeface="Arial Narrow" pitchFamily="34" charset="0"/>
                <a:cs typeface="Arial" pitchFamily="34" charset="0"/>
              </a:defRPr>
            </a:lvl4pPr>
            <a:lvl5pPr marL="1828800" indent="0" algn="ctr">
              <a:buClr>
                <a:srgbClr val="A8003B"/>
              </a:buClr>
              <a:buFont typeface="Arial" pitchFamily="34" charset="0"/>
              <a:buNone/>
              <a:defRPr sz="2400" baseline="0">
                <a:solidFill>
                  <a:srgbClr val="7F7F7F"/>
                </a:solidFill>
                <a:latin typeface="Arial Narrow" pitchFamily="34" charset="0"/>
                <a:cs typeface="Arial" pitchFamily="34" charset="0"/>
              </a:defRPr>
            </a:lvl5pPr>
          </a:lstStyle>
          <a:p>
            <a:pPr lvl="0"/>
            <a:r>
              <a:rPr lang="es-ES_tradnl" noProof="0" dirty="0" smtClean="0"/>
              <a:t>Haga clic para modificar el estilo de texto del patrón</a:t>
            </a:r>
          </a:p>
          <a:p>
            <a:pPr lvl="1"/>
            <a:r>
              <a:rPr lang="es-ES_tradnl" noProof="0" dirty="0" smtClean="0"/>
              <a:t>Segundo nivel</a:t>
            </a:r>
          </a:p>
          <a:p>
            <a:pPr lvl="2"/>
            <a:r>
              <a:rPr lang="es-ES_tradnl" noProof="0" dirty="0" smtClean="0"/>
              <a:t>Tercer nivel</a:t>
            </a:r>
          </a:p>
          <a:p>
            <a:pPr lvl="3"/>
            <a:r>
              <a:rPr lang="es-ES_tradnl" noProof="0" dirty="0" smtClean="0"/>
              <a:t>Cuarto nivel</a:t>
            </a:r>
          </a:p>
          <a:p>
            <a:pPr lvl="4"/>
            <a:r>
              <a:rPr lang="es-ES_tradnl" noProof="0" dirty="0" smtClean="0"/>
              <a:t>Quinto nivel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24593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ral con ti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729496"/>
            <a:ext cx="8329642" cy="3355688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Clr>
                <a:srgbClr val="A8003B"/>
              </a:buClr>
              <a:buFont typeface="Arial" pitchFamily="34" charset="0"/>
              <a:buNone/>
              <a:defRPr sz="3600" baseline="0">
                <a:solidFill>
                  <a:srgbClr val="7F7F7F"/>
                </a:solidFill>
                <a:latin typeface="Arial Narrow" pitchFamily="34" charset="0"/>
                <a:cs typeface="Arial" pitchFamily="34" charset="0"/>
              </a:defRPr>
            </a:lvl1pPr>
            <a:lvl2pPr marL="457200" indent="0" algn="ctr">
              <a:buClr>
                <a:srgbClr val="A8003B"/>
              </a:buClr>
              <a:buFont typeface="Arial" pitchFamily="34" charset="0"/>
              <a:buNone/>
              <a:defRPr sz="3200" baseline="0">
                <a:solidFill>
                  <a:srgbClr val="7F7F7F"/>
                </a:solidFill>
                <a:latin typeface="Arial Narrow" pitchFamily="34" charset="0"/>
                <a:cs typeface="Arial" pitchFamily="34" charset="0"/>
              </a:defRPr>
            </a:lvl2pPr>
            <a:lvl3pPr marL="914400" indent="0" algn="ctr">
              <a:buClr>
                <a:srgbClr val="A8003B"/>
              </a:buClr>
              <a:buNone/>
              <a:defRPr sz="2800" baseline="0">
                <a:solidFill>
                  <a:srgbClr val="7F7F7F"/>
                </a:solidFill>
                <a:latin typeface="Arial Narrow" pitchFamily="34" charset="0"/>
                <a:cs typeface="Arial" pitchFamily="34" charset="0"/>
              </a:defRPr>
            </a:lvl3pPr>
            <a:lvl4pPr marL="1371600" indent="0" algn="ctr">
              <a:buClr>
                <a:srgbClr val="A8003B"/>
              </a:buClr>
              <a:buFont typeface="Arial" pitchFamily="34" charset="0"/>
              <a:buNone/>
              <a:defRPr sz="2400" baseline="0">
                <a:solidFill>
                  <a:srgbClr val="7F7F7F"/>
                </a:solidFill>
                <a:latin typeface="Arial Narrow" pitchFamily="34" charset="0"/>
                <a:cs typeface="Arial" pitchFamily="34" charset="0"/>
              </a:defRPr>
            </a:lvl4pPr>
            <a:lvl5pPr marL="1828800" indent="0" algn="ctr">
              <a:buClr>
                <a:srgbClr val="A8003B"/>
              </a:buClr>
              <a:buFont typeface="Arial" pitchFamily="34" charset="0"/>
              <a:buNone/>
              <a:defRPr sz="2400" baseline="0">
                <a:solidFill>
                  <a:srgbClr val="7F7F7F"/>
                </a:solidFill>
                <a:latin typeface="Arial Narrow" pitchFamily="34" charset="0"/>
                <a:cs typeface="Arial" pitchFamily="34" charset="0"/>
              </a:defRPr>
            </a:lvl5pPr>
          </a:lstStyle>
          <a:p>
            <a:pPr lvl="0"/>
            <a:r>
              <a:rPr lang="es-ES_tradnl" noProof="0" dirty="0" smtClean="0"/>
              <a:t>Haga clic para modificar el estilo de texto del patrón</a:t>
            </a:r>
          </a:p>
          <a:p>
            <a:pPr lvl="1"/>
            <a:r>
              <a:rPr lang="es-ES_tradnl" noProof="0" dirty="0" smtClean="0"/>
              <a:t>Segundo nivel</a:t>
            </a:r>
          </a:p>
          <a:p>
            <a:pPr lvl="2"/>
            <a:r>
              <a:rPr lang="es-ES_tradnl" noProof="0" dirty="0" smtClean="0"/>
              <a:t>Tercer nivel</a:t>
            </a:r>
          </a:p>
          <a:p>
            <a:pPr lvl="3"/>
            <a:r>
              <a:rPr lang="es-ES_tradnl" noProof="0" dirty="0" smtClean="0"/>
              <a:t>Cuarto nivel</a:t>
            </a:r>
          </a:p>
          <a:p>
            <a:pPr lvl="4"/>
            <a:r>
              <a:rPr lang="es-ES_tradnl" noProof="0" dirty="0" smtClean="0"/>
              <a:t>Quinto nivel</a:t>
            </a:r>
            <a:endParaRPr lang="en-GB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667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462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grande con ti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GB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433642"/>
            <a:ext cx="9144000" cy="1580727"/>
          </a:xfrm>
          <a:solidFill>
            <a:schemeClr val="tx1">
              <a:alpha val="34000"/>
            </a:schemeClr>
          </a:solidFill>
        </p:spPr>
        <p:txBody>
          <a:bodyPr/>
          <a:lstStyle/>
          <a:p>
            <a:r>
              <a:rPr lang="es-ES_tradnl"/>
              <a:t>Clic para editar título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64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149E-5FB6-F844-A315-63DD23E82F8E}" type="datetimeFigureOut">
              <a:t>07/01/14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FFA87-BEF6-3648-8F67-C16D3861AD82}" type="slidenum"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927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ulo y imagen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997763"/>
            <a:ext cx="9144000" cy="5860237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115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149E-5FB6-F844-A315-63DD23E82F8E}" type="datetimeFigureOut">
              <a:t>07/01/14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FFA87-BEF6-3648-8F67-C16D3861AD82}" type="slidenum"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341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149E-5FB6-F844-A315-63DD23E82F8E}" type="datetimeFigureOut">
              <a:t>07/01/14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FFA87-BEF6-3648-8F67-C16D3861AD82}" type="slidenum"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583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 arriba y abaj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47340"/>
            <a:ext cx="8229600" cy="2851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3798460"/>
            <a:ext cx="8229600" cy="29438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000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149E-5FB6-F844-A315-63DD23E82F8E}" type="datetimeFigureOut">
              <a:t>07/01/14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FFA87-BEF6-3648-8F67-C16D3861AD82}" type="slidenum"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771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325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9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3562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C149E-5FB6-F844-A315-63DD23E82F8E}" type="datetimeFigureOut">
              <a:t>07/01/14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FFA87-BEF6-3648-8F67-C16D3861AD82}" type="slidenum"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56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s.camunda.org/latest/api-references/javadoc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Automatización de procesos 3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Gestión de Procesos y Servicios</a:t>
            </a:r>
          </a:p>
        </p:txBody>
      </p:sp>
    </p:spTree>
    <p:extLst>
      <p:ext uri="{BB962C8B-B14F-4D97-AF65-F5344CB8AC3E}">
        <p14:creationId xmlns:p14="http://schemas.microsoft.com/office/powerpoint/2010/main" val="2498063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Paso 1: Crea una clase para el c</a:t>
            </a:r>
            <a:r>
              <a:rPr lang="en-GB"/>
              <a:t>álculo de indicadores</a:t>
            </a:r>
            <a:endParaRPr lang="en-GB"/>
          </a:p>
        </p:txBody>
      </p:sp>
      <p:pic>
        <p:nvPicPr>
          <p:cNvPr id="8" name="Marcador de contenido 7" descr="Java_-_rfc_src_main_java_es_us_gps_rfc_ppi_CalculatePPI_java_-_Eclipse_-__Users_resinas_Sandbox_gps-2013-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677" b="-5677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815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Paso 2: Configura la clase en el applicationContext.xml</a:t>
            </a:r>
          </a:p>
        </p:txBody>
      </p:sp>
      <p:pic>
        <p:nvPicPr>
          <p:cNvPr id="4" name="Marcador de contenido 3" descr="Java_-_rfc_src_main_webapp_WEB-INF_applicationContext_xml_-_Eclipse_-__Users_resinas_Sandbox_gps-2013-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6538" b="-665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12675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Paso 3: Crea un proceso para el c</a:t>
            </a:r>
            <a:r>
              <a:rPr lang="en-GB"/>
              <a:t>álculo de indicadores</a:t>
            </a:r>
            <a:endParaRPr lang="en-GB"/>
          </a:p>
        </p:txBody>
      </p:sp>
      <p:pic>
        <p:nvPicPr>
          <p:cNvPr id="4" name="Marcador de contenido 3" descr="Java_-__rfc_src_main_resources_rfcppi_bpmn_-_Eclipse_-__Users_resinas_Sandbox_gps-2013-9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119" r="-1211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79476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Paso 3:</a:t>
            </a:r>
          </a:p>
        </p:txBody>
      </p:sp>
      <p:pic>
        <p:nvPicPr>
          <p:cNvPr id="4" name="Marcador de contenido 3" descr="Java_-__rfc_src_main_resources_rfcppi_bpmn_-_Eclipse_-__Users_resinas_Sandbox_gps-201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682" b="-186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5135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Paso 4: Crea un formulario para mostrar los resultados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Este formulario puede ser tan sencillo como:</a:t>
            </a:r>
          </a:p>
          <a:p>
            <a:endParaRPr lang="en-GB"/>
          </a:p>
          <a:p>
            <a:pPr marL="0" indent="0">
              <a:buNone/>
            </a:pPr>
            <a:r>
              <a:rPr lang="en-GB"/>
              <a:t>&lt;div&gt;PPI1 value: {{formVariable('ppi1')}}&lt;/div&gt;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612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Si hay varios PPIs…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La tarea calculate PPIs se realizar</a:t>
            </a:r>
            <a:r>
              <a:rPr lang="en-GB"/>
              <a:t>ía para cada uno de los PPIs con una puerta AND.</a:t>
            </a:r>
          </a:p>
          <a:p>
            <a:r>
              <a:rPr lang="en-GB"/>
              <a:t>El formulario mostraría los resultados de todos los PPIs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455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No olvides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Tener en cuenta el scope del PPI a la hora de hacer el c</a:t>
            </a:r>
            <a:r>
              <a:rPr lang="en-GB"/>
              <a:t>álculo. </a:t>
            </a:r>
          </a:p>
          <a:p>
            <a:r>
              <a:rPr lang="en-GB"/>
              <a:t>Puedes filtrar la consulta del HistoryService para las instancias comenzadas a partir de una determinada fecha o quedarte sólo con las últimas N (en el Javadoc puedes ver los detalles).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521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¿C</a:t>
            </a:r>
            <a:r>
              <a:rPr lang="en-GB"/>
              <a:t>ómo calcular los indicadores de rendimiento de procesos?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261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Vamos a ver una forma r</a:t>
            </a:r>
            <a:r>
              <a:rPr lang="en-GB"/>
              <a:t>ápida y sencilla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592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History Database</a:t>
            </a:r>
          </a:p>
        </p:txBody>
      </p:sp>
      <p:pic>
        <p:nvPicPr>
          <p:cNvPr id="5" name="Marcador de contenido 4" descr="process-engine-history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355" r="-3335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50776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Permite al usuario consultar el hist</a:t>
            </a:r>
            <a:r>
              <a:rPr lang="en-GB"/>
              <a:t>órico almacenado en la base de datos</a:t>
            </a:r>
            <a:endParaRPr lang="en-GB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History Service</a:t>
            </a:r>
          </a:p>
        </p:txBody>
      </p:sp>
    </p:spTree>
    <p:extLst>
      <p:ext uri="{BB962C8B-B14F-4D97-AF65-F5344CB8AC3E}">
        <p14:creationId xmlns:p14="http://schemas.microsoft.com/office/powerpoint/2010/main" val="1995493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5 entidades en el History Service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/>
              <a:t>HistoricProcessInstances</a:t>
            </a:r>
            <a:r>
              <a:rPr lang="en-GB"/>
              <a:t> containing information about current and past process instances.</a:t>
            </a:r>
          </a:p>
          <a:p>
            <a:r>
              <a:rPr lang="en-GB" b="1"/>
              <a:t>HistoricProcessVariables</a:t>
            </a:r>
            <a:r>
              <a:rPr lang="en-GB"/>
              <a:t> containing information about the latest state a variable held in a process instance.</a:t>
            </a:r>
          </a:p>
          <a:p>
            <a:r>
              <a:rPr lang="en-GB" b="1"/>
              <a:t>HistoricActivityInstances</a:t>
            </a:r>
            <a:r>
              <a:rPr lang="en-GB"/>
              <a:t> containing information about a single execution of an activity.</a:t>
            </a:r>
          </a:p>
          <a:p>
            <a:r>
              <a:rPr lang="en-GB" b="1"/>
              <a:t>HistoricTaskInstances</a:t>
            </a:r>
            <a:r>
              <a:rPr lang="en-GB"/>
              <a:t> containing information about current and past (completed and deleted) task instances.</a:t>
            </a:r>
          </a:p>
          <a:p>
            <a:r>
              <a:rPr lang="en-GB" b="1"/>
              <a:t>HistoricDetails</a:t>
            </a:r>
            <a:r>
              <a:rPr lang="en-GB"/>
              <a:t> containing various kinds of information related to either a historic process instances, an activity instance or a task instance.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782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Consultando la historia con el History Service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El HistoryService proporciona los m</a:t>
            </a:r>
            <a:r>
              <a:rPr lang="en-GB"/>
              <a:t>étodos </a:t>
            </a:r>
            <a:r>
              <a:rPr lang="en-GB"/>
              <a:t>createHistoricProcessInstanceQuery(), createHistoricProcessVariableQuery(), createHistoricActivityInstanceQuery(), createHistoricDetailQuery() y createHistoricTaskInstanceQuery() que pueden ser usados para consultar la historia.</a:t>
            </a:r>
          </a:p>
          <a:p>
            <a:r>
              <a:rPr lang="en-GB"/>
              <a:t>M</a:t>
            </a:r>
            <a:r>
              <a:rPr lang="en-GB"/>
              <a:t>ás detalles en </a:t>
            </a:r>
            <a:r>
              <a:rPr lang="en-GB">
                <a:hlinkClick r:id="rId2"/>
              </a:rPr>
              <a:t>http://docs.camunda.org/latest/api-references/javadoc/</a:t>
            </a:r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199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Consultando la historia con el History Service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Ejemplo:</a:t>
            </a:r>
          </a:p>
        </p:txBody>
      </p:sp>
      <p:pic>
        <p:nvPicPr>
          <p:cNvPr id="4" name="Imagen 3" descr="User_Guide___camunda_BPM_docs-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023" y="2409265"/>
            <a:ext cx="5638800" cy="139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108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Pasos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/>
              <a:t>Crea una clase para el c</a:t>
            </a:r>
            <a:r>
              <a:rPr lang="en-GB"/>
              <a:t>álculo de indicadores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Configura la clase en el applicationContext.xml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Crea un proceso para el c</a:t>
            </a:r>
            <a:r>
              <a:rPr lang="en-GB"/>
              <a:t>álculo de indicadores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Crea un formulario para mostrar los resultados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986768"/>
      </p:ext>
    </p:extLst>
  </p:cSld>
  <p:clrMapOvr>
    <a:masterClrMapping/>
  </p:clrMapOvr>
</p:sld>
</file>

<file path=ppt/theme/theme1.xml><?xml version="1.0" encoding="utf-8"?>
<a:theme xmlns:a="http://schemas.openxmlformats.org/drawingml/2006/main" name="teaching-v2">
  <a:themeElements>
    <a:clrScheme name="Colores Cristina">
      <a:dk1>
        <a:srgbClr val="141414"/>
      </a:dk1>
      <a:lt1>
        <a:sysClr val="window" lastClr="FFFFFF"/>
      </a:lt1>
      <a:dk2>
        <a:srgbClr val="A8003B"/>
      </a:dk2>
      <a:lt2>
        <a:srgbClr val="FFFFFF"/>
      </a:lt2>
      <a:accent1>
        <a:srgbClr val="A8003B"/>
      </a:accent1>
      <a:accent2>
        <a:srgbClr val="A8003B"/>
      </a:accent2>
      <a:accent3>
        <a:srgbClr val="00504D"/>
      </a:accent3>
      <a:accent4>
        <a:srgbClr val="00A19B"/>
      </a:accent4>
      <a:accent5>
        <a:srgbClr val="4BACC6"/>
      </a:accent5>
      <a:accent6>
        <a:srgbClr val="967140"/>
      </a:accent6>
      <a:hlink>
        <a:srgbClr val="0000FF"/>
      </a:hlink>
      <a:folHlink>
        <a:srgbClr val="800080"/>
      </a:folHlink>
    </a:clrScheme>
    <a:fontScheme name="Horizonte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teaching-v2.thmx</Template>
  <TotalTime>3876</TotalTime>
  <Words>371</Words>
  <Application>Microsoft Macintosh PowerPoint</Application>
  <PresentationFormat>Presentación en pantalla (4:3)</PresentationFormat>
  <Paragraphs>37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teaching-v2</vt:lpstr>
      <vt:lpstr>Automatización de procesos 3</vt:lpstr>
      <vt:lpstr>Presentación de PowerPoint</vt:lpstr>
      <vt:lpstr>Presentación de PowerPoint</vt:lpstr>
      <vt:lpstr>History Database</vt:lpstr>
      <vt:lpstr>History Service</vt:lpstr>
      <vt:lpstr>5 entidades en el History Service</vt:lpstr>
      <vt:lpstr>Consultando la historia con el History Service</vt:lpstr>
      <vt:lpstr>Consultando la historia con el History Service</vt:lpstr>
      <vt:lpstr>Pasos</vt:lpstr>
      <vt:lpstr>Paso 1: Crea una clase para el cálculo de indicadores</vt:lpstr>
      <vt:lpstr>Paso 2: Configura la clase en el applicationContext.xml</vt:lpstr>
      <vt:lpstr>Paso 3: Crea un proceso para el cálculo de indicadores</vt:lpstr>
      <vt:lpstr>Paso 3:</vt:lpstr>
      <vt:lpstr>Paso 4: Crea un formulario para mostrar los resultados</vt:lpstr>
      <vt:lpstr>Si hay varios PPIs…</vt:lpstr>
      <vt:lpstr>No olvides</vt:lpstr>
    </vt:vector>
  </TitlesOfParts>
  <Company>Universidad de Sevilla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de flujo y teorías de colas</dc:title>
  <dc:creator>Manuel Resinas</dc:creator>
  <cp:lastModifiedBy>Manuel Resinas</cp:lastModifiedBy>
  <cp:revision>125</cp:revision>
  <dcterms:created xsi:type="dcterms:W3CDTF">2013-11-04T10:00:04Z</dcterms:created>
  <dcterms:modified xsi:type="dcterms:W3CDTF">2014-01-07T18:35:28Z</dcterms:modified>
</cp:coreProperties>
</file>