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0"/>
  </p:notesMasterIdLst>
  <p:sldIdLst>
    <p:sldId id="256" r:id="rId2"/>
    <p:sldId id="298" r:id="rId3"/>
    <p:sldId id="258" r:id="rId4"/>
    <p:sldId id="299" r:id="rId5"/>
    <p:sldId id="257" r:id="rId6"/>
    <p:sldId id="259" r:id="rId7"/>
    <p:sldId id="260" r:id="rId8"/>
    <p:sldId id="261" r:id="rId9"/>
    <p:sldId id="262" r:id="rId10"/>
    <p:sldId id="263" r:id="rId11"/>
    <p:sldId id="264" r:id="rId12"/>
    <p:sldId id="265" r:id="rId13"/>
    <p:sldId id="266" r:id="rId14"/>
    <p:sldId id="300" r:id="rId15"/>
    <p:sldId id="268" r:id="rId16"/>
    <p:sldId id="267" r:id="rId17"/>
    <p:sldId id="269" r:id="rId18"/>
    <p:sldId id="270" r:id="rId19"/>
    <p:sldId id="301" r:id="rId20"/>
    <p:sldId id="271" r:id="rId21"/>
    <p:sldId id="272" r:id="rId22"/>
    <p:sldId id="273" r:id="rId23"/>
    <p:sldId id="274" r:id="rId24"/>
    <p:sldId id="275" r:id="rId25"/>
    <p:sldId id="276" r:id="rId26"/>
    <p:sldId id="302" r:id="rId27"/>
    <p:sldId id="277" r:id="rId28"/>
    <p:sldId id="278" r:id="rId29"/>
    <p:sldId id="279" r:id="rId30"/>
    <p:sldId id="280" r:id="rId31"/>
    <p:sldId id="281" r:id="rId32"/>
    <p:sldId id="282" r:id="rId33"/>
    <p:sldId id="283" r:id="rId34"/>
    <p:sldId id="290" r:id="rId35"/>
    <p:sldId id="284" r:id="rId36"/>
    <p:sldId id="285" r:id="rId37"/>
    <p:sldId id="286" r:id="rId38"/>
    <p:sldId id="287" r:id="rId39"/>
    <p:sldId id="288" r:id="rId40"/>
    <p:sldId id="289" r:id="rId41"/>
    <p:sldId id="291" r:id="rId42"/>
    <p:sldId id="292" r:id="rId43"/>
    <p:sldId id="304" r:id="rId44"/>
    <p:sldId id="293" r:id="rId45"/>
    <p:sldId id="305" r:id="rId46"/>
    <p:sldId id="303" r:id="rId47"/>
    <p:sldId id="294" r:id="rId48"/>
    <p:sldId id="295" r:id="rId4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AE6FD9F-B604-F244-A00B-A1592829D7CD}">
          <p14:sldIdLst>
            <p14:sldId id="256"/>
            <p14:sldId id="298"/>
            <p14:sldId id="258"/>
          </p14:sldIdLst>
        </p14:section>
        <p14:section name="Bucles" id="{C2CD1F61-4DA5-0A4D-BB8A-1FB1BC77CBB1}">
          <p14:sldIdLst>
            <p14:sldId id="299"/>
            <p14:sldId id="257"/>
            <p14:sldId id="259"/>
            <p14:sldId id="260"/>
            <p14:sldId id="261"/>
            <p14:sldId id="262"/>
            <p14:sldId id="263"/>
            <p14:sldId id="264"/>
            <p14:sldId id="265"/>
            <p14:sldId id="266"/>
          </p14:sldIdLst>
        </p14:section>
        <p14:section name="Procesos ad-hoc" id="{D26D13A0-F172-F546-9086-0AA036DBB877}">
          <p14:sldIdLst>
            <p14:sldId id="300"/>
            <p14:sldId id="268"/>
            <p14:sldId id="267"/>
            <p14:sldId id="269"/>
            <p14:sldId id="270"/>
          </p14:sldIdLst>
        </p14:section>
        <p14:section name="Eventos" id="{D694ACEF-B8C1-5246-88AA-7EB5D2542AE0}">
          <p14:sldIdLst>
            <p14:sldId id="301"/>
            <p14:sldId id="271"/>
            <p14:sldId id="272"/>
            <p14:sldId id="273"/>
            <p14:sldId id="274"/>
            <p14:sldId id="275"/>
            <p14:sldId id="276"/>
          </p14:sldIdLst>
        </p14:section>
        <p14:section name="Excepciones" id="{D817E2F6-3517-3747-8652-B950734DCF3E}">
          <p14:sldIdLst>
            <p14:sldId id="302"/>
            <p14:sldId id="277"/>
            <p14:sldId id="278"/>
            <p14:sldId id="279"/>
            <p14:sldId id="280"/>
            <p14:sldId id="281"/>
            <p14:sldId id="282"/>
            <p14:sldId id="283"/>
            <p14:sldId id="290"/>
            <p14:sldId id="284"/>
            <p14:sldId id="285"/>
            <p14:sldId id="286"/>
            <p14:sldId id="287"/>
            <p14:sldId id="288"/>
            <p14:sldId id="289"/>
            <p14:sldId id="291"/>
            <p14:sldId id="292"/>
            <p14:sldId id="304"/>
            <p14:sldId id="293"/>
            <p14:sldId id="305"/>
          </p14:sldIdLst>
        </p14:section>
        <p14:section name="Resumen" id="{EF0254DA-6F04-0D4A-B67C-8E9075F85AF2}">
          <p14:sldIdLst>
            <p14:sldId id="303"/>
            <p14:sldId id="294"/>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7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F13D2-BD51-D84A-9088-051C20C8DBAB}" type="datetimeFigureOut">
              <a:t>07/10/13</a:t>
            </a:fld>
            <a:endParaRPr lang="en-GB"/>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4AF2D-DD06-F54E-80CF-0DA7D8410815}" type="slidenum">
              <a:t>‹Nr.›</a:t>
            </a:fld>
            <a:endParaRPr lang="en-GB"/>
          </a:p>
        </p:txBody>
      </p:sp>
    </p:spTree>
    <p:extLst>
      <p:ext uri="{BB962C8B-B14F-4D97-AF65-F5344CB8AC3E}">
        <p14:creationId xmlns:p14="http://schemas.microsoft.com/office/powerpoint/2010/main" val="2965902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fontAlgn="ctr"/>
            <a:r>
              <a:rPr lang="en-US" sz="1200" kern="1200" dirty="0" smtClean="0">
                <a:solidFill>
                  <a:schemeClr val="tx1"/>
                </a:solidFill>
                <a:latin typeface="+mn-lt"/>
                <a:ea typeface="+mn-ea"/>
                <a:cs typeface="+mn-cs"/>
              </a:rPr>
              <a:t>BPMN supports a hierarchical nesting of activities: atomic activity and </a:t>
            </a:r>
            <a:r>
              <a:rPr lang="en-US" sz="1200" kern="1200" dirty="0" err="1" smtClean="0">
                <a:solidFill>
                  <a:schemeClr val="tx1"/>
                </a:solidFill>
                <a:latin typeface="+mn-lt"/>
                <a:ea typeface="+mn-ea"/>
                <a:cs typeface="+mn-cs"/>
              </a:rPr>
              <a:t>subprocess</a:t>
            </a:r>
            <a:endParaRPr lang="es-ES"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Atomic (its internal structure is not relevant for </a:t>
            </a:r>
            <a:r>
              <a:rPr lang="en-US" sz="1200" kern="1200" dirty="0" err="1" smtClean="0">
                <a:solidFill>
                  <a:schemeClr val="tx1"/>
                </a:solidFill>
                <a:latin typeface="+mn-lt"/>
                <a:ea typeface="+mn-ea"/>
                <a:cs typeface="+mn-cs"/>
              </a:rPr>
              <a:t>modelling</a:t>
            </a:r>
            <a:r>
              <a:rPr lang="en-US" sz="1200" kern="1200" dirty="0" smtClean="0">
                <a:solidFill>
                  <a:schemeClr val="tx1"/>
                </a:solidFill>
                <a:latin typeface="+mn-lt"/>
                <a:ea typeface="+mn-ea"/>
                <a:cs typeface="+mn-cs"/>
              </a:rPr>
              <a:t>) are also called tasks</a:t>
            </a:r>
            <a:endParaRPr lang="es-ES" sz="1200" kern="1200" dirty="0" smtClean="0">
              <a:solidFill>
                <a:schemeClr val="tx1"/>
              </a:solidFill>
              <a:latin typeface="+mn-lt"/>
              <a:ea typeface="+mn-ea"/>
              <a:cs typeface="+mn-cs"/>
            </a:endParaRPr>
          </a:p>
          <a:p>
            <a:pPr fontAlgn="ctr"/>
            <a:r>
              <a:rPr lang="en-US" sz="1200" kern="1200" dirty="0" smtClean="0">
                <a:solidFill>
                  <a:schemeClr val="tx1"/>
                </a:solidFill>
                <a:latin typeface="+mn-lt"/>
                <a:ea typeface="+mn-ea"/>
                <a:cs typeface="+mn-cs"/>
              </a:rPr>
              <a:t>The top-level activity for each participant are process--&gt; each participant </a:t>
            </a:r>
            <a:r>
              <a:rPr lang="en-US" sz="1200" kern="1200" dirty="0" err="1" smtClean="0">
                <a:solidFill>
                  <a:schemeClr val="tx1"/>
                </a:solidFill>
                <a:latin typeface="+mn-lt"/>
                <a:ea typeface="+mn-ea"/>
                <a:cs typeface="+mn-cs"/>
              </a:rPr>
              <a:t>tuns</a:t>
            </a:r>
            <a:r>
              <a:rPr lang="en-US" sz="1200" kern="1200" dirty="0" smtClean="0">
                <a:solidFill>
                  <a:schemeClr val="tx1"/>
                </a:solidFill>
                <a:latin typeface="+mn-lt"/>
                <a:ea typeface="+mn-ea"/>
                <a:cs typeface="+mn-cs"/>
              </a:rPr>
              <a:t> a number of processes</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Enlazar con el PDF de </a:t>
            </a:r>
            <a:r>
              <a:rPr lang="es-ES" sz="1200" kern="1200" dirty="0" err="1" smtClean="0">
                <a:solidFill>
                  <a:schemeClr val="tx1"/>
                </a:solidFill>
                <a:latin typeface="+mn-lt"/>
                <a:ea typeface="+mn-ea"/>
                <a:cs typeface="+mn-cs"/>
              </a:rPr>
              <a:t>diveintoBPM</a:t>
            </a:r>
            <a:r>
              <a:rPr lang="es-ES" sz="1200" kern="1200" dirty="0" smtClean="0">
                <a:solidFill>
                  <a:schemeClr val="tx1"/>
                </a:solidFill>
                <a:latin typeface="+mn-lt"/>
                <a:ea typeface="+mn-ea"/>
                <a:cs typeface="+mn-cs"/>
              </a:rPr>
              <a:t> para aclarar bucles</a:t>
            </a:r>
          </a:p>
          <a:p>
            <a:endParaRPr lang="es-ES" sz="1200" kern="1200" dirty="0" smtClean="0">
              <a:solidFill>
                <a:srgbClr val="FF0000"/>
              </a:solidFill>
              <a:latin typeface="+mn-lt"/>
              <a:ea typeface="+mn-ea"/>
              <a:cs typeface="+mn-cs"/>
            </a:endParaRPr>
          </a:p>
          <a:p>
            <a:r>
              <a:rPr lang="es-ES" sz="1200" kern="1200" dirty="0" smtClean="0">
                <a:solidFill>
                  <a:srgbClr val="FF0000"/>
                </a:solidFill>
                <a:latin typeface="+mn-lt"/>
                <a:ea typeface="+mn-ea"/>
                <a:cs typeface="+mn-cs"/>
              </a:rPr>
              <a:t>La clasificación de tareas que aparece tras la figura 4.81 de la figura 2.13 me plantea una cuestión ¿son este tipo de tareas recogidas en la recomendación? </a:t>
            </a:r>
            <a:r>
              <a:rPr lang="es-ES" sz="1200" kern="1200" dirty="0" smtClean="0">
                <a:solidFill>
                  <a:srgbClr val="FF0000"/>
                </a:solidFill>
                <a:latin typeface="+mn-lt"/>
                <a:ea typeface="+mn-ea"/>
                <a:cs typeface="+mn-cs"/>
                <a:sym typeface="Wingdings" pitchFamily="2" charset="2"/>
              </a:rPr>
              <a:t> sí Antonio, las tareas</a:t>
            </a:r>
            <a:r>
              <a:rPr lang="es-ES" sz="1200" kern="1200" baseline="0" dirty="0" smtClean="0">
                <a:solidFill>
                  <a:srgbClr val="FF0000"/>
                </a:solidFill>
                <a:latin typeface="+mn-lt"/>
                <a:ea typeface="+mn-ea"/>
                <a:cs typeface="+mn-cs"/>
                <a:sym typeface="Wingdings" pitchFamily="2" charset="2"/>
              </a:rPr>
              <a:t> tienen un atributo llamado </a:t>
            </a:r>
            <a:r>
              <a:rPr lang="es-ES" sz="1200" kern="1200" baseline="0" dirty="0" err="1" smtClean="0">
                <a:solidFill>
                  <a:srgbClr val="FF0000"/>
                </a:solidFill>
                <a:latin typeface="+mn-lt"/>
                <a:ea typeface="+mn-ea"/>
                <a:cs typeface="+mn-cs"/>
                <a:sym typeface="Wingdings" pitchFamily="2" charset="2"/>
              </a:rPr>
              <a:t>TaskType</a:t>
            </a:r>
            <a:r>
              <a:rPr lang="es-ES" sz="1200" kern="1200" baseline="0" dirty="0" smtClean="0">
                <a:solidFill>
                  <a:srgbClr val="FF0000"/>
                </a:solidFill>
                <a:latin typeface="+mn-lt"/>
                <a:ea typeface="+mn-ea"/>
                <a:cs typeface="+mn-cs"/>
                <a:sym typeface="Wingdings" pitchFamily="2" charset="2"/>
              </a:rPr>
              <a:t>, y los posibles valores son los que vienen en el libro (lo he consultado en la especificación)</a:t>
            </a:r>
            <a:endParaRPr lang="es-ES" sz="1200" kern="1200" dirty="0">
              <a:solidFill>
                <a:srgbClr val="FF0000"/>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0FAC522-B98F-4BF9-AD75-32EA63AD5645}" type="slidenum">
              <a:rPr lang="es-ES" smtClean="0"/>
              <a:pPr/>
              <a:t>15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2" fontAlgn="ctr"/>
            <a:r>
              <a:rPr lang="en-US" sz="1200" kern="1200" dirty="0" smtClean="0">
                <a:solidFill>
                  <a:schemeClr val="tx1"/>
                </a:solidFill>
                <a:latin typeface="+mn-lt"/>
                <a:ea typeface="+mn-ea"/>
                <a:cs typeface="+mn-cs"/>
              </a:rPr>
              <a:t>Based on their position in the business process: start, intermediate, end, Termination</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Start events can have different triggers </a:t>
            </a:r>
            <a:endParaRPr lang="es-ES" dirty="0"/>
          </a:p>
        </p:txBody>
      </p:sp>
      <p:sp>
        <p:nvSpPr>
          <p:cNvPr id="4" name="3 Marcador de número de diapositiva"/>
          <p:cNvSpPr>
            <a:spLocks noGrp="1"/>
          </p:cNvSpPr>
          <p:nvPr>
            <p:ph type="sldNum" sz="quarter" idx="10"/>
          </p:nvPr>
        </p:nvSpPr>
        <p:spPr/>
        <p:txBody>
          <a:bodyPr/>
          <a:lstStyle/>
          <a:p>
            <a:fld id="{40FAC522-B98F-4BF9-AD75-32EA63AD5645}" type="slidenum">
              <a:rPr lang="es-ES" smtClean="0"/>
              <a:pPr/>
              <a:t>20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a:t>Supongamos que</a:t>
            </a:r>
            <a:r>
              <a:rPr lang="en-GB" baseline="0"/>
              <a:t> queremos modelar el hecho de que el cliente puede enviar una petici</a:t>
            </a:r>
            <a:r>
              <a:rPr lang="en-GB" baseline="0"/>
              <a:t>ón para cancelar el pedido durante la adquisición de materiales, pero que eso puede suponer una penalización para el cliente. De forma que lo primero que se hace es determinar la penalización y notificársela al cliente. Éste puede decidir o continuar con la cancelación, en cuyo caso se le carga la penalización, o pararla. Además, si el cliente no responde en 48 horas se entiende que ha desistido de la cancelación</a:t>
            </a:r>
            <a:endParaRPr lang="en-GB"/>
          </a:p>
        </p:txBody>
      </p:sp>
      <p:sp>
        <p:nvSpPr>
          <p:cNvPr id="4" name="Marcador de número de diapositiva 3"/>
          <p:cNvSpPr>
            <a:spLocks noGrp="1"/>
          </p:cNvSpPr>
          <p:nvPr>
            <p:ph type="sldNum" sz="quarter" idx="10"/>
          </p:nvPr>
        </p:nvSpPr>
        <p:spPr/>
        <p:txBody>
          <a:bodyPr/>
          <a:lstStyle/>
          <a:p>
            <a:fld id="{6054AF2D-DD06-F54E-80CF-0DA7D8410815}" type="slidenum">
              <a:t>36</a:t>
            </a:fld>
            <a:endParaRPr lang="en-GB"/>
          </a:p>
        </p:txBody>
      </p:sp>
    </p:spTree>
    <p:extLst>
      <p:ext uri="{BB962C8B-B14F-4D97-AF65-F5344CB8AC3E}">
        <p14:creationId xmlns:p14="http://schemas.microsoft.com/office/powerpoint/2010/main" val="363193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 name="Picture 22" descr="fondo_titu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84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3471333" y="1544636"/>
            <a:ext cx="5345289" cy="2321807"/>
          </a:xfrm>
          <a:noFill/>
        </p:spPr>
        <p:txBody>
          <a:bodyPr/>
          <a:lstStyle>
            <a:lvl1pPr>
              <a:defRPr sz="4000" cap="none">
                <a:solidFill>
                  <a:schemeClr val="tx2"/>
                </a:solidFill>
              </a:defRPr>
            </a:lvl1pPr>
          </a:lstStyle>
          <a:p>
            <a:r>
              <a:rPr lang="es-ES_tradnl"/>
              <a:t>Clic para editar título</a:t>
            </a:r>
            <a:endParaRPr lang="en-GB"/>
          </a:p>
        </p:txBody>
      </p:sp>
      <p:sp>
        <p:nvSpPr>
          <p:cNvPr id="3" name="Subtítulo 2"/>
          <p:cNvSpPr>
            <a:spLocks noGrp="1"/>
          </p:cNvSpPr>
          <p:nvPr>
            <p:ph type="subTitle" idx="1"/>
          </p:nvPr>
        </p:nvSpPr>
        <p:spPr>
          <a:xfrm>
            <a:off x="3471333" y="4069645"/>
            <a:ext cx="5345289" cy="1752600"/>
          </a:xfrm>
        </p:spPr>
        <p:txBody>
          <a:bodyPr anchor="ct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GB"/>
          </a:p>
        </p:txBody>
      </p:sp>
    </p:spTree>
    <p:extLst>
      <p:ext uri="{BB962C8B-B14F-4D97-AF65-F5344CB8AC3E}">
        <p14:creationId xmlns:p14="http://schemas.microsoft.com/office/powerpoint/2010/main" val="337790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GB"/>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1ECE1B6-52CD-3B4C-AA39-1D8C3FC3A3CC}" type="datetimeFigureOut">
              <a:t>07/10/13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D87E837D-1E1B-BC40-8CEF-7529426C7242}" type="slidenum">
              <a:t>‹Nr.›</a:t>
            </a:fld>
            <a:endParaRPr lang="en-GB"/>
          </a:p>
        </p:txBody>
      </p:sp>
    </p:spTree>
    <p:extLst>
      <p:ext uri="{BB962C8B-B14F-4D97-AF65-F5344CB8AC3E}">
        <p14:creationId xmlns:p14="http://schemas.microsoft.com/office/powerpoint/2010/main" val="18646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entr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29496"/>
            <a:ext cx="8329642" cy="3355688"/>
          </a:xfrm>
          <a:prstGeom prst="rect">
            <a:avLst/>
          </a:prstGeom>
          <a:noFill/>
        </p:spPr>
        <p:txBody>
          <a:bodyPr anchor="ctr"/>
          <a:lstStyle>
            <a:lvl1pPr marL="0" indent="0" algn="ctr">
              <a:buClr>
                <a:srgbClr val="A8003B"/>
              </a:buClr>
              <a:buFont typeface="Arial" pitchFamily="34" charset="0"/>
              <a:buNone/>
              <a:defRPr sz="3600" baseline="0">
                <a:solidFill>
                  <a:srgbClr val="7F7F7F"/>
                </a:solidFill>
                <a:latin typeface="Arial Narrow" pitchFamily="34" charset="0"/>
                <a:cs typeface="Arial" pitchFamily="34" charset="0"/>
              </a:defRPr>
            </a:lvl1pPr>
            <a:lvl2pPr marL="457200" indent="0" algn="ctr">
              <a:buClr>
                <a:srgbClr val="A8003B"/>
              </a:buClr>
              <a:buFont typeface="Arial" pitchFamily="34" charset="0"/>
              <a:buNone/>
              <a:defRPr sz="3200" baseline="0">
                <a:solidFill>
                  <a:srgbClr val="7F7F7F"/>
                </a:solidFill>
                <a:latin typeface="Arial Narrow" pitchFamily="34" charset="0"/>
                <a:cs typeface="Arial" pitchFamily="34" charset="0"/>
              </a:defRPr>
            </a:lvl2pPr>
            <a:lvl3pPr marL="914400" indent="0" algn="ctr">
              <a:buClr>
                <a:srgbClr val="A8003B"/>
              </a:buClr>
              <a:buNone/>
              <a:defRPr sz="2800" baseline="0">
                <a:solidFill>
                  <a:srgbClr val="7F7F7F"/>
                </a:solidFill>
                <a:latin typeface="Arial Narrow" pitchFamily="34" charset="0"/>
                <a:cs typeface="Arial" pitchFamily="34" charset="0"/>
              </a:defRPr>
            </a:lvl3pPr>
            <a:lvl4pPr marL="1371600" indent="0" algn="ctr">
              <a:buClr>
                <a:srgbClr val="A8003B"/>
              </a:buClr>
              <a:buFont typeface="Arial" pitchFamily="34" charset="0"/>
              <a:buNone/>
              <a:defRPr sz="2400" baseline="0">
                <a:solidFill>
                  <a:srgbClr val="7F7F7F"/>
                </a:solidFill>
                <a:latin typeface="Arial Narrow" pitchFamily="34" charset="0"/>
                <a:cs typeface="Arial" pitchFamily="34" charset="0"/>
              </a:defRPr>
            </a:lvl4pPr>
            <a:lvl5pPr marL="1828800" indent="0" algn="ctr">
              <a:buClr>
                <a:srgbClr val="A8003B"/>
              </a:buClr>
              <a:buFont typeface="Arial" pitchFamily="34" charset="0"/>
              <a:buNone/>
              <a:defRPr sz="2400" baseline="0">
                <a:solidFill>
                  <a:srgbClr val="7F7F7F"/>
                </a:solidFill>
                <a:latin typeface="Arial Narrow" pitchFamily="34" charset="0"/>
                <a:cs typeface="Arial" pitchFamily="34" charset="0"/>
              </a:defRPr>
            </a:lvl5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GB" noProof="0" dirty="0"/>
          </a:p>
        </p:txBody>
      </p:sp>
    </p:spTree>
    <p:extLst>
      <p:ext uri="{BB962C8B-B14F-4D97-AF65-F5344CB8AC3E}">
        <p14:creationId xmlns:p14="http://schemas.microsoft.com/office/powerpoint/2010/main" val="292459322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entral con ti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29496"/>
            <a:ext cx="8329642" cy="3355688"/>
          </a:xfrm>
          <a:prstGeom prst="rect">
            <a:avLst/>
          </a:prstGeom>
          <a:noFill/>
        </p:spPr>
        <p:txBody>
          <a:bodyPr anchor="ctr"/>
          <a:lstStyle>
            <a:lvl1pPr marL="0" indent="0" algn="ctr">
              <a:buClr>
                <a:srgbClr val="A8003B"/>
              </a:buClr>
              <a:buFont typeface="Arial" pitchFamily="34" charset="0"/>
              <a:buNone/>
              <a:defRPr sz="3600" baseline="0">
                <a:solidFill>
                  <a:srgbClr val="7F7F7F"/>
                </a:solidFill>
                <a:latin typeface="Arial Narrow" pitchFamily="34" charset="0"/>
                <a:cs typeface="Arial" pitchFamily="34" charset="0"/>
              </a:defRPr>
            </a:lvl1pPr>
            <a:lvl2pPr marL="457200" indent="0" algn="ctr">
              <a:buClr>
                <a:srgbClr val="A8003B"/>
              </a:buClr>
              <a:buFont typeface="Arial" pitchFamily="34" charset="0"/>
              <a:buNone/>
              <a:defRPr sz="3200" baseline="0">
                <a:solidFill>
                  <a:srgbClr val="7F7F7F"/>
                </a:solidFill>
                <a:latin typeface="Arial Narrow" pitchFamily="34" charset="0"/>
                <a:cs typeface="Arial" pitchFamily="34" charset="0"/>
              </a:defRPr>
            </a:lvl2pPr>
            <a:lvl3pPr marL="914400" indent="0" algn="ctr">
              <a:buClr>
                <a:srgbClr val="A8003B"/>
              </a:buClr>
              <a:buNone/>
              <a:defRPr sz="2800" baseline="0">
                <a:solidFill>
                  <a:srgbClr val="7F7F7F"/>
                </a:solidFill>
                <a:latin typeface="Arial Narrow" pitchFamily="34" charset="0"/>
                <a:cs typeface="Arial" pitchFamily="34" charset="0"/>
              </a:defRPr>
            </a:lvl3pPr>
            <a:lvl4pPr marL="1371600" indent="0" algn="ctr">
              <a:buClr>
                <a:srgbClr val="A8003B"/>
              </a:buClr>
              <a:buFont typeface="Arial" pitchFamily="34" charset="0"/>
              <a:buNone/>
              <a:defRPr sz="2400" baseline="0">
                <a:solidFill>
                  <a:srgbClr val="7F7F7F"/>
                </a:solidFill>
                <a:latin typeface="Arial Narrow" pitchFamily="34" charset="0"/>
                <a:cs typeface="Arial" pitchFamily="34" charset="0"/>
              </a:defRPr>
            </a:lvl4pPr>
            <a:lvl5pPr marL="1828800" indent="0" algn="ctr">
              <a:buClr>
                <a:srgbClr val="A8003B"/>
              </a:buClr>
              <a:buFont typeface="Arial" pitchFamily="34" charset="0"/>
              <a:buNone/>
              <a:defRPr sz="2400" baseline="0">
                <a:solidFill>
                  <a:srgbClr val="7F7F7F"/>
                </a:solidFill>
                <a:latin typeface="Arial Narrow" pitchFamily="34" charset="0"/>
                <a:cs typeface="Arial" pitchFamily="34" charset="0"/>
              </a:defRPr>
            </a:lvl5p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endParaRPr lang="en-GB" noProof="0" dirty="0"/>
          </a:p>
        </p:txBody>
      </p:sp>
      <p:sp>
        <p:nvSpPr>
          <p:cNvPr id="2" name="Título 1"/>
          <p:cNvSpPr>
            <a:spLocks noGrp="1"/>
          </p:cNvSpPr>
          <p:nvPr>
            <p:ph type="title"/>
          </p:nvPr>
        </p:nvSpPr>
        <p:spPr/>
        <p:txBody>
          <a:bodyPr/>
          <a:lstStyle/>
          <a:p>
            <a:r>
              <a:rPr lang="es-ES_tradnl"/>
              <a:t>Clic para editar título</a:t>
            </a:r>
            <a:endParaRPr lang="en-GB"/>
          </a:p>
        </p:txBody>
      </p:sp>
    </p:spTree>
    <p:extLst>
      <p:ext uri="{BB962C8B-B14F-4D97-AF65-F5344CB8AC3E}">
        <p14:creationId xmlns:p14="http://schemas.microsoft.com/office/powerpoint/2010/main" val="299766788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lo imagen">
    <p:spTree>
      <p:nvGrpSpPr>
        <p:cNvPr id="1" name=""/>
        <p:cNvGrpSpPr/>
        <p:nvPr/>
      </p:nvGrpSpPr>
      <p:grpSpPr>
        <a:xfrm>
          <a:off x="0" y="0"/>
          <a:ext cx="0" cy="0"/>
          <a:chOff x="0" y="0"/>
          <a:chExt cx="0" cy="0"/>
        </a:xfrm>
      </p:grpSpPr>
      <p:sp>
        <p:nvSpPr>
          <p:cNvPr id="7" name="Marcador de contenido 6"/>
          <p:cNvSpPr>
            <a:spLocks noGrp="1"/>
          </p:cNvSpPr>
          <p:nvPr>
            <p:ph sz="quarter" idx="10"/>
          </p:nvPr>
        </p:nvSpPr>
        <p:spPr>
          <a:xfrm>
            <a:off x="0" y="0"/>
            <a:ext cx="9144000" cy="6858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extLst>
      <p:ext uri="{BB962C8B-B14F-4D97-AF65-F5344CB8AC3E}">
        <p14:creationId xmlns:p14="http://schemas.microsoft.com/office/powerpoint/2010/main" val="186346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n grande con titulo">
    <p:spTree>
      <p:nvGrpSpPr>
        <p:cNvPr id="1" name=""/>
        <p:cNvGrpSpPr/>
        <p:nvPr/>
      </p:nvGrpSpPr>
      <p:grpSpPr>
        <a:xfrm>
          <a:off x="0" y="0"/>
          <a:ext cx="0" cy="0"/>
          <a:chOff x="0" y="0"/>
          <a:chExt cx="0" cy="0"/>
        </a:xfrm>
      </p:grpSpPr>
      <p:sp>
        <p:nvSpPr>
          <p:cNvPr id="7" name="Marcador de contenido 6"/>
          <p:cNvSpPr>
            <a:spLocks noGrp="1"/>
          </p:cNvSpPr>
          <p:nvPr>
            <p:ph sz="quarter" idx="10"/>
          </p:nvPr>
        </p:nvSpPr>
        <p:spPr>
          <a:xfrm>
            <a:off x="0" y="0"/>
            <a:ext cx="9144000" cy="6858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2" name="Título 1"/>
          <p:cNvSpPr>
            <a:spLocks noGrp="1"/>
          </p:cNvSpPr>
          <p:nvPr>
            <p:ph type="title"/>
          </p:nvPr>
        </p:nvSpPr>
        <p:spPr>
          <a:xfrm>
            <a:off x="0" y="4433642"/>
            <a:ext cx="9144000" cy="1580727"/>
          </a:xfrm>
          <a:solidFill>
            <a:schemeClr val="tx1">
              <a:alpha val="34000"/>
            </a:schemeClr>
          </a:solidFill>
        </p:spPr>
        <p:txBody>
          <a:bodyPr/>
          <a:lstStyle/>
          <a:p>
            <a:r>
              <a:rPr lang="es-ES_tradnl"/>
              <a:t>Clic para editar título</a:t>
            </a:r>
            <a:endParaRPr lang="en-GB"/>
          </a:p>
        </p:txBody>
      </p:sp>
    </p:spTree>
    <p:extLst>
      <p:ext uri="{BB962C8B-B14F-4D97-AF65-F5344CB8AC3E}">
        <p14:creationId xmlns:p14="http://schemas.microsoft.com/office/powerpoint/2010/main" val="22606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10"/>
          </p:nvPr>
        </p:nvSpPr>
        <p:spPr/>
        <p:txBody>
          <a:bodyPr/>
          <a:lstStyle/>
          <a:p>
            <a:fld id="{F1ECE1B6-52CD-3B4C-AA39-1D8C3FC3A3CC}" type="datetimeFigureOut">
              <a:t>07/10/13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D87E837D-1E1B-BC40-8CEF-7529426C7242}" type="slidenum">
              <a:t>‹Nr.›</a:t>
            </a:fld>
            <a:endParaRPr lang="en-GB"/>
          </a:p>
        </p:txBody>
      </p:sp>
    </p:spTree>
    <p:extLst>
      <p:ext uri="{BB962C8B-B14F-4D97-AF65-F5344CB8AC3E}">
        <p14:creationId xmlns:p14="http://schemas.microsoft.com/office/powerpoint/2010/main" val="34759275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ulo y imagen grande">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idx="1"/>
          </p:nvPr>
        </p:nvSpPr>
        <p:spPr>
          <a:xfrm>
            <a:off x="0" y="997763"/>
            <a:ext cx="9144000" cy="586023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extLst>
      <p:ext uri="{BB962C8B-B14F-4D97-AF65-F5344CB8AC3E}">
        <p14:creationId xmlns:p14="http://schemas.microsoft.com/office/powerpoint/2010/main" val="347011533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1ECE1B6-52CD-3B4C-AA39-1D8C3FC3A3CC}" type="datetimeFigureOut">
              <a:t>07/10/13</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D87E837D-1E1B-BC40-8CEF-7529426C7242}" type="slidenum">
              <a:t>‹Nr.›</a:t>
            </a:fld>
            <a:endParaRPr lang="en-GB"/>
          </a:p>
        </p:txBody>
      </p:sp>
    </p:spTree>
    <p:extLst>
      <p:ext uri="{BB962C8B-B14F-4D97-AF65-F5344CB8AC3E}">
        <p14:creationId xmlns:p14="http://schemas.microsoft.com/office/powerpoint/2010/main" val="327734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fecha 4"/>
          <p:cNvSpPr>
            <a:spLocks noGrp="1"/>
          </p:cNvSpPr>
          <p:nvPr>
            <p:ph type="dt" sz="half" idx="10"/>
          </p:nvPr>
        </p:nvSpPr>
        <p:spPr/>
        <p:txBody>
          <a:bodyPr/>
          <a:lstStyle/>
          <a:p>
            <a:fld id="{F1ECE1B6-52CD-3B4C-AA39-1D8C3FC3A3CC}" type="datetimeFigureOut">
              <a:t>07/10/13</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D87E837D-1E1B-BC40-8CEF-7529426C7242}" type="slidenum">
              <a:t>‹Nr.›</a:t>
            </a:fld>
            <a:endParaRPr lang="en-GB"/>
          </a:p>
        </p:txBody>
      </p:sp>
    </p:spTree>
    <p:extLst>
      <p:ext uri="{BB962C8B-B14F-4D97-AF65-F5344CB8AC3E}">
        <p14:creationId xmlns:p14="http://schemas.microsoft.com/office/powerpoint/2010/main" val="65158333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arriba y abaj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
        <p:nvSpPr>
          <p:cNvPr id="3" name="Marcador de contenido 2"/>
          <p:cNvSpPr>
            <a:spLocks noGrp="1"/>
          </p:cNvSpPr>
          <p:nvPr>
            <p:ph sz="half" idx="1"/>
          </p:nvPr>
        </p:nvSpPr>
        <p:spPr>
          <a:xfrm>
            <a:off x="457200" y="947340"/>
            <a:ext cx="8229600" cy="2851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contenido 3"/>
          <p:cNvSpPr>
            <a:spLocks noGrp="1"/>
          </p:cNvSpPr>
          <p:nvPr>
            <p:ph sz="half" idx="2"/>
          </p:nvPr>
        </p:nvSpPr>
        <p:spPr>
          <a:xfrm>
            <a:off x="457200" y="3798460"/>
            <a:ext cx="8229600" cy="29438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extLst>
      <p:ext uri="{BB962C8B-B14F-4D97-AF65-F5344CB8AC3E}">
        <p14:creationId xmlns:p14="http://schemas.microsoft.com/office/powerpoint/2010/main" val="393600006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7" name="Marcador de fecha 6"/>
          <p:cNvSpPr>
            <a:spLocks noGrp="1"/>
          </p:cNvSpPr>
          <p:nvPr>
            <p:ph type="dt" sz="half" idx="10"/>
          </p:nvPr>
        </p:nvSpPr>
        <p:spPr/>
        <p:txBody>
          <a:bodyPr/>
          <a:lstStyle/>
          <a:p>
            <a:fld id="{F1ECE1B6-52CD-3B4C-AA39-1D8C3FC3A3CC}" type="datetimeFigureOut">
              <a:t>07/10/13</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D87E837D-1E1B-BC40-8CEF-7529426C7242}" type="slidenum">
              <a:t>‹Nr.›</a:t>
            </a:fld>
            <a:endParaRPr lang="en-GB"/>
          </a:p>
        </p:txBody>
      </p:sp>
    </p:spTree>
    <p:extLst>
      <p:ext uri="{BB962C8B-B14F-4D97-AF65-F5344CB8AC3E}">
        <p14:creationId xmlns:p14="http://schemas.microsoft.com/office/powerpoint/2010/main" val="272477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GB"/>
          </a:p>
        </p:txBody>
      </p:sp>
    </p:spTree>
    <p:extLst>
      <p:ext uri="{BB962C8B-B14F-4D97-AF65-F5344CB8AC3E}">
        <p14:creationId xmlns:p14="http://schemas.microsoft.com/office/powerpoint/2010/main" val="332232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744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519112"/>
          </a:xfrm>
          <a:prstGeom prst="rect">
            <a:avLst/>
          </a:prstGeom>
        </p:spPr>
        <p:txBody>
          <a:bodyPr vert="horz" lIns="91440" tIns="45720" rIns="91440" bIns="45720" rtlCol="0" anchor="ctr">
            <a:noAutofit/>
          </a:bodyPr>
          <a:lstStyle/>
          <a:p>
            <a:r>
              <a:rPr lang="es-ES_tradnl"/>
              <a:t>Clic para editar título</a:t>
            </a:r>
            <a:endParaRPr lang="en-GB"/>
          </a:p>
        </p:txBody>
      </p:sp>
      <p:sp>
        <p:nvSpPr>
          <p:cNvPr id="3" name="Marcador de texto 2"/>
          <p:cNvSpPr>
            <a:spLocks noGrp="1"/>
          </p:cNvSpPr>
          <p:nvPr>
            <p:ph type="body" idx="1"/>
          </p:nvPr>
        </p:nvSpPr>
        <p:spPr>
          <a:xfrm>
            <a:off x="457200" y="1335625"/>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CE1B6-52CD-3B4C-AA39-1D8C3FC3A3CC}" type="datetimeFigureOut">
              <a:t>07/10/13</a:t>
            </a:fld>
            <a:endParaRPr lang="en-GB"/>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E837D-1E1B-BC40-8CEF-7529426C7242}" type="slidenum">
              <a:t>‹Nr.›</a:t>
            </a:fld>
            <a:endParaRPr lang="en-GB"/>
          </a:p>
        </p:txBody>
      </p:sp>
    </p:spTree>
    <p:extLst>
      <p:ext uri="{BB962C8B-B14F-4D97-AF65-F5344CB8AC3E}">
        <p14:creationId xmlns:p14="http://schemas.microsoft.com/office/powerpoint/2010/main" val="21405674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6"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28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fundamentals-of-bpm.org/" TargetMode="External"/><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0-link.springer.com.fama.us.es/book/10.1007/978-3-642-33143-5/page/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GB"/>
              <a:t>Modelado avanzado en BPMN (1)</a:t>
            </a:r>
          </a:p>
        </p:txBody>
      </p:sp>
      <p:sp>
        <p:nvSpPr>
          <p:cNvPr id="3" name="Subtítulo 2"/>
          <p:cNvSpPr>
            <a:spLocks noGrp="1"/>
          </p:cNvSpPr>
          <p:nvPr>
            <p:ph type="subTitle" idx="1"/>
          </p:nvPr>
        </p:nvSpPr>
        <p:spPr/>
        <p:txBody>
          <a:bodyPr/>
          <a:lstStyle/>
          <a:p>
            <a:r>
              <a:rPr lang="en-GB"/>
              <a:t>Gesti</a:t>
            </a:r>
            <a:r>
              <a:rPr lang="en-GB"/>
              <a:t>ón de Procesos y Servicios</a:t>
            </a:r>
            <a:endParaRPr lang="en-GB"/>
          </a:p>
        </p:txBody>
      </p:sp>
    </p:spTree>
    <p:extLst>
      <p:ext uri="{BB962C8B-B14F-4D97-AF65-F5344CB8AC3E}">
        <p14:creationId xmlns:p14="http://schemas.microsoft.com/office/powerpoint/2010/main" val="20295157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r>
              <a:rPr lang="en-GB"/>
              <a:t>¿Problemas?</a:t>
            </a:r>
          </a:p>
        </p:txBody>
      </p:sp>
    </p:spTree>
    <p:extLst>
      <p:ext uri="{BB962C8B-B14F-4D97-AF65-F5344CB8AC3E}">
        <p14:creationId xmlns:p14="http://schemas.microsoft.com/office/powerpoint/2010/main" val="35621188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Multi-instance activity</a:t>
            </a:r>
          </a:p>
        </p:txBody>
      </p:sp>
      <p:pic>
        <p:nvPicPr>
          <p:cNvPr id="5" name="Marcador de contenido 4" descr="ch4_MI2.pdf"/>
          <p:cNvPicPr>
            <a:picLocks noGrp="1" noChangeAspect="1"/>
          </p:cNvPicPr>
          <p:nvPr>
            <p:ph idx="1"/>
          </p:nvPr>
        </p:nvPicPr>
        <p:blipFill>
          <a:blip r:embed="rId2">
            <a:extLst>
              <a:ext uri="{28A0092B-C50C-407E-A947-70E740481C1C}">
                <a14:useLocalDpi xmlns:a14="http://schemas.microsoft.com/office/drawing/2010/main" val="0"/>
              </a:ext>
            </a:extLst>
          </a:blip>
          <a:srcRect t="-14256" b="-14256"/>
          <a:stretch>
            <a:fillRect/>
          </a:stretch>
        </p:blipFill>
        <p:spPr/>
      </p:pic>
      <p:sp>
        <p:nvSpPr>
          <p:cNvPr id="6" name="36 Rectángulo redondeado"/>
          <p:cNvSpPr/>
          <p:nvPr/>
        </p:nvSpPr>
        <p:spPr>
          <a:xfrm>
            <a:off x="3930246" y="5067511"/>
            <a:ext cx="3599472" cy="103568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Se repite tantas veces como elementos tenga la colecci</a:t>
            </a:r>
            <a:r>
              <a:rPr lang="es-ES" dirty="0" err="1" smtClean="0"/>
              <a:t>ón de entrada. También se pueden especificar cuántas instancias se crean con un comentario</a:t>
            </a:r>
            <a:endParaRPr lang="es-ES" dirty="0"/>
          </a:p>
        </p:txBody>
      </p:sp>
      <p:cxnSp>
        <p:nvCxnSpPr>
          <p:cNvPr id="8" name="38 Conector recto de flecha"/>
          <p:cNvCxnSpPr>
            <a:stCxn id="6" idx="0"/>
          </p:cNvCxnSpPr>
          <p:nvPr/>
        </p:nvCxnSpPr>
        <p:spPr>
          <a:xfrm flipH="1" flipV="1">
            <a:off x="4159752" y="3926263"/>
            <a:ext cx="1570230" cy="114124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36 Rectángulo redondeado"/>
          <p:cNvSpPr/>
          <p:nvPr/>
        </p:nvSpPr>
        <p:spPr>
          <a:xfrm>
            <a:off x="457200" y="421397"/>
            <a:ext cx="1785950" cy="105581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Representa colecciones de objetos</a:t>
            </a:r>
            <a:endParaRPr lang="es-ES" dirty="0"/>
          </a:p>
        </p:txBody>
      </p:sp>
      <p:cxnSp>
        <p:nvCxnSpPr>
          <p:cNvPr id="10" name="38 Conector recto de flecha"/>
          <p:cNvCxnSpPr>
            <a:stCxn id="9" idx="2"/>
          </p:cNvCxnSpPr>
          <p:nvPr/>
        </p:nvCxnSpPr>
        <p:spPr>
          <a:xfrm>
            <a:off x="1350175" y="1477207"/>
            <a:ext cx="1487786" cy="107551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36 Rectángulo redondeado"/>
          <p:cNvSpPr/>
          <p:nvPr/>
        </p:nvSpPr>
        <p:spPr>
          <a:xfrm>
            <a:off x="6505280" y="793750"/>
            <a:ext cx="2048876" cy="86334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Condici</a:t>
            </a:r>
            <a:r>
              <a:rPr lang="es-ES" dirty="0" err="1" smtClean="0"/>
              <a:t>ón para terminar la actividad multi-instance</a:t>
            </a:r>
            <a:endParaRPr lang="es-ES" dirty="0"/>
          </a:p>
        </p:txBody>
      </p:sp>
      <p:cxnSp>
        <p:nvCxnSpPr>
          <p:cNvPr id="14" name="38 Conector recto de flecha"/>
          <p:cNvCxnSpPr>
            <a:stCxn id="13" idx="2"/>
          </p:cNvCxnSpPr>
          <p:nvPr/>
        </p:nvCxnSpPr>
        <p:spPr>
          <a:xfrm flipH="1">
            <a:off x="5973974" y="1657096"/>
            <a:ext cx="1555744" cy="545757"/>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512566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Apliquemos nuestro nuevo conocimiento a:</a:t>
            </a:r>
          </a:p>
        </p:txBody>
      </p:sp>
      <p:pic>
        <p:nvPicPr>
          <p:cNvPr id="4" name="Marcador de contenido 3" descr="ch3_PurchaseOrder3.pdf"/>
          <p:cNvPicPr>
            <a:picLocks noGrp="1" noChangeAspect="1"/>
          </p:cNvPicPr>
          <p:nvPr>
            <p:ph idx="1"/>
          </p:nvPr>
        </p:nvPicPr>
        <p:blipFill>
          <a:blip r:embed="rId2">
            <a:extLst>
              <a:ext uri="{28A0092B-C50C-407E-A947-70E740481C1C}">
                <a14:useLocalDpi xmlns:a14="http://schemas.microsoft.com/office/drawing/2010/main" val="0"/>
              </a:ext>
            </a:extLst>
          </a:blip>
          <a:srcRect l="-2686" r="-2686"/>
          <a:stretch>
            <a:fillRect/>
          </a:stretch>
        </p:blipFill>
        <p:spPr/>
      </p:pic>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4867614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El resultado</a:t>
            </a:r>
          </a:p>
        </p:txBody>
      </p:sp>
      <p:pic>
        <p:nvPicPr>
          <p:cNvPr id="4" name="Marcador de contenido 3" descr="ch4_PurchaseOrder7.pdf"/>
          <p:cNvPicPr>
            <a:picLocks noGrp="1" noChangeAspect="1"/>
          </p:cNvPicPr>
          <p:nvPr>
            <p:ph idx="1"/>
          </p:nvPr>
        </p:nvPicPr>
        <p:blipFill>
          <a:blip r:embed="rId2">
            <a:extLst>
              <a:ext uri="{28A0092B-C50C-407E-A947-70E740481C1C}">
                <a14:useLocalDpi xmlns:a14="http://schemas.microsoft.com/office/drawing/2010/main" val="0"/>
              </a:ext>
            </a:extLst>
          </a:blip>
          <a:srcRect l="-12300" r="-12300"/>
          <a:stretch>
            <a:fillRect/>
          </a:stretch>
        </p:blipFill>
        <p:spPr/>
      </p:pic>
      <p:sp>
        <p:nvSpPr>
          <p:cNvPr id="5" name="36 Rectángulo redondeado"/>
          <p:cNvSpPr/>
          <p:nvPr/>
        </p:nvSpPr>
        <p:spPr>
          <a:xfrm>
            <a:off x="457199" y="362077"/>
            <a:ext cx="2354843" cy="86334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Representa un conjunto de recursos con similares caracter</a:t>
            </a:r>
            <a:r>
              <a:rPr lang="es-ES" dirty="0" err="1" smtClean="0"/>
              <a:t>ísticas</a:t>
            </a:r>
            <a:endParaRPr lang="es-ES" dirty="0"/>
          </a:p>
        </p:txBody>
      </p:sp>
      <p:cxnSp>
        <p:nvCxnSpPr>
          <p:cNvPr id="6" name="38 Conector recto de flecha"/>
          <p:cNvCxnSpPr>
            <a:stCxn id="5" idx="3"/>
          </p:cNvCxnSpPr>
          <p:nvPr/>
        </p:nvCxnSpPr>
        <p:spPr>
          <a:xfrm>
            <a:off x="2812042" y="793750"/>
            <a:ext cx="1542089" cy="57979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5366028" y="0"/>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1116979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M</a:t>
            </a:r>
            <a:r>
              <a:rPr lang="en-GB" sz="3200">
                <a:solidFill>
                  <a:schemeClr val="bg1">
                    <a:lumMod val="85000"/>
                  </a:schemeClr>
                </a:solidFill>
              </a:rPr>
              <a:t>ás sobre bucles</a:t>
            </a:r>
            <a:endParaRPr lang="en-GB" sz="3200">
              <a:solidFill>
                <a:schemeClr val="bg1">
                  <a:lumMod val="85000"/>
                </a:schemeClr>
              </a:solidFill>
            </a:endParaRPr>
          </a:p>
          <a:p>
            <a:pPr algn="r">
              <a:lnSpc>
                <a:spcPct val="70000"/>
              </a:lnSpc>
            </a:pPr>
            <a:r>
              <a:rPr lang="en-GB"/>
              <a:t>Procesos ad-hoc</a:t>
            </a:r>
            <a:endParaRPr lang="en-GB"/>
          </a:p>
        </p:txBody>
      </p:sp>
    </p:spTree>
    <p:extLst>
      <p:ext uri="{BB962C8B-B14F-4D97-AF65-F5344CB8AC3E}">
        <p14:creationId xmlns:p14="http://schemas.microsoft.com/office/powerpoint/2010/main" val="12237887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GB"/>
              <a:t>Procesos ad-hoc: Sin flujo de secuencia predefinido</a:t>
            </a:r>
          </a:p>
        </p:txBody>
      </p:sp>
      <p:sp>
        <p:nvSpPr>
          <p:cNvPr id="3" name="Marcador de número de diapositiva 2"/>
          <p:cNvSpPr>
            <a:spLocks noGrp="1"/>
          </p:cNvSpPr>
          <p:nvPr>
            <p:ph type="sldNum" sz="quarter" idx="12"/>
          </p:nvPr>
        </p:nvSpPr>
        <p:spPr/>
        <p:txBody>
          <a:bodyPr/>
          <a:lstStyle/>
          <a:p>
            <a:fld id="{E89CA349-1C8A-4841-92B0-8DF7F59DE4A6}" type="slidenum">
              <a:rPr lang="es-ES"/>
              <a:pPr/>
              <a:t>15</a:t>
            </a:fld>
            <a:endParaRPr lang="es-ES"/>
          </a:p>
        </p:txBody>
      </p:sp>
      <p:pic>
        <p:nvPicPr>
          <p:cNvPr id="10" name="Picture 4" descr="AdhocProcess"/>
          <p:cNvPicPr>
            <a:picLocks noGrp="1" noChangeAspect="1" noChangeArrowheads="1"/>
          </p:cNvPicPr>
          <p:nvPr>
            <p:ph idx="1"/>
          </p:nvPr>
        </p:nvPicPr>
        <p:blipFill>
          <a:blip r:embed="rId3" cstate="print"/>
          <a:srcRect l="-8972" r="-8972"/>
          <a:stretch>
            <a:fillRect/>
          </a:stretch>
        </p:blipFill>
        <p:spPr>
          <a:prstGeom prst="rect">
            <a:avLst/>
          </a:prstGeom>
          <a:noFill/>
          <a:ln/>
        </p:spPr>
      </p:pic>
    </p:spTree>
    <p:extLst>
      <p:ext uri="{BB962C8B-B14F-4D97-AF65-F5344CB8AC3E}">
        <p14:creationId xmlns:p14="http://schemas.microsoft.com/office/powerpoint/2010/main" val="2325213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contenido 2"/>
          <p:cNvSpPr>
            <a:spLocks noGrp="1"/>
          </p:cNvSpPr>
          <p:nvPr>
            <p:ph idx="1"/>
          </p:nvPr>
        </p:nvSpPr>
        <p:spPr/>
        <p:txBody>
          <a:bodyPr/>
          <a:lstStyle/>
          <a:p>
            <a:r>
              <a:rPr lang="en-GB"/>
              <a:t>El proceso de reclutamiento en el ej</a:t>
            </a:r>
            <a:r>
              <a:rPr lang="en-GB"/>
              <a:t>ército empieza con una preselección de las solicitudes de los candidatos. Los preseleccionados tienen que pasar las siguientes pruebas: drogas y alcohol, vista, daltonismo, oído, sangre, orina, peso, huellas dactilares y un examen del médico. La prueba de daltonismo sólo se puede hacer después de la de vista, y el examen del médico sólo puede hacerse después de los de la vista, oído, sangre, orina y peso. Además, a algunos candidatos se les pide repetir algún análisis. Los candidatos que pasan todas las pruebas deben pasar un examen mental y físico, seguidos por una entrevista. Sólo aquellos que pasen estos dos exámenes y hagan bien la entrevista serán reclutados.</a:t>
            </a:r>
            <a:endParaRPr lang="en-GB"/>
          </a:p>
        </p:txBody>
      </p:sp>
      <p:sp>
        <p:nvSpPr>
          <p:cNvPr id="4" name="CuadroTexto 3"/>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7559156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h4_Army.pdf"/>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r="48560"/>
          <a:stretch/>
        </p:blipFill>
        <p:spPr/>
      </p:pic>
      <p:sp>
        <p:nvSpPr>
          <p:cNvPr id="5" name="CuadroTexto 4"/>
          <p:cNvSpPr txBox="1"/>
          <p:nvPr/>
        </p:nvSpPr>
        <p:spPr>
          <a:xfrm>
            <a:off x="81215" y="6499623"/>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20263457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h4_Army.pdf"/>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50624" r="-2064"/>
          <a:stretch/>
        </p:blipFill>
        <p:spPr/>
      </p:pic>
    </p:spTree>
    <p:extLst>
      <p:ext uri="{BB962C8B-B14F-4D97-AF65-F5344CB8AC3E}">
        <p14:creationId xmlns:p14="http://schemas.microsoft.com/office/powerpoint/2010/main" val="25719681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M</a:t>
            </a:r>
            <a:r>
              <a:rPr lang="en-GB" sz="3200">
                <a:solidFill>
                  <a:schemeClr val="bg1">
                    <a:lumMod val="85000"/>
                  </a:schemeClr>
                </a:solidFill>
              </a:rPr>
              <a:t>ás sobre bucles</a:t>
            </a:r>
          </a:p>
          <a:p>
            <a:pPr algn="r">
              <a:lnSpc>
                <a:spcPct val="70000"/>
              </a:lnSpc>
            </a:pPr>
            <a:r>
              <a:rPr lang="en-GB" sz="3200">
                <a:solidFill>
                  <a:schemeClr val="bg1">
                    <a:lumMod val="85000"/>
                  </a:schemeClr>
                </a:solidFill>
              </a:rPr>
              <a:t>Procesos ad-hoc</a:t>
            </a:r>
            <a:endParaRPr lang="en-GB" sz="3200">
              <a:solidFill>
                <a:schemeClr val="bg1">
                  <a:lumMod val="85000"/>
                </a:schemeClr>
              </a:solidFill>
            </a:endParaRPr>
          </a:p>
          <a:p>
            <a:pPr algn="r">
              <a:lnSpc>
                <a:spcPct val="70000"/>
              </a:lnSpc>
            </a:pPr>
            <a:r>
              <a:rPr lang="en-GB"/>
              <a:t>Eventos</a:t>
            </a:r>
            <a:endParaRPr lang="en-GB"/>
          </a:p>
        </p:txBody>
      </p:sp>
    </p:spTree>
    <p:extLst>
      <p:ext uri="{BB962C8B-B14F-4D97-AF65-F5344CB8AC3E}">
        <p14:creationId xmlns:p14="http://schemas.microsoft.com/office/powerpoint/2010/main" val="1536989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r>
              <a:rPr lang="en-GB"/>
              <a:t>Introducción</a:t>
            </a:r>
          </a:p>
        </p:txBody>
      </p:sp>
    </p:spTree>
    <p:extLst>
      <p:ext uri="{BB962C8B-B14F-4D97-AF65-F5344CB8AC3E}">
        <p14:creationId xmlns:p14="http://schemas.microsoft.com/office/powerpoint/2010/main" val="3667354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Tipos de Eventos</a:t>
            </a:r>
            <a:endParaRPr lang="en-GB"/>
          </a:p>
        </p:txBody>
      </p:sp>
      <p:sp>
        <p:nvSpPr>
          <p:cNvPr id="12" name="11 Marcador de contenido"/>
          <p:cNvSpPr>
            <a:spLocks noGrp="1"/>
          </p:cNvSpPr>
          <p:nvPr>
            <p:ph idx="1"/>
          </p:nvPr>
        </p:nvSpPr>
        <p:spPr/>
        <p:txBody>
          <a:bodyPr/>
          <a:lstStyle/>
          <a:p>
            <a:r>
              <a:rPr lang="es-ES" smtClean="0"/>
              <a:t>De inicio: eventos que indican el comienzo de un BP</a:t>
            </a:r>
          </a:p>
          <a:p>
            <a:pPr lvl="1"/>
            <a:endParaRPr lang="es-ES"/>
          </a:p>
          <a:p>
            <a:pPr lvl="1"/>
            <a:endParaRPr lang="es-ES" smtClean="0"/>
          </a:p>
          <a:p>
            <a:r>
              <a:rPr lang="es-ES" smtClean="0"/>
              <a:t>De finalización: eventos que indican el fin de un BP</a:t>
            </a:r>
          </a:p>
          <a:p>
            <a:pPr lvl="1"/>
            <a:endParaRPr lang="es-ES"/>
          </a:p>
          <a:p>
            <a:pPr lvl="1"/>
            <a:endParaRPr lang="es-ES" smtClean="0"/>
          </a:p>
          <a:p>
            <a:r>
              <a:rPr lang="es-ES" smtClean="0"/>
              <a:t>Intermedios: eventos que afecta al flujo de un BP, pero ni para iniciarlo ni para terminarlo</a:t>
            </a:r>
          </a:p>
          <a:p>
            <a:endParaRPr lang="es-ES" dirty="0" smtClean="0"/>
          </a:p>
        </p:txBody>
      </p:sp>
      <p:sp>
        <p:nvSpPr>
          <p:cNvPr id="3" name="Marcador de número de diapositiva 2"/>
          <p:cNvSpPr>
            <a:spLocks noGrp="1"/>
          </p:cNvSpPr>
          <p:nvPr>
            <p:ph type="sldNum" sz="quarter" idx="12"/>
          </p:nvPr>
        </p:nvSpPr>
        <p:spPr/>
        <p:txBody>
          <a:bodyPr/>
          <a:lstStyle/>
          <a:p>
            <a:fld id="{E89CA349-1C8A-4841-92B0-8DF7F59DE4A6}" type="slidenum">
              <a:rPr lang="es-ES"/>
              <a:pPr/>
              <a:t>20</a:t>
            </a:fld>
            <a:endParaRPr lang="es-ES"/>
          </a:p>
        </p:txBody>
      </p:sp>
      <p:pic>
        <p:nvPicPr>
          <p:cNvPr id="16" name="Picture 10"/>
          <p:cNvPicPr>
            <a:picLocks noChangeAspect="1" noChangeArrowheads="1"/>
          </p:cNvPicPr>
          <p:nvPr/>
        </p:nvPicPr>
        <p:blipFill>
          <a:blip r:embed="rId3" cstate="print"/>
          <a:srcRect/>
          <a:stretch>
            <a:fillRect/>
          </a:stretch>
        </p:blipFill>
        <p:spPr bwMode="auto">
          <a:xfrm>
            <a:off x="4010869" y="1760270"/>
            <a:ext cx="1095375" cy="1095375"/>
          </a:xfrm>
          <a:prstGeom prst="rect">
            <a:avLst/>
          </a:prstGeom>
          <a:noFill/>
          <a:ln w="9525">
            <a:noFill/>
            <a:miter lim="800000"/>
            <a:headEnd/>
            <a:tailEnd/>
          </a:ln>
        </p:spPr>
      </p:pic>
      <p:pic>
        <p:nvPicPr>
          <p:cNvPr id="17" name="Picture 11"/>
          <p:cNvPicPr>
            <a:picLocks noChangeAspect="1" noChangeArrowheads="1"/>
          </p:cNvPicPr>
          <p:nvPr/>
        </p:nvPicPr>
        <p:blipFill>
          <a:blip r:embed="rId4" cstate="print"/>
          <a:srcRect/>
          <a:stretch>
            <a:fillRect/>
          </a:stretch>
        </p:blipFill>
        <p:spPr bwMode="auto">
          <a:xfrm>
            <a:off x="4034682" y="4998041"/>
            <a:ext cx="1071562" cy="1071563"/>
          </a:xfrm>
          <a:prstGeom prst="rect">
            <a:avLst/>
          </a:prstGeom>
          <a:noFill/>
          <a:ln w="9525">
            <a:noFill/>
            <a:miter lim="800000"/>
            <a:headEnd/>
            <a:tailEnd/>
          </a:ln>
        </p:spPr>
      </p:pic>
      <p:pic>
        <p:nvPicPr>
          <p:cNvPr id="18" name="Picture 12"/>
          <p:cNvPicPr>
            <a:picLocks noChangeAspect="1" noChangeArrowheads="1"/>
          </p:cNvPicPr>
          <p:nvPr/>
        </p:nvPicPr>
        <p:blipFill>
          <a:blip r:embed="rId5" cstate="print"/>
          <a:srcRect/>
          <a:stretch>
            <a:fillRect/>
          </a:stretch>
        </p:blipFill>
        <p:spPr bwMode="auto">
          <a:xfrm>
            <a:off x="4034682" y="3181077"/>
            <a:ext cx="1071562" cy="1071563"/>
          </a:xfrm>
          <a:prstGeom prst="rect">
            <a:avLst/>
          </a:prstGeom>
          <a:noFill/>
          <a:ln w="9525">
            <a:noFill/>
            <a:miter lim="800000"/>
            <a:headEnd/>
            <a:tailEnd/>
          </a:ln>
        </p:spPr>
      </p:pic>
    </p:spTree>
    <p:extLst>
      <p:ext uri="{BB962C8B-B14F-4D97-AF65-F5344CB8AC3E}">
        <p14:creationId xmlns:p14="http://schemas.microsoft.com/office/powerpoint/2010/main" val="1427328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Eventos de mensajes para reemplazar actividades que s</a:t>
            </a:r>
            <a:r>
              <a:rPr lang="en-GB"/>
              <a:t>ólo envían o reciben mensajes</a:t>
            </a:r>
            <a:endParaRPr lang="en-GB"/>
          </a:p>
        </p:txBody>
      </p:sp>
      <p:pic>
        <p:nvPicPr>
          <p:cNvPr id="4" name="Marcador de contenido 3" descr="ch4_loan8.pdf"/>
          <p:cNvPicPr>
            <a:picLocks noGrp="1" noChangeAspect="1"/>
          </p:cNvPicPr>
          <p:nvPr>
            <p:ph idx="1"/>
          </p:nvPr>
        </p:nvPicPr>
        <p:blipFill>
          <a:blip r:embed="rId2">
            <a:extLst>
              <a:ext uri="{28A0092B-C50C-407E-A947-70E740481C1C}">
                <a14:useLocalDpi xmlns:a14="http://schemas.microsoft.com/office/drawing/2010/main" val="0"/>
              </a:ext>
            </a:extLst>
          </a:blip>
          <a:srcRect t="-794" b="-794"/>
          <a:stretch>
            <a:fillRect/>
          </a:stretch>
        </p:blipFill>
        <p:spPr/>
      </p:pic>
      <p:sp>
        <p:nvSpPr>
          <p:cNvPr id="5" name="36 Rectángulo redondeado"/>
          <p:cNvSpPr/>
          <p:nvPr/>
        </p:nvSpPr>
        <p:spPr>
          <a:xfrm>
            <a:off x="3556976" y="1044805"/>
            <a:ext cx="2792787" cy="86334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Reemplaza las actividades si s</a:t>
            </a:r>
            <a:r>
              <a:rPr lang="es-ES" dirty="0" err="1" smtClean="0"/>
              <a:t>ólo envían o reciben mensajes</a:t>
            </a:r>
            <a:endParaRPr lang="es-ES" dirty="0"/>
          </a:p>
        </p:txBody>
      </p:sp>
      <p:cxnSp>
        <p:nvCxnSpPr>
          <p:cNvPr id="6" name="38 Conector recto de flecha"/>
          <p:cNvCxnSpPr>
            <a:stCxn id="5" idx="2"/>
          </p:cNvCxnSpPr>
          <p:nvPr/>
        </p:nvCxnSpPr>
        <p:spPr>
          <a:xfrm>
            <a:off x="4953370" y="1908151"/>
            <a:ext cx="2802900" cy="1259706"/>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38 Conector recto de flecha"/>
          <p:cNvCxnSpPr>
            <a:stCxn id="5" idx="2"/>
          </p:cNvCxnSpPr>
          <p:nvPr/>
        </p:nvCxnSpPr>
        <p:spPr>
          <a:xfrm flipH="1">
            <a:off x="3850824" y="1908151"/>
            <a:ext cx="1102546" cy="1259706"/>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36 Rectángulo redondeado"/>
          <p:cNvSpPr/>
          <p:nvPr/>
        </p:nvSpPr>
        <p:spPr>
          <a:xfrm>
            <a:off x="7214782" y="6076277"/>
            <a:ext cx="1534527" cy="64636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Throwing event</a:t>
            </a:r>
            <a:endParaRPr lang="es-ES" dirty="0"/>
          </a:p>
        </p:txBody>
      </p:sp>
      <p:cxnSp>
        <p:nvCxnSpPr>
          <p:cNvPr id="15" name="38 Conector recto de flecha"/>
          <p:cNvCxnSpPr>
            <a:stCxn id="14" idx="0"/>
          </p:cNvCxnSpPr>
          <p:nvPr/>
        </p:nvCxnSpPr>
        <p:spPr>
          <a:xfrm flipH="1" flipV="1">
            <a:off x="7874000" y="3330222"/>
            <a:ext cx="108046" cy="274605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36 Rectángulo redondeado"/>
          <p:cNvSpPr/>
          <p:nvPr/>
        </p:nvSpPr>
        <p:spPr>
          <a:xfrm>
            <a:off x="4895062" y="6076277"/>
            <a:ext cx="1534527" cy="64636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Catching event</a:t>
            </a:r>
            <a:endParaRPr lang="es-ES" dirty="0"/>
          </a:p>
        </p:txBody>
      </p:sp>
      <p:cxnSp>
        <p:nvCxnSpPr>
          <p:cNvPr id="22" name="38 Conector recto de flecha"/>
          <p:cNvCxnSpPr>
            <a:stCxn id="21" idx="0"/>
          </p:cNvCxnSpPr>
          <p:nvPr/>
        </p:nvCxnSpPr>
        <p:spPr>
          <a:xfrm flipV="1">
            <a:off x="5662326" y="3330222"/>
            <a:ext cx="518341" cy="274605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1188936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Eventos de tiempo</a:t>
            </a:r>
          </a:p>
        </p:txBody>
      </p:sp>
      <p:pic>
        <p:nvPicPr>
          <p:cNvPr id="4" name="Marcador de contenido 3" descr="ch4_CalloverTimer.pdf"/>
          <p:cNvPicPr>
            <a:picLocks noGrp="1" noChangeAspect="1"/>
          </p:cNvPicPr>
          <p:nvPr>
            <p:ph idx="1"/>
          </p:nvPr>
        </p:nvPicPr>
        <p:blipFill>
          <a:blip r:embed="rId2">
            <a:extLst>
              <a:ext uri="{28A0092B-C50C-407E-A947-70E740481C1C}">
                <a14:useLocalDpi xmlns:a14="http://schemas.microsoft.com/office/drawing/2010/main" val="0"/>
              </a:ext>
            </a:extLst>
          </a:blip>
          <a:srcRect t="-44208" b="-44208"/>
          <a:stretch>
            <a:fillRect/>
          </a:stretch>
        </p:blipFill>
        <p:spPr/>
      </p:pic>
      <p:sp>
        <p:nvSpPr>
          <p:cNvPr id="5" name="Elipse 4"/>
          <p:cNvSpPr/>
          <p:nvPr/>
        </p:nvSpPr>
        <p:spPr>
          <a:xfrm>
            <a:off x="685032" y="3408396"/>
            <a:ext cx="177711" cy="17771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36 Rectángulo redondeado"/>
          <p:cNvSpPr/>
          <p:nvPr/>
        </p:nvSpPr>
        <p:spPr>
          <a:xfrm>
            <a:off x="862743" y="5538406"/>
            <a:ext cx="3001736" cy="107039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Se queda en el conector hasta que ocurre el evento de tiempo.</a:t>
            </a:r>
            <a:endParaRPr lang="es-ES" dirty="0"/>
          </a:p>
        </p:txBody>
      </p:sp>
      <p:cxnSp>
        <p:nvCxnSpPr>
          <p:cNvPr id="7" name="38 Conector recto de flecha"/>
          <p:cNvCxnSpPr>
            <a:stCxn id="6" idx="0"/>
          </p:cNvCxnSpPr>
          <p:nvPr/>
        </p:nvCxnSpPr>
        <p:spPr>
          <a:xfrm flipH="1" flipV="1">
            <a:off x="2048311" y="3562250"/>
            <a:ext cx="315300" cy="1976156"/>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107133" y="6564413"/>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1680932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3.80688E-6 1.46262E-6 L 0.09725 -0.03541 " pathEditMode="relative" rAng="0" ptsTypes="AA">
                                      <p:cBhvr>
                                        <p:cTn id="10" dur="2000" fill="hold"/>
                                        <p:tgtEl>
                                          <p:spTgt spid="5"/>
                                        </p:tgtEl>
                                        <p:attrNameLst>
                                          <p:attrName>ppt_x</p:attrName>
                                          <p:attrName>ppt_y</p:attrName>
                                        </p:attrNameLst>
                                      </p:cBhvr>
                                      <p:rCtr x="4863" y="-178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09718 -0.03543 L 0.14229 -0.0176 " pathEditMode="relative" rAng="0" ptsTypes="AA">
                                      <p:cBhvr>
                                        <p:cTn id="14" dur="2000" fill="hold"/>
                                        <p:tgtEl>
                                          <p:spTgt spid="5"/>
                                        </p:tgtEl>
                                        <p:attrNameLst>
                                          <p:attrName>ppt_x</p:attrName>
                                          <p:attrName>ppt_y</p:attrName>
                                        </p:attrNameLst>
                                      </p:cBhvr>
                                      <p:rCtr x="2256" y="88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4229 -0.0176 L 0.26063 -0.03543 " pathEditMode="relative" rAng="0" ptsTypes="AA">
                                      <p:cBhvr>
                                        <p:cTn id="24" dur="2000" fill="hold"/>
                                        <p:tgtEl>
                                          <p:spTgt spid="5"/>
                                        </p:tgtEl>
                                        <p:attrNameLst>
                                          <p:attrName>ppt_x</p:attrName>
                                          <p:attrName>ppt_y</p:attrName>
                                        </p:attrNameLst>
                                      </p:cBhvr>
                                      <p:rCtr x="5917"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Racing events</a:t>
            </a:r>
          </a:p>
        </p:txBody>
      </p:sp>
      <p:pic>
        <p:nvPicPr>
          <p:cNvPr id="4" name="Marcador de contenido 3" descr="ch4_FreightInTransit.pdf"/>
          <p:cNvPicPr>
            <a:picLocks noGrp="1" noChangeAspect="1"/>
          </p:cNvPicPr>
          <p:nvPr>
            <p:ph idx="1"/>
          </p:nvPr>
        </p:nvPicPr>
        <p:blipFill>
          <a:blip r:embed="rId2">
            <a:extLst>
              <a:ext uri="{28A0092B-C50C-407E-A947-70E740481C1C}">
                <a14:useLocalDpi xmlns:a14="http://schemas.microsoft.com/office/drawing/2010/main" val="0"/>
              </a:ext>
            </a:extLst>
          </a:blip>
          <a:srcRect t="-6222" b="-6222"/>
          <a:stretch>
            <a:fillRect/>
          </a:stretch>
        </p:blipFill>
        <p:spPr/>
      </p:pic>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41826502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¿Qu</a:t>
            </a:r>
            <a:r>
              <a:rPr lang="en-GB"/>
              <a:t>é problema hay aquí?</a:t>
            </a:r>
            <a:endParaRPr lang="en-GB"/>
          </a:p>
        </p:txBody>
      </p:sp>
      <p:pic>
        <p:nvPicPr>
          <p:cNvPr id="4" name="Marcador de contenido 3" descr="ch4_DeadlockingCollaborationError.pdf"/>
          <p:cNvPicPr>
            <a:picLocks noGrp="1" noChangeAspect="1"/>
          </p:cNvPicPr>
          <p:nvPr>
            <p:ph idx="1"/>
          </p:nvPr>
        </p:nvPicPr>
        <p:blipFill>
          <a:blip r:embed="rId2">
            <a:extLst>
              <a:ext uri="{28A0092B-C50C-407E-A947-70E740481C1C}">
                <a14:useLocalDpi xmlns:a14="http://schemas.microsoft.com/office/drawing/2010/main" val="0"/>
              </a:ext>
            </a:extLst>
          </a:blip>
          <a:srcRect l="-10686" r="-10686"/>
          <a:stretch>
            <a:fillRect/>
          </a:stretch>
        </p:blipFill>
        <p:spPr/>
      </p:pic>
      <p:sp>
        <p:nvSpPr>
          <p:cNvPr id="5" name="CuadroTexto 4"/>
          <p:cNvSpPr txBox="1"/>
          <p:nvPr/>
        </p:nvSpPr>
        <p:spPr>
          <a:xfrm>
            <a:off x="107133" y="6551455"/>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10449503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r>
              <a:rPr lang="en-GB"/>
              <a:t>Al conectar pools con flujos de mensaje, aseg</a:t>
            </a:r>
            <a:r>
              <a:rPr lang="en-GB"/>
              <a:t>úrate de comprobar el orden de las conexiones para evitar bloqueos. </a:t>
            </a:r>
            <a:endParaRPr lang="en-GB"/>
          </a:p>
        </p:txBody>
      </p:sp>
    </p:spTree>
    <p:extLst>
      <p:ext uri="{BB962C8B-B14F-4D97-AF65-F5344CB8AC3E}">
        <p14:creationId xmlns:p14="http://schemas.microsoft.com/office/powerpoint/2010/main" val="21613167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M</a:t>
            </a:r>
            <a:r>
              <a:rPr lang="en-GB" sz="3200">
                <a:solidFill>
                  <a:schemeClr val="bg1">
                    <a:lumMod val="85000"/>
                  </a:schemeClr>
                </a:solidFill>
              </a:rPr>
              <a:t>ás sobre bucles</a:t>
            </a:r>
          </a:p>
          <a:p>
            <a:pPr algn="r">
              <a:lnSpc>
                <a:spcPct val="70000"/>
              </a:lnSpc>
            </a:pPr>
            <a:r>
              <a:rPr lang="en-GB" sz="3200">
                <a:solidFill>
                  <a:schemeClr val="bg1">
                    <a:lumMod val="85000"/>
                  </a:schemeClr>
                </a:solidFill>
              </a:rPr>
              <a:t>Procesos ad-hoc</a:t>
            </a:r>
          </a:p>
          <a:p>
            <a:pPr algn="r">
              <a:lnSpc>
                <a:spcPct val="70000"/>
              </a:lnSpc>
            </a:pPr>
            <a:r>
              <a:rPr lang="en-GB" sz="3200">
                <a:solidFill>
                  <a:schemeClr val="bg1">
                    <a:lumMod val="85000"/>
                  </a:schemeClr>
                </a:solidFill>
              </a:rPr>
              <a:t>Eventos</a:t>
            </a:r>
            <a:endParaRPr lang="en-GB" sz="3200">
              <a:solidFill>
                <a:schemeClr val="bg1">
                  <a:lumMod val="85000"/>
                </a:schemeClr>
              </a:solidFill>
            </a:endParaRPr>
          </a:p>
          <a:p>
            <a:pPr algn="r">
              <a:lnSpc>
                <a:spcPct val="70000"/>
              </a:lnSpc>
            </a:pPr>
            <a:r>
              <a:rPr lang="en-GB"/>
              <a:t>Manejo de excepciones</a:t>
            </a:r>
            <a:endParaRPr lang="en-GB"/>
          </a:p>
        </p:txBody>
      </p:sp>
    </p:spTree>
    <p:extLst>
      <p:ext uri="{BB962C8B-B14F-4D97-AF65-F5344CB8AC3E}">
        <p14:creationId xmlns:p14="http://schemas.microsoft.com/office/powerpoint/2010/main" val="29898587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Excepciones</a:t>
            </a:r>
          </a:p>
        </p:txBody>
      </p:sp>
      <p:sp>
        <p:nvSpPr>
          <p:cNvPr id="4" name="Marcador de contenido 3"/>
          <p:cNvSpPr>
            <a:spLocks noGrp="1"/>
          </p:cNvSpPr>
          <p:nvPr>
            <p:ph idx="1"/>
          </p:nvPr>
        </p:nvSpPr>
        <p:spPr/>
        <p:txBody>
          <a:bodyPr/>
          <a:lstStyle/>
          <a:p>
            <a:r>
              <a:rPr lang="en-GB"/>
              <a:t>Fallos del negocio</a:t>
            </a:r>
          </a:p>
          <a:p>
            <a:pPr lvl="1"/>
            <a:r>
              <a:rPr lang="en-GB"/>
              <a:t>Ej: No hay stock del producto, producto descatalogado…</a:t>
            </a:r>
          </a:p>
          <a:p>
            <a:r>
              <a:rPr lang="en-GB"/>
              <a:t>Fallos tecnol</a:t>
            </a:r>
            <a:r>
              <a:rPr lang="en-GB"/>
              <a:t>ógicos</a:t>
            </a:r>
          </a:p>
          <a:p>
            <a:pPr lvl="1"/>
            <a:r>
              <a:rPr lang="en-GB"/>
              <a:t>Ej. Fallo en base de datos, red sin conexión…</a:t>
            </a:r>
            <a:endParaRPr lang="en-GB"/>
          </a:p>
        </p:txBody>
      </p:sp>
    </p:spTree>
    <p:extLst>
      <p:ext uri="{BB962C8B-B14F-4D97-AF65-F5344CB8AC3E}">
        <p14:creationId xmlns:p14="http://schemas.microsoft.com/office/powerpoint/2010/main" val="35838308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r>
              <a:rPr lang="en-GB"/>
              <a:t>Las excepciones desv</a:t>
            </a:r>
            <a:r>
              <a:rPr lang="en-GB"/>
              <a:t>ían del flujo normal del proceso</a:t>
            </a:r>
            <a:endParaRPr lang="en-GB"/>
          </a:p>
        </p:txBody>
      </p:sp>
    </p:spTree>
    <p:extLst>
      <p:ext uri="{BB962C8B-B14F-4D97-AF65-F5344CB8AC3E}">
        <p14:creationId xmlns:p14="http://schemas.microsoft.com/office/powerpoint/2010/main" val="32194356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Abortar proceso con evento de terminaci</a:t>
            </a:r>
            <a:r>
              <a:rPr lang="en-GB"/>
              <a:t>ón</a:t>
            </a:r>
            <a:endParaRPr lang="en-GB"/>
          </a:p>
        </p:txBody>
      </p:sp>
      <p:pic>
        <p:nvPicPr>
          <p:cNvPr id="5" name="Marcador de contenido 4" descr="ch4_LoanTerminate0.pdf"/>
          <p:cNvPicPr>
            <a:picLocks noGrp="1" noChangeAspect="1"/>
          </p:cNvPicPr>
          <p:nvPr>
            <p:ph idx="1"/>
          </p:nvPr>
        </p:nvPicPr>
        <p:blipFill>
          <a:blip r:embed="rId2">
            <a:extLst>
              <a:ext uri="{28A0092B-C50C-407E-A947-70E740481C1C}">
                <a14:useLocalDpi xmlns:a14="http://schemas.microsoft.com/office/drawing/2010/main" val="0"/>
              </a:ext>
            </a:extLst>
          </a:blip>
          <a:srcRect t="-6056" b="-6056"/>
          <a:stretch>
            <a:fillRect/>
          </a:stretch>
        </p:blipFill>
        <p:spPr/>
      </p:pic>
      <p:sp>
        <p:nvSpPr>
          <p:cNvPr id="6" name="36 Rectángulo redondeado"/>
          <p:cNvSpPr/>
          <p:nvPr/>
        </p:nvSpPr>
        <p:spPr>
          <a:xfrm>
            <a:off x="5685064" y="1335625"/>
            <a:ext cx="3001736" cy="107039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Finaliza la instancia de proceso actual y todos sus subprocesos</a:t>
            </a:r>
            <a:endParaRPr lang="es-ES" dirty="0"/>
          </a:p>
        </p:txBody>
      </p:sp>
      <p:cxnSp>
        <p:nvCxnSpPr>
          <p:cNvPr id="7" name="38 Conector recto de flecha"/>
          <p:cNvCxnSpPr>
            <a:stCxn id="6" idx="1"/>
          </p:cNvCxnSpPr>
          <p:nvPr/>
        </p:nvCxnSpPr>
        <p:spPr>
          <a:xfrm flipH="1">
            <a:off x="4834014" y="1870824"/>
            <a:ext cx="851050" cy="135165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2033689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En lecciones anteriores…</a:t>
            </a:r>
          </a:p>
        </p:txBody>
      </p:sp>
      <p:sp>
        <p:nvSpPr>
          <p:cNvPr id="3" name="Marcador de contenido 2"/>
          <p:cNvSpPr>
            <a:spLocks noGrp="1"/>
          </p:cNvSpPr>
          <p:nvPr>
            <p:ph idx="1"/>
          </p:nvPr>
        </p:nvSpPr>
        <p:spPr/>
        <p:txBody>
          <a:bodyPr/>
          <a:lstStyle/>
          <a:p>
            <a:r>
              <a:rPr lang="en-GB"/>
              <a:t>Actividades, eventos, gateways</a:t>
            </a:r>
          </a:p>
          <a:p>
            <a:r>
              <a:rPr lang="en-GB"/>
              <a:t>Perspectiva de datos</a:t>
            </a:r>
          </a:p>
          <a:p>
            <a:r>
              <a:rPr lang="en-GB"/>
              <a:t>Perspectiva organizacional*</a:t>
            </a:r>
          </a:p>
          <a:p>
            <a:r>
              <a:rPr lang="en-GB"/>
              <a:t>Descomposición en subprocesos</a:t>
            </a:r>
          </a:p>
          <a:p>
            <a:r>
              <a:rPr lang="en-GB"/>
              <a:t>Método de modelado</a:t>
            </a:r>
          </a:p>
          <a:p>
            <a:r>
              <a:rPr lang="en-GB"/>
              <a:t>Errores comunes</a:t>
            </a:r>
          </a:p>
        </p:txBody>
      </p:sp>
    </p:spTree>
    <p:extLst>
      <p:ext uri="{BB962C8B-B14F-4D97-AF65-F5344CB8AC3E}">
        <p14:creationId xmlns:p14="http://schemas.microsoft.com/office/powerpoint/2010/main" val="26011715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Manejo de excepciones con boundary events</a:t>
            </a:r>
          </a:p>
        </p:txBody>
      </p:sp>
      <p:pic>
        <p:nvPicPr>
          <p:cNvPr id="4" name="Marcador de contenido 3" descr="ch4_PurchaseOrder12.pdf"/>
          <p:cNvPicPr>
            <a:picLocks noGrp="1" noChangeAspect="1"/>
          </p:cNvPicPr>
          <p:nvPr>
            <p:ph idx="1"/>
          </p:nvPr>
        </p:nvPicPr>
        <p:blipFill>
          <a:blip r:embed="rId2">
            <a:extLst>
              <a:ext uri="{28A0092B-C50C-407E-A947-70E740481C1C}">
                <a14:useLocalDpi xmlns:a14="http://schemas.microsoft.com/office/drawing/2010/main" val="0"/>
              </a:ext>
            </a:extLst>
          </a:blip>
          <a:srcRect t="-9688" b="-9688"/>
          <a:stretch>
            <a:fillRect/>
          </a:stretch>
        </p:blipFill>
        <p:spPr/>
      </p:pic>
      <p:sp>
        <p:nvSpPr>
          <p:cNvPr id="5" name="36 Rectángulo redondeado"/>
          <p:cNvSpPr/>
          <p:nvPr/>
        </p:nvSpPr>
        <p:spPr>
          <a:xfrm>
            <a:off x="281276" y="5559920"/>
            <a:ext cx="3001736" cy="107039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Boundary event: Interrumpe el subproceso al producirse el evento</a:t>
            </a:r>
            <a:endParaRPr lang="es-ES" dirty="0"/>
          </a:p>
        </p:txBody>
      </p:sp>
      <p:cxnSp>
        <p:nvCxnSpPr>
          <p:cNvPr id="6" name="38 Conector recto de flecha"/>
          <p:cNvCxnSpPr>
            <a:stCxn id="5" idx="0"/>
          </p:cNvCxnSpPr>
          <p:nvPr/>
        </p:nvCxnSpPr>
        <p:spPr>
          <a:xfrm flipV="1">
            <a:off x="1782144" y="4276128"/>
            <a:ext cx="200541" cy="128379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07133" y="6577371"/>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1131781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Manejo de excepciones con boundary events</a:t>
            </a:r>
          </a:p>
        </p:txBody>
      </p:sp>
      <p:pic>
        <p:nvPicPr>
          <p:cNvPr id="4" name="Marcador de contenido 3" descr="ch4_PurchaseOrder9.pdf"/>
          <p:cNvPicPr>
            <a:picLocks noGrp="1" noChangeAspect="1"/>
          </p:cNvPicPr>
          <p:nvPr>
            <p:ph idx="1"/>
          </p:nvPr>
        </p:nvPicPr>
        <p:blipFill>
          <a:blip r:embed="rId2">
            <a:extLst>
              <a:ext uri="{28A0092B-C50C-407E-A947-70E740481C1C}">
                <a14:useLocalDpi xmlns:a14="http://schemas.microsoft.com/office/drawing/2010/main" val="0"/>
              </a:ext>
            </a:extLst>
          </a:blip>
          <a:srcRect l="-45852" r="-45852"/>
          <a:stretch>
            <a:fillRect/>
          </a:stretch>
        </p:blipFill>
        <p:spPr/>
      </p:pic>
    </p:spTree>
    <p:extLst>
      <p:ext uri="{BB962C8B-B14F-4D97-AF65-F5344CB8AC3E}">
        <p14:creationId xmlns:p14="http://schemas.microsoft.com/office/powerpoint/2010/main" val="16470241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contenido 2"/>
          <p:cNvSpPr>
            <a:spLocks noGrp="1"/>
          </p:cNvSpPr>
          <p:nvPr>
            <p:ph idx="1"/>
          </p:nvPr>
        </p:nvSpPr>
        <p:spPr/>
        <p:txBody>
          <a:bodyPr/>
          <a:lstStyle/>
          <a:p>
            <a:r>
              <a:rPr lang="en-GB"/>
              <a:t>Cuando se confirma un pedido al por mayor, el proveedor transmite el pedido al transportista para que le d</a:t>
            </a:r>
            <a:r>
              <a:rPr lang="en-GB"/>
              <a:t>é un presupuesto. Para prepararlo, el transportista necesita calcular el plan de ruta (incluyendo todos los puntos que tienen que ser recorridos durante el viaje) y estimar el uso del trailer. Por contrato, los pedidos tienen que ser despachados en 4 días desde la recepción del mismo. Esto implica que el presupuesto tiene que estar preparado en menos de 48 horas desde la recepción del pedido. Si no, debe notificar la incidencia al proveedor.</a:t>
            </a:r>
            <a:endParaRPr lang="en-GB"/>
          </a:p>
        </p:txBody>
      </p:sp>
    </p:spTree>
    <p:extLst>
      <p:ext uri="{BB962C8B-B14F-4D97-AF65-F5344CB8AC3E}">
        <p14:creationId xmlns:p14="http://schemas.microsoft.com/office/powerpoint/2010/main" val="9150240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Timeouts</a:t>
            </a:r>
          </a:p>
        </p:txBody>
      </p:sp>
      <p:pic>
        <p:nvPicPr>
          <p:cNvPr id="4" name="Marcador de contenido 3" descr="ch4_VICSTimer.pdf"/>
          <p:cNvPicPr>
            <a:picLocks noGrp="1" noChangeAspect="1"/>
          </p:cNvPicPr>
          <p:nvPr>
            <p:ph idx="1"/>
          </p:nvPr>
        </p:nvPicPr>
        <p:blipFill>
          <a:blip r:embed="rId2">
            <a:extLst>
              <a:ext uri="{28A0092B-C50C-407E-A947-70E740481C1C}">
                <a14:useLocalDpi xmlns:a14="http://schemas.microsoft.com/office/drawing/2010/main" val="0"/>
              </a:ext>
            </a:extLst>
          </a:blip>
          <a:srcRect l="-19567" r="-19567"/>
          <a:stretch>
            <a:fillRect/>
          </a:stretch>
        </p:blipFill>
        <p:spPr/>
      </p:pic>
    </p:spTree>
    <p:extLst>
      <p:ext uri="{BB962C8B-B14F-4D97-AF65-F5344CB8AC3E}">
        <p14:creationId xmlns:p14="http://schemas.microsoft.com/office/powerpoint/2010/main" val="18527621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Non-interrumpting event</a:t>
            </a:r>
          </a:p>
        </p:txBody>
      </p:sp>
      <p:pic>
        <p:nvPicPr>
          <p:cNvPr id="4" name="Marcador de contenido 3" descr="ch4_PurchaseOrder9_2.pdf"/>
          <p:cNvPicPr>
            <a:picLocks noGrp="1" noChangeAspect="1"/>
          </p:cNvPicPr>
          <p:nvPr>
            <p:ph idx="1"/>
          </p:nvPr>
        </p:nvPicPr>
        <p:blipFill>
          <a:blip r:embed="rId2">
            <a:extLst>
              <a:ext uri="{28A0092B-C50C-407E-A947-70E740481C1C}">
                <a14:useLocalDpi xmlns:a14="http://schemas.microsoft.com/office/drawing/2010/main" val="0"/>
              </a:ext>
            </a:extLst>
          </a:blip>
          <a:srcRect l="-9565" r="-9565"/>
          <a:stretch>
            <a:fillRect/>
          </a:stretch>
        </p:blipFill>
        <p:spPr/>
      </p:pic>
    </p:spTree>
    <p:extLst>
      <p:ext uri="{BB962C8B-B14F-4D97-AF65-F5344CB8AC3E}">
        <p14:creationId xmlns:p14="http://schemas.microsoft.com/office/powerpoint/2010/main" val="12555244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h4_loan9.pdf"/>
          <p:cNvPicPr>
            <a:picLocks noGrp="1" noChangeAspect="1"/>
          </p:cNvPicPr>
          <p:nvPr>
            <p:ph sz="quarter" idx="10"/>
          </p:nvPr>
        </p:nvPicPr>
        <p:blipFill>
          <a:blip r:embed="rId2">
            <a:extLst>
              <a:ext uri="{28A0092B-C50C-407E-A947-70E740481C1C}">
                <a14:useLocalDpi xmlns:a14="http://schemas.microsoft.com/office/drawing/2010/main" val="0"/>
              </a:ext>
            </a:extLst>
          </a:blip>
          <a:srcRect l="-7007" r="-7007"/>
          <a:stretch>
            <a:fillRect/>
          </a:stretch>
        </p:blipFill>
        <p:spPr/>
      </p:pic>
      <p:sp>
        <p:nvSpPr>
          <p:cNvPr id="5" name="36 Rectángulo redondeado"/>
          <p:cNvSpPr/>
          <p:nvPr/>
        </p:nvSpPr>
        <p:spPr>
          <a:xfrm>
            <a:off x="281276" y="5934745"/>
            <a:ext cx="3001736" cy="9232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Non-interrumpting event</a:t>
            </a:r>
            <a:endParaRPr lang="es-ES" dirty="0"/>
          </a:p>
        </p:txBody>
      </p:sp>
      <p:cxnSp>
        <p:nvCxnSpPr>
          <p:cNvPr id="6" name="38 Conector recto de flecha"/>
          <p:cNvCxnSpPr/>
          <p:nvPr/>
        </p:nvCxnSpPr>
        <p:spPr>
          <a:xfrm flipV="1">
            <a:off x="3283012" y="5818125"/>
            <a:ext cx="2768712" cy="518317"/>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39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endParaRPr lang="en-GB"/>
          </a:p>
        </p:txBody>
      </p:sp>
      <p:pic>
        <p:nvPicPr>
          <p:cNvPr id="5" name="Marcador de contenido 3" descr="ch4_PurchaseOrder12.pdf"/>
          <p:cNvPicPr>
            <a:picLocks noGrp="1" noChangeAspect="1"/>
          </p:cNvPicPr>
          <p:nvPr>
            <p:ph sz="half" idx="1"/>
          </p:nvPr>
        </p:nvPicPr>
        <p:blipFill>
          <a:blip r:embed="rId3">
            <a:extLst>
              <a:ext uri="{28A0092B-C50C-407E-A947-70E740481C1C}">
                <a14:useLocalDpi xmlns:a14="http://schemas.microsoft.com/office/drawing/2010/main" val="0"/>
              </a:ext>
            </a:extLst>
          </a:blip>
          <a:srcRect l="-16489" r="-16489"/>
          <a:stretch>
            <a:fillRect/>
          </a:stretch>
        </p:blipFill>
        <p:spPr/>
      </p:pic>
      <p:sp>
        <p:nvSpPr>
          <p:cNvPr id="9" name="Marcador de contenido 8"/>
          <p:cNvSpPr>
            <a:spLocks noGrp="1"/>
          </p:cNvSpPr>
          <p:nvPr>
            <p:ph sz="half" idx="2"/>
          </p:nvPr>
        </p:nvSpPr>
        <p:spPr/>
        <p:txBody>
          <a:bodyPr>
            <a:normAutofit fontScale="92500" lnSpcReduction="20000"/>
          </a:bodyPr>
          <a:lstStyle/>
          <a:p>
            <a:r>
              <a:rPr lang="en-GB"/>
              <a:t>El cliente puede enviar una petición para cancelar el pedido durante la adquisición de materiales, pero que eso puede suponer una penalización para el cliente. De forma que lo primero que se hace es determinar la penalización y notificársela al cliente. Éste puede decidir o continuar con la cancelación, en cuyo caso se le carga la penalización, o pararla. Además, si el cliente no responde en 48 horas se entiende que ha desistido de la cancelación</a:t>
            </a:r>
          </a:p>
        </p:txBody>
      </p:sp>
      <p:sp>
        <p:nvSpPr>
          <p:cNvPr id="10" name="CuadroTexto 9"/>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13018100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ch4_PurchaseOrder12_2.pdf"/>
          <p:cNvPicPr>
            <a:picLocks noGrp="1" noChangeAspect="1"/>
          </p:cNvPicPr>
          <p:nvPr>
            <p:ph sz="quarter" idx="10"/>
          </p:nvPr>
        </p:nvPicPr>
        <p:blipFill>
          <a:blip r:embed="rId2">
            <a:extLst>
              <a:ext uri="{28A0092B-C50C-407E-A947-70E740481C1C}">
                <a14:useLocalDpi xmlns:a14="http://schemas.microsoft.com/office/drawing/2010/main" val="0"/>
              </a:ext>
            </a:extLst>
          </a:blip>
          <a:srcRect l="-6667" r="-6667"/>
          <a:stretch>
            <a:fillRect/>
          </a:stretch>
        </p:blipFill>
        <p:spPr/>
      </p:pic>
      <p:sp>
        <p:nvSpPr>
          <p:cNvPr id="7" name="36 Rectángulo redondeado"/>
          <p:cNvSpPr/>
          <p:nvPr/>
        </p:nvSpPr>
        <p:spPr>
          <a:xfrm>
            <a:off x="112812" y="3744850"/>
            <a:ext cx="3001736" cy="92325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Evento de señal</a:t>
            </a:r>
            <a:endParaRPr lang="es-ES" dirty="0"/>
          </a:p>
        </p:txBody>
      </p:sp>
      <p:cxnSp>
        <p:nvCxnSpPr>
          <p:cNvPr id="8" name="38 Conector recto de flecha"/>
          <p:cNvCxnSpPr/>
          <p:nvPr/>
        </p:nvCxnSpPr>
        <p:spPr>
          <a:xfrm flipV="1">
            <a:off x="3114548" y="2565676"/>
            <a:ext cx="3014929" cy="158087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38 Conector recto de flecha"/>
          <p:cNvCxnSpPr/>
          <p:nvPr/>
        </p:nvCxnSpPr>
        <p:spPr>
          <a:xfrm flipV="1">
            <a:off x="3114548" y="4146548"/>
            <a:ext cx="4621811" cy="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649085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Subprocesos de eventos: Son una alternativa a los boundary events</a:t>
            </a:r>
          </a:p>
        </p:txBody>
      </p:sp>
      <p:pic>
        <p:nvPicPr>
          <p:cNvPr id="5" name="Marcador de contenido 4" descr="ch4_PurchaseOrder11.pdf"/>
          <p:cNvPicPr>
            <a:picLocks noGrp="1" noChangeAspect="1"/>
          </p:cNvPicPr>
          <p:nvPr>
            <p:ph idx="1"/>
          </p:nvPr>
        </p:nvPicPr>
        <p:blipFill>
          <a:blip r:embed="rId2">
            <a:extLst>
              <a:ext uri="{28A0092B-C50C-407E-A947-70E740481C1C}">
                <a14:useLocalDpi xmlns:a14="http://schemas.microsoft.com/office/drawing/2010/main" val="0"/>
              </a:ext>
            </a:extLst>
          </a:blip>
          <a:srcRect t="665" b="665"/>
          <a:stretch>
            <a:fillRect/>
          </a:stretch>
        </p:blipFill>
        <p:spPr/>
      </p:pic>
      <p:sp>
        <p:nvSpPr>
          <p:cNvPr id="6" name="CuadroTexto 5"/>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6814860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¿Uso subproceso de evento o boundary event?</a:t>
            </a:r>
          </a:p>
        </p:txBody>
      </p:sp>
      <p:sp>
        <p:nvSpPr>
          <p:cNvPr id="3" name="Marcador de contenido 2"/>
          <p:cNvSpPr>
            <a:spLocks noGrp="1"/>
          </p:cNvSpPr>
          <p:nvPr>
            <p:ph idx="1"/>
          </p:nvPr>
        </p:nvSpPr>
        <p:spPr/>
        <p:txBody>
          <a:bodyPr/>
          <a:lstStyle/>
          <a:p>
            <a:r>
              <a:rPr lang="en-GB"/>
              <a:t>Usar subproceso de evento cuando:</a:t>
            </a:r>
          </a:p>
          <a:p>
            <a:pPr lvl="1"/>
            <a:r>
              <a:rPr lang="en-GB"/>
              <a:t>El proceso de recuperaci</a:t>
            </a:r>
            <a:r>
              <a:rPr lang="en-GB"/>
              <a:t>ón es reusable en distintos procesos ya que los subprocesos de eventos pueden ser globales</a:t>
            </a:r>
          </a:p>
          <a:p>
            <a:pPr lvl="1"/>
            <a:r>
              <a:rPr lang="en-GB"/>
              <a:t>Cuando los eventos deben ser manejados a lo largo de todo el proceso y no sólo en un subproceso del mismo</a:t>
            </a:r>
          </a:p>
          <a:p>
            <a:r>
              <a:rPr lang="en-GB"/>
              <a:t>Usar boundary event cuando:</a:t>
            </a:r>
          </a:p>
          <a:p>
            <a:pPr lvl="1"/>
            <a:r>
              <a:rPr lang="en-GB"/>
              <a:t>Me interesa conectar el flujo de recuperación del error con el resto del flujo del proceso</a:t>
            </a:r>
            <a:endParaRPr lang="en-GB"/>
          </a:p>
        </p:txBody>
      </p:sp>
    </p:spTree>
    <p:extLst>
      <p:ext uri="{BB962C8B-B14F-4D97-AF65-F5344CB8AC3E}">
        <p14:creationId xmlns:p14="http://schemas.microsoft.com/office/powerpoint/2010/main" val="3717423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a:t>M</a:t>
            </a:r>
            <a:r>
              <a:rPr lang="en-GB"/>
              <a:t>ás sobre bucles</a:t>
            </a:r>
            <a:endParaRPr lang="en-GB"/>
          </a:p>
        </p:txBody>
      </p:sp>
    </p:spTree>
    <p:extLst>
      <p:ext uri="{BB962C8B-B14F-4D97-AF65-F5344CB8AC3E}">
        <p14:creationId xmlns:p14="http://schemas.microsoft.com/office/powerpoint/2010/main" val="25465617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Compensaci</a:t>
            </a:r>
            <a:r>
              <a:rPr lang="en-GB"/>
              <a:t>ón de actividades (Ctrl-Z)</a:t>
            </a:r>
            <a:endParaRPr lang="en-GB"/>
          </a:p>
        </p:txBody>
      </p:sp>
      <p:pic>
        <p:nvPicPr>
          <p:cNvPr id="4" name="Marcador de contenido 3" descr="ch4_PurchaseOrder13.pdf"/>
          <p:cNvPicPr>
            <a:picLocks noGrp="1" noChangeAspect="1"/>
          </p:cNvPicPr>
          <p:nvPr>
            <p:ph idx="1"/>
          </p:nvPr>
        </p:nvPicPr>
        <p:blipFill>
          <a:blip r:embed="rId2">
            <a:extLst>
              <a:ext uri="{28A0092B-C50C-407E-A947-70E740481C1C}">
                <a14:useLocalDpi xmlns:a14="http://schemas.microsoft.com/office/drawing/2010/main" val="0"/>
              </a:ext>
            </a:extLst>
          </a:blip>
          <a:srcRect l="-14032" r="-14032"/>
          <a:stretch>
            <a:fillRect/>
          </a:stretch>
        </p:blipFill>
        <p:spPr/>
      </p:pic>
      <p:sp>
        <p:nvSpPr>
          <p:cNvPr id="5" name="36 Rectángulo redondeado"/>
          <p:cNvSpPr/>
          <p:nvPr/>
        </p:nvSpPr>
        <p:spPr>
          <a:xfrm>
            <a:off x="686812" y="6038409"/>
            <a:ext cx="2427736" cy="74643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Lanza la compensaci</a:t>
            </a:r>
            <a:r>
              <a:rPr lang="es-ES" dirty="0" err="1" smtClean="0"/>
              <a:t>ón</a:t>
            </a:r>
            <a:endParaRPr lang="es-ES" dirty="0"/>
          </a:p>
        </p:txBody>
      </p:sp>
      <p:cxnSp>
        <p:nvCxnSpPr>
          <p:cNvPr id="6" name="38 Conector recto de flecha"/>
          <p:cNvCxnSpPr/>
          <p:nvPr/>
        </p:nvCxnSpPr>
        <p:spPr>
          <a:xfrm flipV="1">
            <a:off x="3114548" y="5636712"/>
            <a:ext cx="1991189" cy="626576"/>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36 Rectángulo redondeado"/>
          <p:cNvSpPr/>
          <p:nvPr/>
        </p:nvSpPr>
        <p:spPr>
          <a:xfrm>
            <a:off x="6259064" y="5890071"/>
            <a:ext cx="2427736" cy="74643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Manejador de compensaci</a:t>
            </a:r>
            <a:r>
              <a:rPr lang="es-ES" dirty="0" err="1" smtClean="0"/>
              <a:t>ón</a:t>
            </a:r>
            <a:endParaRPr lang="es-ES" dirty="0"/>
          </a:p>
        </p:txBody>
      </p:sp>
      <p:cxnSp>
        <p:nvCxnSpPr>
          <p:cNvPr id="11" name="38 Conector recto de flecha"/>
          <p:cNvCxnSpPr>
            <a:stCxn id="10" idx="0"/>
          </p:cNvCxnSpPr>
          <p:nvPr/>
        </p:nvCxnSpPr>
        <p:spPr>
          <a:xfrm flipH="1" flipV="1">
            <a:off x="5818467" y="4742613"/>
            <a:ext cx="1654465" cy="114745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080578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Reglas de negocio y procesos</a:t>
            </a:r>
          </a:p>
        </p:txBody>
      </p:sp>
      <p:pic>
        <p:nvPicPr>
          <p:cNvPr id="4" name="Marcador de contenido 3" descr="ch4_VMI.pdf"/>
          <p:cNvPicPr>
            <a:picLocks noGrp="1" noChangeAspect="1"/>
          </p:cNvPicPr>
          <p:nvPr>
            <p:ph idx="1"/>
          </p:nvPr>
        </p:nvPicPr>
        <p:blipFill>
          <a:blip r:embed="rId2">
            <a:extLst>
              <a:ext uri="{28A0092B-C50C-407E-A947-70E740481C1C}">
                <a14:useLocalDpi xmlns:a14="http://schemas.microsoft.com/office/drawing/2010/main" val="0"/>
              </a:ext>
            </a:extLst>
          </a:blip>
          <a:srcRect t="-11127" b="-11127"/>
          <a:stretch>
            <a:fillRect/>
          </a:stretch>
        </p:blipFill>
        <p:spPr/>
      </p:pic>
      <p:sp>
        <p:nvSpPr>
          <p:cNvPr id="5" name="36 Rectángulo redondeado"/>
          <p:cNvSpPr/>
          <p:nvPr/>
        </p:nvSpPr>
        <p:spPr>
          <a:xfrm>
            <a:off x="686812" y="5153352"/>
            <a:ext cx="2747250" cy="107038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Evento condicional:</a:t>
            </a:r>
          </a:p>
          <a:p>
            <a:pPr algn="ctr"/>
            <a:r>
              <a:rPr lang="es-ES" dirty="0" err="1" smtClean="0"/>
              <a:t>Monitoriza continuamente la condici</a:t>
            </a:r>
            <a:r>
              <a:rPr lang="es-ES" dirty="0" err="1" smtClean="0"/>
              <a:t>ón y se lanza cuando se evalúa como cierta</a:t>
            </a:r>
            <a:endParaRPr lang="es-ES" dirty="0"/>
          </a:p>
        </p:txBody>
      </p:sp>
      <p:cxnSp>
        <p:nvCxnSpPr>
          <p:cNvPr id="6" name="38 Conector recto de flecha"/>
          <p:cNvCxnSpPr>
            <a:stCxn id="5" idx="0"/>
          </p:cNvCxnSpPr>
          <p:nvPr/>
        </p:nvCxnSpPr>
        <p:spPr>
          <a:xfrm flipV="1">
            <a:off x="2060437" y="3744852"/>
            <a:ext cx="298051" cy="140850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36 Rectángulo redondeado"/>
          <p:cNvSpPr/>
          <p:nvPr/>
        </p:nvSpPr>
        <p:spPr>
          <a:xfrm>
            <a:off x="6396750" y="3209660"/>
            <a:ext cx="2747250" cy="107038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Interrumpe s</a:t>
            </a:r>
            <a:r>
              <a:rPr lang="es-ES" dirty="0" err="1" smtClean="0"/>
              <a:t>ólo la instancia de actividad en la que se lanza la excepción.</a:t>
            </a:r>
            <a:endParaRPr lang="es-ES" dirty="0" err="1" smtClean="0"/>
          </a:p>
        </p:txBody>
      </p:sp>
      <p:cxnSp>
        <p:nvCxnSpPr>
          <p:cNvPr id="13" name="38 Conector recto de flecha"/>
          <p:cNvCxnSpPr>
            <a:stCxn id="12" idx="1"/>
          </p:cNvCxnSpPr>
          <p:nvPr/>
        </p:nvCxnSpPr>
        <p:spPr>
          <a:xfrm flipH="1" flipV="1">
            <a:off x="4470760" y="3654146"/>
            <a:ext cx="1925990" cy="90706"/>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421362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0"/>
          </p:nvPr>
        </p:nvSpPr>
        <p:spPr/>
        <p:txBody>
          <a:bodyPr>
            <a:normAutofit/>
          </a:bodyPr>
          <a:lstStyle/>
          <a:p>
            <a:r>
              <a:rPr lang="en-GB"/>
              <a:t>Cuando se recibe un informe de gastos de un empleado, se le notifica de que se ha recibido. A continuaci</a:t>
            </a:r>
            <a:r>
              <a:rPr lang="en-GB"/>
              <a:t>ón, si el empleado no dispone de cuenta, se le crea una nueva. Luego se revisa el informe automáticamente. Para cantidades de menos de 1.000 € se aprueba automáticamente. Si la cantidad es superior, requiere aprobación manual. En caso de rechazo, el empleado debe recibir una notificación por correo. En caso de aprobación, se ingresa la cantidad directaemnte en la cuenta de banco del empleado. En cualquier momento durante la revisión, el empleado puede enviar una solicitud para rectificar la cantidad. En ese caso, la rectificación queda registrada y el informe necesita ser revisado de nuevo. Además, si el informe no se gestiona en 30 días, el proceso para y el empleado recibe una notificación de cancelación de forma que pueda reenviar el informe de gastos d e nuevo desde el principio.</a:t>
            </a:r>
            <a:endParaRPr lang="en-GB"/>
          </a:p>
        </p:txBody>
      </p:sp>
      <p:sp>
        <p:nvSpPr>
          <p:cNvPr id="4" name="CuadroTexto 3"/>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23055003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descr="ch4_ExpenseReport.pdf"/>
          <p:cNvPicPr>
            <a:picLocks noGrp="1" noChangeAspect="1"/>
          </p:cNvPicPr>
          <p:nvPr>
            <p:ph sz="quarter" idx="10"/>
          </p:nvPr>
        </p:nvPicPr>
        <p:blipFill>
          <a:blip r:embed="rId2">
            <a:extLst>
              <a:ext uri="{28A0092B-C50C-407E-A947-70E740481C1C}">
                <a14:useLocalDpi xmlns:a14="http://schemas.microsoft.com/office/drawing/2010/main" val="0"/>
              </a:ext>
            </a:extLst>
          </a:blip>
          <a:srcRect t="-17894" b="-17894"/>
          <a:stretch>
            <a:fillRect/>
          </a:stretch>
        </p:blipFill>
        <p:spPr/>
      </p:pic>
      <p:sp>
        <p:nvSpPr>
          <p:cNvPr id="4" name="CuadroTexto 3"/>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51973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GB"/>
              <a:t>Modificar el proceso anterior de acuerdo a lo siguiente:</a:t>
            </a:r>
          </a:p>
        </p:txBody>
      </p:sp>
      <p:sp>
        <p:nvSpPr>
          <p:cNvPr id="4" name="Marcador de contenido 3"/>
          <p:cNvSpPr>
            <a:spLocks noGrp="1"/>
          </p:cNvSpPr>
          <p:nvPr>
            <p:ph idx="1"/>
          </p:nvPr>
        </p:nvSpPr>
        <p:spPr/>
        <p:txBody>
          <a:bodyPr/>
          <a:lstStyle/>
          <a:p>
            <a:r>
              <a:rPr lang="en-GB"/>
              <a:t>Si el informe no se gestiona en 30 d</a:t>
            </a:r>
            <a:r>
              <a:rPr lang="en-GB"/>
              <a:t>ías, el proceso se para, el empleado recibe un correo de notificación de cancelación y debe reenviar el informe de gastos. Sin embargo, si ya se ha hecho el reembolso de los gastos del empleado, es necesario recuperar el dinero antes de enviar la notificación de cancelación por correo electrónico.</a:t>
            </a:r>
            <a:endParaRPr lang="en-GB"/>
          </a:p>
        </p:txBody>
      </p:sp>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21353793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descr="ch4_ExpenseReport2.pdf"/>
          <p:cNvPicPr>
            <a:picLocks noGrp="1" noChangeAspect="1"/>
          </p:cNvPicPr>
          <p:nvPr>
            <p:ph sz="quarter" idx="10"/>
          </p:nvPr>
        </p:nvPicPr>
        <p:blipFill>
          <a:blip r:embed="rId2">
            <a:extLst>
              <a:ext uri="{28A0092B-C50C-407E-A947-70E740481C1C}">
                <a14:useLocalDpi xmlns:a14="http://schemas.microsoft.com/office/drawing/2010/main" val="0"/>
              </a:ext>
            </a:extLst>
          </a:blip>
          <a:srcRect t="-23857" b="-23857"/>
          <a:stretch>
            <a:fillRect/>
          </a:stretch>
        </p:blipFill>
        <p:spPr/>
      </p:pic>
      <p:sp>
        <p:nvSpPr>
          <p:cNvPr id="4" name="CuadroTexto 3"/>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362338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pPr algn="r">
              <a:lnSpc>
                <a:spcPct val="70000"/>
              </a:lnSpc>
            </a:pPr>
            <a:r>
              <a:rPr lang="en-GB" sz="3200">
                <a:solidFill>
                  <a:schemeClr val="bg1">
                    <a:lumMod val="85000"/>
                  </a:schemeClr>
                </a:solidFill>
              </a:rPr>
              <a:t>Introducción</a:t>
            </a:r>
          </a:p>
          <a:p>
            <a:pPr algn="r">
              <a:lnSpc>
                <a:spcPct val="70000"/>
              </a:lnSpc>
            </a:pPr>
            <a:r>
              <a:rPr lang="en-GB" sz="3200">
                <a:solidFill>
                  <a:schemeClr val="bg1">
                    <a:lumMod val="85000"/>
                  </a:schemeClr>
                </a:solidFill>
              </a:rPr>
              <a:t>M</a:t>
            </a:r>
            <a:r>
              <a:rPr lang="en-GB" sz="3200">
                <a:solidFill>
                  <a:schemeClr val="bg1">
                    <a:lumMod val="85000"/>
                  </a:schemeClr>
                </a:solidFill>
              </a:rPr>
              <a:t>ás sobre bucles</a:t>
            </a:r>
          </a:p>
          <a:p>
            <a:pPr algn="r">
              <a:lnSpc>
                <a:spcPct val="70000"/>
              </a:lnSpc>
            </a:pPr>
            <a:r>
              <a:rPr lang="en-GB" sz="3200">
                <a:solidFill>
                  <a:schemeClr val="bg1">
                    <a:lumMod val="85000"/>
                  </a:schemeClr>
                </a:solidFill>
              </a:rPr>
              <a:t>Procesos ad-hoc</a:t>
            </a:r>
          </a:p>
          <a:p>
            <a:pPr algn="r">
              <a:lnSpc>
                <a:spcPct val="70000"/>
              </a:lnSpc>
            </a:pPr>
            <a:r>
              <a:rPr lang="en-GB" sz="3200">
                <a:solidFill>
                  <a:schemeClr val="bg1">
                    <a:lumMod val="85000"/>
                  </a:schemeClr>
                </a:solidFill>
              </a:rPr>
              <a:t>Eventos</a:t>
            </a:r>
          </a:p>
          <a:p>
            <a:pPr algn="r">
              <a:lnSpc>
                <a:spcPct val="70000"/>
              </a:lnSpc>
            </a:pPr>
            <a:r>
              <a:rPr lang="en-GB" sz="3200">
                <a:solidFill>
                  <a:schemeClr val="bg1">
                    <a:lumMod val="85000"/>
                  </a:schemeClr>
                </a:solidFill>
              </a:rPr>
              <a:t>Manejo de excepciones</a:t>
            </a:r>
            <a:endParaRPr lang="en-GB" sz="3200">
              <a:solidFill>
                <a:schemeClr val="bg1">
                  <a:lumMod val="85000"/>
                </a:schemeClr>
              </a:solidFill>
            </a:endParaRPr>
          </a:p>
          <a:p>
            <a:pPr algn="r">
              <a:lnSpc>
                <a:spcPct val="70000"/>
              </a:lnSpc>
            </a:pPr>
            <a:r>
              <a:rPr lang="en-GB"/>
              <a:t>Resumen</a:t>
            </a:r>
            <a:endParaRPr lang="en-GB"/>
          </a:p>
        </p:txBody>
      </p:sp>
    </p:spTree>
    <p:extLst>
      <p:ext uri="{BB962C8B-B14F-4D97-AF65-F5344CB8AC3E}">
        <p14:creationId xmlns:p14="http://schemas.microsoft.com/office/powerpoint/2010/main" val="29898587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Resumen</a:t>
            </a:r>
          </a:p>
        </p:txBody>
      </p:sp>
      <p:sp>
        <p:nvSpPr>
          <p:cNvPr id="3" name="Marcador de contenido 2"/>
          <p:cNvSpPr>
            <a:spLocks noGrp="1"/>
          </p:cNvSpPr>
          <p:nvPr>
            <p:ph idx="1"/>
          </p:nvPr>
        </p:nvSpPr>
        <p:spPr/>
        <p:txBody>
          <a:bodyPr/>
          <a:lstStyle/>
          <a:p>
            <a:r>
              <a:rPr lang="en-GB"/>
              <a:t>Bucles con loop activities y multi-instance activities</a:t>
            </a:r>
          </a:p>
          <a:p>
            <a:r>
              <a:rPr lang="en-GB"/>
              <a:t>Procesos ad-hoc</a:t>
            </a:r>
          </a:p>
          <a:p>
            <a:r>
              <a:rPr lang="en-GB"/>
              <a:t>Eventos (de mensaje, de tiempo, de condici</a:t>
            </a:r>
            <a:r>
              <a:rPr lang="en-GB"/>
              <a:t>ón, de señal…)</a:t>
            </a:r>
          </a:p>
          <a:p>
            <a:r>
              <a:rPr lang="en-GB"/>
              <a:t>Manejo de excepciones</a:t>
            </a:r>
          </a:p>
          <a:p>
            <a:pPr lvl="1"/>
            <a:r>
              <a:rPr lang="en-GB"/>
              <a:t>Boundary events</a:t>
            </a:r>
          </a:p>
          <a:p>
            <a:pPr lvl="1"/>
            <a:r>
              <a:rPr lang="en-GB"/>
              <a:t>Non-interrumpting events</a:t>
            </a:r>
          </a:p>
          <a:p>
            <a:pPr lvl="1"/>
            <a:r>
              <a:rPr lang="en-GB"/>
              <a:t>Subprocesos de eventos</a:t>
            </a:r>
          </a:p>
          <a:p>
            <a:pPr lvl="1"/>
            <a:r>
              <a:rPr lang="en-GB"/>
              <a:t>Compensaci</a:t>
            </a:r>
            <a:r>
              <a:rPr lang="en-GB"/>
              <a:t>ón de actividades</a:t>
            </a:r>
            <a:endParaRPr lang="en-GB"/>
          </a:p>
          <a:p>
            <a:pPr lvl="1"/>
            <a:endParaRPr lang="en-GB"/>
          </a:p>
          <a:p>
            <a:endParaRPr lang="en-GB"/>
          </a:p>
        </p:txBody>
      </p:sp>
    </p:spTree>
    <p:extLst>
      <p:ext uri="{BB962C8B-B14F-4D97-AF65-F5344CB8AC3E}">
        <p14:creationId xmlns:p14="http://schemas.microsoft.com/office/powerpoint/2010/main" val="21648757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ph type="title"/>
          </p:nvPr>
        </p:nvSpPr>
        <p:spPr/>
        <p:txBody>
          <a:bodyPr/>
          <a:lstStyle/>
          <a:p>
            <a:r>
              <a:rPr lang="en-GB">
                <a:latin typeface="Arial Narrow" charset="0"/>
              </a:rPr>
              <a:t>Fundamentals of Business Process Management</a:t>
            </a:r>
          </a:p>
        </p:txBody>
      </p:sp>
      <p:sp>
        <p:nvSpPr>
          <p:cNvPr id="49154" name="Marcador de contenido 2"/>
          <p:cNvSpPr>
            <a:spLocks noGrp="1"/>
          </p:cNvSpPr>
          <p:nvPr>
            <p:ph idx="1"/>
          </p:nvPr>
        </p:nvSpPr>
        <p:spPr>
          <a:xfrm>
            <a:off x="4067175" y="1335088"/>
            <a:ext cx="4619625" cy="4525962"/>
          </a:xfrm>
        </p:spPr>
        <p:txBody>
          <a:bodyPr/>
          <a:lstStyle/>
          <a:p>
            <a:r>
              <a:rPr lang="en-GB">
                <a:latin typeface="Arial Narrow" charset="0"/>
              </a:rPr>
              <a:t>Cap</a:t>
            </a:r>
            <a:r>
              <a:rPr lang="en-GB">
                <a:latin typeface="Arial Narrow" charset="0"/>
              </a:rPr>
              <a:t>ítulo 4</a:t>
            </a:r>
            <a:endParaRPr lang="en-GB">
              <a:latin typeface="Arial Narrow" charset="0"/>
            </a:endParaRPr>
          </a:p>
          <a:p>
            <a:r>
              <a:rPr lang="en-GB">
                <a:latin typeface="Arial Narrow" charset="0"/>
              </a:rPr>
              <a:t>Accesible en: </a:t>
            </a:r>
            <a:r>
              <a:rPr lang="en-GB">
                <a:latin typeface="Arial Narrow" charset="0"/>
                <a:hlinkClick r:id="rId2"/>
              </a:rPr>
              <a:t>http://</a:t>
            </a:r>
            <a:r>
              <a:rPr lang="nl-NL">
                <a:latin typeface="Arial Narrow" charset="0"/>
                <a:hlinkClick r:id="rId2"/>
              </a:rPr>
              <a:t>0-link.springer.com.fama.us.es/book/10.1007/978-3-642-33143-5/page/1</a:t>
            </a:r>
            <a:endParaRPr lang="nl-NL">
              <a:latin typeface="Arial Narrow" charset="0"/>
            </a:endParaRPr>
          </a:p>
          <a:p>
            <a:r>
              <a:rPr lang="nl-NL">
                <a:latin typeface="Arial Narrow" charset="0"/>
              </a:rPr>
              <a:t>Más información en: </a:t>
            </a:r>
            <a:r>
              <a:rPr lang="nl-NL">
                <a:latin typeface="Arial Narrow" charset="0"/>
                <a:hlinkClick r:id="rId3"/>
              </a:rPr>
              <a:t>http://fundamentals-of-bpm.org/</a:t>
            </a:r>
            <a:endParaRPr lang="nl-NL">
              <a:latin typeface="Arial Narrow" charset="0"/>
            </a:endParaRPr>
          </a:p>
          <a:p>
            <a:endParaRPr lang="nl-NL">
              <a:latin typeface="Arial Narrow" charset="0"/>
            </a:endParaRPr>
          </a:p>
          <a:p>
            <a:endParaRPr lang="en-GB">
              <a:latin typeface="Arial Narrow" charset="0"/>
            </a:endParaRPr>
          </a:p>
        </p:txBody>
      </p:sp>
      <p:pic>
        <p:nvPicPr>
          <p:cNvPr id="49155"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3552825"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483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M</a:t>
            </a:r>
            <a:r>
              <a:rPr lang="en-GB"/>
              <a:t>ás sobre bucles…</a:t>
            </a:r>
            <a:endParaRPr lang="en-GB"/>
          </a:p>
        </p:txBody>
      </p:sp>
      <p:pic>
        <p:nvPicPr>
          <p:cNvPr id="4" name="Marcador de contenido 3" descr="ch3_MinisterialCorrespondence.pdf"/>
          <p:cNvPicPr>
            <a:picLocks noGrp="1" noChangeAspect="1"/>
          </p:cNvPicPr>
          <p:nvPr>
            <p:ph idx="1"/>
          </p:nvPr>
        </p:nvPicPr>
        <p:blipFill>
          <a:blip r:embed="rId2">
            <a:extLst>
              <a:ext uri="{28A0092B-C50C-407E-A947-70E740481C1C}">
                <a14:useLocalDpi xmlns:a14="http://schemas.microsoft.com/office/drawing/2010/main" val="0"/>
              </a:ext>
            </a:extLst>
          </a:blip>
          <a:srcRect t="-139154" b="-139154"/>
          <a:stretch>
            <a:fillRect/>
          </a:stretch>
        </p:blipFill>
        <p:spPr/>
      </p:pic>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8176845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Loop activity</a:t>
            </a:r>
          </a:p>
        </p:txBody>
      </p:sp>
      <p:pic>
        <p:nvPicPr>
          <p:cNvPr id="4" name="Marcador de contenido 3" descr="ch4_MinisterialCorrespondenceLoop.pdf"/>
          <p:cNvPicPr>
            <a:picLocks noGrp="1" noChangeAspect="1"/>
          </p:cNvPicPr>
          <p:nvPr>
            <p:ph idx="1"/>
          </p:nvPr>
        </p:nvPicPr>
        <p:blipFill>
          <a:blip r:embed="rId2">
            <a:extLst>
              <a:ext uri="{28A0092B-C50C-407E-A947-70E740481C1C}">
                <a14:useLocalDpi xmlns:a14="http://schemas.microsoft.com/office/drawing/2010/main" val="0"/>
              </a:ext>
            </a:extLst>
          </a:blip>
          <a:srcRect t="-1658" b="-1658"/>
          <a:stretch>
            <a:fillRect/>
          </a:stretch>
        </p:blipFill>
        <p:spPr/>
      </p:pic>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089048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¿Cu</a:t>
            </a:r>
            <a:r>
              <a:rPr lang="en-GB"/>
              <a:t>ándo usar cada uno?</a:t>
            </a:r>
            <a:endParaRPr lang="en-GB"/>
          </a:p>
        </p:txBody>
      </p:sp>
      <p:sp>
        <p:nvSpPr>
          <p:cNvPr id="3" name="Marcador de contenido 2"/>
          <p:cNvSpPr>
            <a:spLocks noGrp="1"/>
          </p:cNvSpPr>
          <p:nvPr>
            <p:ph idx="1"/>
          </p:nvPr>
        </p:nvSpPr>
        <p:spPr/>
        <p:txBody>
          <a:bodyPr/>
          <a:lstStyle/>
          <a:p>
            <a:r>
              <a:rPr lang="en-GB"/>
              <a:t>Usa loop activity cuando tenga sentido encapsular el contenido del bucle en un subproceso.</a:t>
            </a:r>
          </a:p>
          <a:p>
            <a:r>
              <a:rPr lang="en-GB"/>
              <a:t>En otro caso, usa ciclos.</a:t>
            </a:r>
          </a:p>
          <a:p>
            <a:r>
              <a:rPr lang="en-GB"/>
              <a:t>Adem</a:t>
            </a:r>
            <a:r>
              <a:rPr lang="en-GB"/>
              <a:t>ás, no se puede usar loop activity si el bucle tiene varios puntos de salida</a:t>
            </a:r>
            <a:endParaRPr lang="en-GB"/>
          </a:p>
        </p:txBody>
      </p:sp>
    </p:spTree>
    <p:extLst>
      <p:ext uri="{BB962C8B-B14F-4D97-AF65-F5344CB8AC3E}">
        <p14:creationId xmlns:p14="http://schemas.microsoft.com/office/powerpoint/2010/main" val="8349694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No loop activity here</a:t>
            </a:r>
          </a:p>
        </p:txBody>
      </p:sp>
      <p:pic>
        <p:nvPicPr>
          <p:cNvPr id="4" name="Marcador de contenido 3" descr="ch4_CreditApplicationArbitraryLoop.pdf"/>
          <p:cNvPicPr>
            <a:picLocks noGrp="1" noChangeAspect="1"/>
          </p:cNvPicPr>
          <p:nvPr>
            <p:ph idx="1"/>
          </p:nvPr>
        </p:nvPicPr>
        <p:blipFill>
          <a:blip r:embed="rId2">
            <a:extLst>
              <a:ext uri="{28A0092B-C50C-407E-A947-70E740481C1C}">
                <a14:useLocalDpi xmlns:a14="http://schemas.microsoft.com/office/drawing/2010/main" val="0"/>
              </a:ext>
            </a:extLst>
          </a:blip>
          <a:srcRect t="-35895" b="-35895"/>
          <a:stretch>
            <a:fillRect/>
          </a:stretch>
        </p:blipFill>
        <p:spPr/>
      </p:pic>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9758861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a:t>¿Qu</a:t>
            </a:r>
            <a:r>
              <a:rPr lang="en-GB"/>
              <a:t>é pasa si las repeticiones son en paralelo?</a:t>
            </a:r>
            <a:endParaRPr lang="en-GB"/>
          </a:p>
        </p:txBody>
      </p:sp>
      <p:pic>
        <p:nvPicPr>
          <p:cNvPr id="4" name="Marcador de contenido 3" descr="ch4_MI1.pdf"/>
          <p:cNvPicPr>
            <a:picLocks noGrp="1" noChangeAspect="1"/>
          </p:cNvPicPr>
          <p:nvPr>
            <p:ph idx="1"/>
          </p:nvPr>
        </p:nvPicPr>
        <p:blipFill>
          <a:blip r:embed="rId2">
            <a:extLst>
              <a:ext uri="{28A0092B-C50C-407E-A947-70E740481C1C}">
                <a14:useLocalDpi xmlns:a14="http://schemas.microsoft.com/office/drawing/2010/main" val="0"/>
              </a:ext>
            </a:extLst>
          </a:blip>
          <a:srcRect l="-5910" r="-5910"/>
          <a:stretch>
            <a:fillRect/>
          </a:stretch>
        </p:blipFill>
        <p:spPr/>
      </p:pic>
      <p:sp>
        <p:nvSpPr>
          <p:cNvPr id="5" name="CuadroTexto 4"/>
          <p:cNvSpPr txBox="1"/>
          <p:nvPr/>
        </p:nvSpPr>
        <p:spPr>
          <a:xfrm>
            <a:off x="107133" y="6538497"/>
            <a:ext cx="3777972" cy="276999"/>
          </a:xfrm>
          <a:prstGeom prst="rect">
            <a:avLst/>
          </a:prstGeom>
          <a:noFill/>
        </p:spPr>
        <p:txBody>
          <a:bodyPr wrap="none" rtlCol="0">
            <a:spAutoFit/>
          </a:bodyPr>
          <a:lstStyle/>
          <a:p>
            <a:r>
              <a:rPr lang="en-GB" sz="1200"/>
              <a:t>© M. Dumas </a:t>
            </a:r>
            <a:r>
              <a:rPr lang="en-GB" sz="1200" i="1"/>
              <a:t>et al.</a:t>
            </a:r>
            <a:r>
              <a:rPr lang="en-GB" sz="1200"/>
              <a:t> Fundamentals of BPM, Springer-Verlag, 2013</a:t>
            </a:r>
          </a:p>
        </p:txBody>
      </p:sp>
    </p:spTree>
    <p:extLst>
      <p:ext uri="{BB962C8B-B14F-4D97-AF65-F5344CB8AC3E}">
        <p14:creationId xmlns:p14="http://schemas.microsoft.com/office/powerpoint/2010/main" val="31280061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aching-v2">
  <a:themeElements>
    <a:clrScheme name="Colores Cristina">
      <a:dk1>
        <a:srgbClr val="141414"/>
      </a:dk1>
      <a:lt1>
        <a:sysClr val="window" lastClr="FFFFFF"/>
      </a:lt1>
      <a:dk2>
        <a:srgbClr val="A8003B"/>
      </a:dk2>
      <a:lt2>
        <a:srgbClr val="FFFFFF"/>
      </a:lt2>
      <a:accent1>
        <a:srgbClr val="A8003B"/>
      </a:accent1>
      <a:accent2>
        <a:srgbClr val="A8003B"/>
      </a:accent2>
      <a:accent3>
        <a:srgbClr val="00504D"/>
      </a:accent3>
      <a:accent4>
        <a:srgbClr val="00A19B"/>
      </a:accent4>
      <a:accent5>
        <a:srgbClr val="4BACC6"/>
      </a:accent5>
      <a:accent6>
        <a:srgbClr val="967140"/>
      </a:accent6>
      <a:hlink>
        <a:srgbClr val="0000FF"/>
      </a:hlink>
      <a:folHlink>
        <a:srgbClr val="800080"/>
      </a:folHlink>
    </a:clrScheme>
    <a:fontScheme name="Horizonte">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teaching-v2.thmx</Template>
  <TotalTime>1004</TotalTime>
  <Words>1824</Words>
  <Application>Microsoft Macintosh PowerPoint</Application>
  <PresentationFormat>Presentación en pantalla (4:3)</PresentationFormat>
  <Paragraphs>150</Paragraphs>
  <Slides>48</Slides>
  <Notes>3</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teaching-v2</vt:lpstr>
      <vt:lpstr>Modelado avanzado en BPMN (1)</vt:lpstr>
      <vt:lpstr>Presentación de PowerPoint</vt:lpstr>
      <vt:lpstr>En lecciones anteriores…</vt:lpstr>
      <vt:lpstr>Presentación de PowerPoint</vt:lpstr>
      <vt:lpstr>Más sobre bucles…</vt:lpstr>
      <vt:lpstr>Loop activity</vt:lpstr>
      <vt:lpstr>¿Cuándo usar cada uno?</vt:lpstr>
      <vt:lpstr>No loop activity here</vt:lpstr>
      <vt:lpstr>¿Qué pasa si las repeticiones son en paralelo?</vt:lpstr>
      <vt:lpstr>Presentación de PowerPoint</vt:lpstr>
      <vt:lpstr>Multi-instance activity</vt:lpstr>
      <vt:lpstr>Apliquemos nuestro nuevo conocimiento a:</vt:lpstr>
      <vt:lpstr>El resultado</vt:lpstr>
      <vt:lpstr>Presentación de PowerPoint</vt:lpstr>
      <vt:lpstr>Procesos ad-hoc: Sin flujo de secuencia predefinido</vt:lpstr>
      <vt:lpstr>Presentación de PowerPoint</vt:lpstr>
      <vt:lpstr>Presentación de PowerPoint</vt:lpstr>
      <vt:lpstr>Presentación de PowerPoint</vt:lpstr>
      <vt:lpstr>Presentación de PowerPoint</vt:lpstr>
      <vt:lpstr>Tipos de Eventos</vt:lpstr>
      <vt:lpstr>Eventos de mensajes para reemplazar actividades que sólo envían o reciben mensajes</vt:lpstr>
      <vt:lpstr>Eventos de tiempo</vt:lpstr>
      <vt:lpstr>Racing events</vt:lpstr>
      <vt:lpstr>¿Qué problema hay aquí?</vt:lpstr>
      <vt:lpstr>Presentación de PowerPoint</vt:lpstr>
      <vt:lpstr>Presentación de PowerPoint</vt:lpstr>
      <vt:lpstr>Excepciones</vt:lpstr>
      <vt:lpstr>Presentación de PowerPoint</vt:lpstr>
      <vt:lpstr>Abortar proceso con evento de terminación</vt:lpstr>
      <vt:lpstr>Manejo de excepciones con boundary events</vt:lpstr>
      <vt:lpstr>Manejo de excepciones con boundary events</vt:lpstr>
      <vt:lpstr>Presentación de PowerPoint</vt:lpstr>
      <vt:lpstr>Timeouts</vt:lpstr>
      <vt:lpstr>Non-interrumpting event</vt:lpstr>
      <vt:lpstr>Presentación de PowerPoint</vt:lpstr>
      <vt:lpstr>Presentación de PowerPoint</vt:lpstr>
      <vt:lpstr>Presentación de PowerPoint</vt:lpstr>
      <vt:lpstr>Subprocesos de eventos: Son una alternativa a los boundary events</vt:lpstr>
      <vt:lpstr>¿Uso subproceso de evento o boundary event?</vt:lpstr>
      <vt:lpstr>Compensación de actividades (Ctrl-Z)</vt:lpstr>
      <vt:lpstr>Reglas de negocio y procesos</vt:lpstr>
      <vt:lpstr>Presentación de PowerPoint</vt:lpstr>
      <vt:lpstr>Presentación de PowerPoint</vt:lpstr>
      <vt:lpstr>Modificar el proceso anterior de acuerdo a lo siguiente:</vt:lpstr>
      <vt:lpstr>Presentación de PowerPoint</vt:lpstr>
      <vt:lpstr>Presentación de PowerPoint</vt:lpstr>
      <vt:lpstr>Resumen</vt:lpstr>
      <vt:lpstr>Fundamentals of Business Process Management</vt:lpstr>
    </vt:vector>
  </TitlesOfParts>
  <Company>Universidad de Sevilla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Modelado avanzado en BPMN (1)</dc:title>
  <dc:creator>Manuel Resinas</dc:creator>
  <cp:lastModifiedBy>Manuel Resinas</cp:lastModifiedBy>
  <cp:revision>22</cp:revision>
  <dcterms:created xsi:type="dcterms:W3CDTF">2013-10-07T17:13:30Z</dcterms:created>
  <dcterms:modified xsi:type="dcterms:W3CDTF">2013-10-08T09:58:29Z</dcterms:modified>
</cp:coreProperties>
</file>