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2"/>
  </p:notesMasterIdLst>
  <p:sldIdLst>
    <p:sldId id="256" r:id="rId2"/>
    <p:sldId id="381" r:id="rId3"/>
    <p:sldId id="332" r:id="rId4"/>
    <p:sldId id="335" r:id="rId5"/>
    <p:sldId id="336" r:id="rId6"/>
    <p:sldId id="367" r:id="rId7"/>
    <p:sldId id="334" r:id="rId8"/>
    <p:sldId id="377" r:id="rId9"/>
    <p:sldId id="388" r:id="rId10"/>
    <p:sldId id="378" r:id="rId11"/>
    <p:sldId id="382" r:id="rId12"/>
    <p:sldId id="337" r:id="rId13"/>
    <p:sldId id="376" r:id="rId14"/>
    <p:sldId id="373" r:id="rId15"/>
    <p:sldId id="379" r:id="rId16"/>
    <p:sldId id="338" r:id="rId17"/>
    <p:sldId id="340" r:id="rId18"/>
    <p:sldId id="339" r:id="rId19"/>
    <p:sldId id="341" r:id="rId20"/>
    <p:sldId id="342" r:id="rId21"/>
    <p:sldId id="375" r:id="rId22"/>
    <p:sldId id="383" r:id="rId23"/>
    <p:sldId id="369" r:id="rId24"/>
    <p:sldId id="347" r:id="rId25"/>
    <p:sldId id="348" r:id="rId26"/>
    <p:sldId id="380" r:id="rId27"/>
    <p:sldId id="384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74" r:id="rId36"/>
    <p:sldId id="357" r:id="rId37"/>
    <p:sldId id="358" r:id="rId38"/>
    <p:sldId id="359" r:id="rId39"/>
    <p:sldId id="360" r:id="rId40"/>
    <p:sldId id="361" r:id="rId41"/>
    <p:sldId id="362" r:id="rId42"/>
    <p:sldId id="363" r:id="rId43"/>
    <p:sldId id="364" r:id="rId44"/>
    <p:sldId id="365" r:id="rId45"/>
    <p:sldId id="366" r:id="rId46"/>
    <p:sldId id="385" r:id="rId47"/>
    <p:sldId id="331" r:id="rId48"/>
    <p:sldId id="386" r:id="rId49"/>
    <p:sldId id="387" r:id="rId50"/>
    <p:sldId id="330" r:id="rId5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5F303218-2543-6548-BC7A-4FEAD7B6CA43}">
          <p14:sldIdLst>
            <p14:sldId id="256"/>
          </p14:sldIdLst>
        </p14:section>
        <p14:section name="Introduccion" id="{A57BB4DD-7C51-AC42-BEF0-D9A802018A30}">
          <p14:sldIdLst>
            <p14:sldId id="381"/>
            <p14:sldId id="332"/>
            <p14:sldId id="335"/>
            <p14:sldId id="336"/>
            <p14:sldId id="367"/>
            <p14:sldId id="334"/>
            <p14:sldId id="377"/>
            <p14:sldId id="388"/>
            <p14:sldId id="378"/>
          </p14:sldIdLst>
        </p14:section>
        <p14:section name="Guias para dashboards" id="{3C438889-84F3-E04E-A5AC-421D623BB661}">
          <p14:sldIdLst>
            <p14:sldId id="382"/>
            <p14:sldId id="337"/>
            <p14:sldId id="376"/>
            <p14:sldId id="373"/>
            <p14:sldId id="379"/>
            <p14:sldId id="338"/>
            <p14:sldId id="340"/>
            <p14:sldId id="339"/>
            <p14:sldId id="341"/>
            <p14:sldId id="342"/>
            <p14:sldId id="375"/>
          </p14:sldIdLst>
        </p14:section>
        <p14:section name="Tablas" id="{B5695F47-A8A0-BE4E-B52E-162844733B17}">
          <p14:sldIdLst>
            <p14:sldId id="383"/>
            <p14:sldId id="369"/>
            <p14:sldId id="347"/>
            <p14:sldId id="348"/>
            <p14:sldId id="380"/>
          </p14:sldIdLst>
        </p14:section>
        <p14:section name="Gráficas" id="{0B40D88C-321A-F942-BD68-4170F97A3C11}">
          <p14:sldIdLst>
            <p14:sldId id="384"/>
            <p14:sldId id="350"/>
            <p14:sldId id="351"/>
            <p14:sldId id="352"/>
            <p14:sldId id="353"/>
            <p14:sldId id="354"/>
            <p14:sldId id="355"/>
            <p14:sldId id="356"/>
            <p14:sldId id="374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</p14:sldIdLst>
        </p14:section>
        <p14:section name="Resumen" id="{32672F22-5633-BF41-A413-9B2611FF7CAF}">
          <p14:sldIdLst>
            <p14:sldId id="385"/>
            <p14:sldId id="331"/>
            <p14:sldId id="386"/>
            <p14:sldId id="387"/>
            <p14:sldId id="33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9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2EF9E-119B-084B-8A02-14539909FDCC}" type="datetimeFigureOut">
              <a:t>12/11/13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440C5-DD43-0D49-BF16-FC2F9930AD74}" type="slidenum"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365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Alertas cuando el</a:t>
            </a:r>
            <a:r>
              <a:rPr lang="en-GB" baseline="0"/>
              <a:t> rendimiento baja de targets predefinidos</a:t>
            </a:r>
          </a:p>
          <a:p>
            <a:r>
              <a:rPr lang="en-GB" baseline="0"/>
              <a:t>Analizar la root cause de problemas explorando informaci</a:t>
            </a:r>
            <a:r>
              <a:rPr lang="en-GB" baseline="0"/>
              <a:t>ón relevante y adecuada con distintas perspectivas</a:t>
            </a:r>
          </a:p>
          <a:p>
            <a:r>
              <a:rPr lang="en-GB" baseline="0"/>
              <a:t>Gestionar gente y procesos para mejorar las decisiones, optimizar el rendimiento y dirigir la organización en la dirección correcta</a:t>
            </a:r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440C5-DD43-0D49-BF16-FC2F9930AD74}" type="slidenum">
              <a:rPr lang="es-ES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2944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 measures that you use on a dashboard should support the initial goal of that dashboard. For example, if you create a dashboard that focuses on supply chain processes, it may not make sense to have HR head count data included. It’s generally good to avoid nice-to-know data in your dashboards simply to fill white space or because the data is available. If the data doesn’t support the core goal of the dashboard, leave it out.</a:t>
            </a:r>
          </a:p>
          <a:p>
            <a:endParaRPr lang="en-GB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After you have the list of measures that you need on the dashboard, it’s important to take a tally of the available databases or other source systems to determine whether the data required to produce those measures is available.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→	Do you have access to the data sources necessary?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→	How often are those data sources updated?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→	Who owns and maintains those data sources?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→	What are the processes to get the data from those resources?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→	Does the data even exist?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440C5-DD43-0D49-BF16-FC2F9930AD74}" type="slidenum">
              <a:rPr lang="es-ES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1822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2" descr="fondo_titu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845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71333" y="1544636"/>
            <a:ext cx="5345289" cy="2321807"/>
          </a:xfrm>
          <a:noFill/>
        </p:spPr>
        <p:txBody>
          <a:bodyPr/>
          <a:lstStyle>
            <a:lvl1pPr>
              <a:defRPr sz="4000" cap="none">
                <a:solidFill>
                  <a:schemeClr val="tx2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71333" y="4069645"/>
            <a:ext cx="5345289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90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n-GB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149E-5FB6-F844-A315-63DD23E82F8E}" type="datetimeFigureOut">
              <a:t>12/11/13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FA87-BEF6-3648-8F67-C16D3861AD82}" type="slidenum"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6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729496"/>
            <a:ext cx="8329642" cy="33556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Clr>
                <a:srgbClr val="A8003B"/>
              </a:buClr>
              <a:buFont typeface="Arial" pitchFamily="34" charset="0"/>
              <a:buNone/>
              <a:defRPr sz="3600" baseline="0">
                <a:solidFill>
                  <a:srgbClr val="7F7F7F"/>
                </a:solidFill>
                <a:latin typeface="Arial Narrow" pitchFamily="34" charset="0"/>
                <a:cs typeface="Arial" pitchFamily="34" charset="0"/>
              </a:defRPr>
            </a:lvl1pPr>
            <a:lvl2pPr marL="457200" indent="0" algn="ctr">
              <a:buClr>
                <a:srgbClr val="A8003B"/>
              </a:buClr>
              <a:buFont typeface="Arial" pitchFamily="34" charset="0"/>
              <a:buNone/>
              <a:defRPr sz="3200" baseline="0">
                <a:solidFill>
                  <a:srgbClr val="7F7F7F"/>
                </a:solidFill>
                <a:latin typeface="Arial Narrow" pitchFamily="34" charset="0"/>
                <a:cs typeface="Arial" pitchFamily="34" charset="0"/>
              </a:defRPr>
            </a:lvl2pPr>
            <a:lvl3pPr marL="914400" indent="0" algn="ctr">
              <a:buClr>
                <a:srgbClr val="A8003B"/>
              </a:buClr>
              <a:buNone/>
              <a:defRPr sz="2800" baseline="0">
                <a:solidFill>
                  <a:srgbClr val="7F7F7F"/>
                </a:solidFill>
                <a:latin typeface="Arial Narrow" pitchFamily="34" charset="0"/>
                <a:cs typeface="Arial" pitchFamily="34" charset="0"/>
              </a:defRPr>
            </a:lvl3pPr>
            <a:lvl4pPr marL="1371600" indent="0" algn="ctr">
              <a:buClr>
                <a:srgbClr val="A8003B"/>
              </a:buClr>
              <a:buFont typeface="Arial" pitchFamily="34" charset="0"/>
              <a:buNone/>
              <a:defRPr sz="2400" baseline="0">
                <a:solidFill>
                  <a:srgbClr val="7F7F7F"/>
                </a:solidFill>
                <a:latin typeface="Arial Narrow" pitchFamily="34" charset="0"/>
                <a:cs typeface="Arial" pitchFamily="34" charset="0"/>
              </a:defRPr>
            </a:lvl4pPr>
            <a:lvl5pPr marL="1828800" indent="0" algn="ctr">
              <a:buClr>
                <a:srgbClr val="A8003B"/>
              </a:buClr>
              <a:buFont typeface="Arial" pitchFamily="34" charset="0"/>
              <a:buNone/>
              <a:defRPr sz="2400" baseline="0">
                <a:solidFill>
                  <a:srgbClr val="7F7F7F"/>
                </a:solidFill>
                <a:latin typeface="Arial Narrow" pitchFamily="34" charset="0"/>
                <a:cs typeface="Arial" pitchFamily="34" charset="0"/>
              </a:defRPr>
            </a:lvl5pPr>
          </a:lstStyle>
          <a:p>
            <a:pPr lvl="0"/>
            <a:r>
              <a:rPr lang="es-ES_tradnl" noProof="0" dirty="0" smtClean="0"/>
              <a:t>Haga clic para modificar el estilo de texto del patrón</a:t>
            </a:r>
          </a:p>
          <a:p>
            <a:pPr lvl="1"/>
            <a:r>
              <a:rPr lang="es-ES_tradnl" noProof="0" dirty="0" smtClean="0"/>
              <a:t>Segundo nivel</a:t>
            </a:r>
          </a:p>
          <a:p>
            <a:pPr lvl="2"/>
            <a:r>
              <a:rPr lang="es-ES_tradnl" noProof="0" dirty="0" smtClean="0"/>
              <a:t>Tercer nivel</a:t>
            </a:r>
          </a:p>
          <a:p>
            <a:pPr lvl="3"/>
            <a:r>
              <a:rPr lang="es-ES_tradnl" noProof="0" dirty="0" smtClean="0"/>
              <a:t>Cuarto nivel</a:t>
            </a:r>
          </a:p>
          <a:p>
            <a:pPr lvl="4"/>
            <a:r>
              <a:rPr lang="es-ES_tradnl" noProof="0" dirty="0" smtClean="0"/>
              <a:t>Quinto nivel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24593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ral con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729496"/>
            <a:ext cx="8329642" cy="33556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Clr>
                <a:srgbClr val="A8003B"/>
              </a:buClr>
              <a:buFont typeface="Arial" pitchFamily="34" charset="0"/>
              <a:buNone/>
              <a:defRPr sz="3600" baseline="0">
                <a:solidFill>
                  <a:srgbClr val="7F7F7F"/>
                </a:solidFill>
                <a:latin typeface="Arial Narrow" pitchFamily="34" charset="0"/>
                <a:cs typeface="Arial" pitchFamily="34" charset="0"/>
              </a:defRPr>
            </a:lvl1pPr>
            <a:lvl2pPr marL="457200" indent="0" algn="ctr">
              <a:buClr>
                <a:srgbClr val="A8003B"/>
              </a:buClr>
              <a:buFont typeface="Arial" pitchFamily="34" charset="0"/>
              <a:buNone/>
              <a:defRPr sz="3200" baseline="0">
                <a:solidFill>
                  <a:srgbClr val="7F7F7F"/>
                </a:solidFill>
                <a:latin typeface="Arial Narrow" pitchFamily="34" charset="0"/>
                <a:cs typeface="Arial" pitchFamily="34" charset="0"/>
              </a:defRPr>
            </a:lvl2pPr>
            <a:lvl3pPr marL="914400" indent="0" algn="ctr">
              <a:buClr>
                <a:srgbClr val="A8003B"/>
              </a:buClr>
              <a:buNone/>
              <a:defRPr sz="2800" baseline="0">
                <a:solidFill>
                  <a:srgbClr val="7F7F7F"/>
                </a:solidFill>
                <a:latin typeface="Arial Narrow" pitchFamily="34" charset="0"/>
                <a:cs typeface="Arial" pitchFamily="34" charset="0"/>
              </a:defRPr>
            </a:lvl3pPr>
            <a:lvl4pPr marL="1371600" indent="0" algn="ctr">
              <a:buClr>
                <a:srgbClr val="A8003B"/>
              </a:buClr>
              <a:buFont typeface="Arial" pitchFamily="34" charset="0"/>
              <a:buNone/>
              <a:defRPr sz="2400" baseline="0">
                <a:solidFill>
                  <a:srgbClr val="7F7F7F"/>
                </a:solidFill>
                <a:latin typeface="Arial Narrow" pitchFamily="34" charset="0"/>
                <a:cs typeface="Arial" pitchFamily="34" charset="0"/>
              </a:defRPr>
            </a:lvl4pPr>
            <a:lvl5pPr marL="1828800" indent="0" algn="ctr">
              <a:buClr>
                <a:srgbClr val="A8003B"/>
              </a:buClr>
              <a:buFont typeface="Arial" pitchFamily="34" charset="0"/>
              <a:buNone/>
              <a:defRPr sz="2400" baseline="0">
                <a:solidFill>
                  <a:srgbClr val="7F7F7F"/>
                </a:solidFill>
                <a:latin typeface="Arial Narrow" pitchFamily="34" charset="0"/>
                <a:cs typeface="Arial" pitchFamily="34" charset="0"/>
              </a:defRPr>
            </a:lvl5pPr>
          </a:lstStyle>
          <a:p>
            <a:pPr lvl="0"/>
            <a:r>
              <a:rPr lang="es-ES_tradnl" noProof="0" dirty="0" smtClean="0"/>
              <a:t>Haga clic para modificar el estilo de texto del patrón</a:t>
            </a:r>
          </a:p>
          <a:p>
            <a:pPr lvl="1"/>
            <a:r>
              <a:rPr lang="es-ES_tradnl" noProof="0" dirty="0" smtClean="0"/>
              <a:t>Segundo nivel</a:t>
            </a:r>
          </a:p>
          <a:p>
            <a:pPr lvl="2"/>
            <a:r>
              <a:rPr lang="es-ES_tradnl" noProof="0" dirty="0" smtClean="0"/>
              <a:t>Tercer nivel</a:t>
            </a:r>
          </a:p>
          <a:p>
            <a:pPr lvl="3"/>
            <a:r>
              <a:rPr lang="es-ES_tradnl" noProof="0" dirty="0" smtClean="0"/>
              <a:t>Cuarto nivel</a:t>
            </a:r>
          </a:p>
          <a:p>
            <a:pPr lvl="4"/>
            <a:r>
              <a:rPr lang="es-ES_tradnl" noProof="0" dirty="0" smtClean="0"/>
              <a:t>Quinto nivel</a:t>
            </a:r>
            <a:endParaRPr lang="en-GB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667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462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grande con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433642"/>
            <a:ext cx="9144000" cy="1580727"/>
          </a:xfrm>
          <a:solidFill>
            <a:schemeClr val="tx1">
              <a:alpha val="34000"/>
            </a:schemeClr>
          </a:solidFill>
        </p:spPr>
        <p:txBody>
          <a:bodyPr/>
          <a:lstStyle/>
          <a:p>
            <a:r>
              <a:rPr lang="es-ES_tradnl"/>
              <a:t>Clic para editar título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64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149E-5FB6-F844-A315-63DD23E82F8E}" type="datetimeFigureOut">
              <a:t>12/11/13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FA87-BEF6-3648-8F67-C16D3861AD82}" type="slidenum"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927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ulo y imagen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97763"/>
            <a:ext cx="9144000" cy="5860237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115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149E-5FB6-F844-A315-63DD23E82F8E}" type="datetimeFigureOut">
              <a:t>12/11/13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FA87-BEF6-3648-8F67-C16D3861AD82}" type="slidenum"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34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149E-5FB6-F844-A315-63DD23E82F8E}" type="datetimeFigureOut">
              <a:t>12/11/13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FA87-BEF6-3648-8F67-C16D3861AD82}" type="slidenum"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583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 arriba y aba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47340"/>
            <a:ext cx="8229600" cy="28511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3798460"/>
            <a:ext cx="8229600" cy="29438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00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149E-5FB6-F844-A315-63DD23E82F8E}" type="datetimeFigureOut">
              <a:t>12/11/13</a:t>
            </a:fld>
            <a:endParaRPr lang="en-GB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FA87-BEF6-3648-8F67-C16D3861AD82}" type="slidenum"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77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32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744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9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/>
              <a:t>Clic para editar título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3562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C149E-5FB6-F844-A315-63DD23E82F8E}" type="datetimeFigureOut">
              <a:t>12/11/13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FFA87-BEF6-3648-8F67-C16D3861AD82}" type="slidenum"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56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Relationship Id="rId3" Type="http://schemas.openxmlformats.org/officeDocument/2006/relationships/hyperlink" Target="http://0-site.ebrary.com.fama.us.es/lib/unisev/Doc?id=10469769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0-proquest.safaribooksonline.com.fama.us.es/?uiCode=sevil&amp;xmlId=9781118490433" TargetMode="External"/><Relationship Id="rId3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fundamentals-of-bpm.org/" TargetMode="External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0-link.springer.com.fama.us.es/book/10.1007/978-3-642-33143-5/page/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Cuadros de mando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Gestión de Procesos y Servicios</a:t>
            </a:r>
          </a:p>
        </p:txBody>
      </p:sp>
    </p:spTree>
    <p:extLst>
      <p:ext uri="{BB962C8B-B14F-4D97-AF65-F5344CB8AC3E}">
        <p14:creationId xmlns:p14="http://schemas.microsoft.com/office/powerpoint/2010/main" val="2498063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Preguntas para asegurarse que es un buen cuadro de mandos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¿Presenta la informaci</a:t>
            </a:r>
            <a:r>
              <a:rPr lang="en-GB"/>
              <a:t>ón adecuada?</a:t>
            </a:r>
          </a:p>
          <a:p>
            <a:r>
              <a:rPr lang="en-GB"/>
              <a:t>¿Todo lo que aparece en él tiene un objetivo?</a:t>
            </a:r>
          </a:p>
          <a:p>
            <a:r>
              <a:rPr lang="en-GB"/>
              <a:t>¿Transmite claramente su mensaje principal?</a:t>
            </a:r>
          </a:p>
          <a:p>
            <a:r>
              <a:rPr lang="en-GB"/>
              <a:t>¿Puedo mantenerlo?</a:t>
            </a:r>
          </a:p>
          <a:p>
            <a:r>
              <a:rPr lang="en-GB"/>
              <a:t>¿Es user-friendly?</a:t>
            </a:r>
          </a:p>
          <a:p>
            <a:pPr lvl="1"/>
            <a:r>
              <a:rPr lang="en-GB"/>
              <a:t>Intuitivo, fácil de navegar, imprimible</a:t>
            </a:r>
          </a:p>
          <a:p>
            <a:r>
              <a:rPr lang="en-GB"/>
              <a:t>¿Es preciso?</a:t>
            </a:r>
          </a:p>
          <a:p>
            <a:pPr lvl="1"/>
            <a:r>
              <a:rPr lang="en-GB"/>
              <a:t>Consistente con fuentes externas, consistente internamente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015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lnSpc>
                <a:spcPct val="70000"/>
              </a:lnSpc>
            </a:pPr>
            <a:r>
              <a:rPr lang="en-GB" sz="3200">
                <a:solidFill>
                  <a:schemeClr val="bg1">
                    <a:lumMod val="85000"/>
                  </a:schemeClr>
                </a:solidFill>
              </a:rPr>
              <a:t>Introducci</a:t>
            </a:r>
            <a:r>
              <a:rPr lang="en-GB" sz="3200">
                <a:solidFill>
                  <a:schemeClr val="bg1">
                    <a:lumMod val="85000"/>
                  </a:schemeClr>
                </a:solidFill>
              </a:rPr>
              <a:t>ón</a:t>
            </a:r>
            <a:endParaRPr lang="en-GB" sz="3200">
              <a:solidFill>
                <a:schemeClr val="bg1">
                  <a:lumMod val="85000"/>
                </a:schemeClr>
              </a:solidFill>
            </a:endParaRPr>
          </a:p>
          <a:p>
            <a:pPr algn="r">
              <a:lnSpc>
                <a:spcPct val="70000"/>
              </a:lnSpc>
            </a:pPr>
            <a:r>
              <a:rPr lang="en-GB"/>
              <a:t>Gu</a:t>
            </a:r>
            <a:r>
              <a:rPr lang="en-GB"/>
              <a:t>ías generales de diseño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74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Simplifica el cuadro de mandos al m</a:t>
            </a:r>
            <a:r>
              <a:rPr lang="en-GB"/>
              <a:t>áximo (menos es más)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013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No sobrecargues con demasiadas medidas el cuadro de mandos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35625"/>
            <a:ext cx="8229600" cy="5259022"/>
          </a:xfrm>
        </p:spPr>
        <p:txBody>
          <a:bodyPr>
            <a:normAutofit/>
          </a:bodyPr>
          <a:lstStyle/>
          <a:p>
            <a:r>
              <a:rPr lang="en-GB"/>
              <a:t>El n</a:t>
            </a:r>
            <a:r>
              <a:rPr lang="en-GB"/>
              <a:t>úmero óptimo d</a:t>
            </a:r>
            <a:r>
              <a:rPr lang="en-GB"/>
              <a:t>epende del tipo de usuarios, su experiencia, naturaleza de los datos, complejidad de los procesos.</a:t>
            </a:r>
          </a:p>
          <a:p>
            <a:r>
              <a:rPr lang="en-GB"/>
              <a:t>En general:</a:t>
            </a:r>
          </a:p>
          <a:p>
            <a:pPr lvl="1"/>
            <a:r>
              <a:rPr lang="en-GB"/>
              <a:t>Ejecutivos y managers: De 5 a 7 m</a:t>
            </a:r>
            <a:r>
              <a:rPr lang="en-GB"/>
              <a:t>étricas representadas como gráficas o hasta 12 si se representan en forma de tabla.</a:t>
            </a:r>
          </a:p>
          <a:p>
            <a:pPr lvl="1"/>
            <a:r>
              <a:rPr lang="en-GB"/>
              <a:t>Ingenieros y service managers: De 10 a 12 métricas representadas gráficamente o hasta 20 representadas en forma de tabla.</a:t>
            </a:r>
          </a:p>
          <a:p>
            <a:r>
              <a:rPr lang="en-GB"/>
              <a:t>Se pueden definir distintos cuadros de mando relacionados entre si para ocultar la complejidad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118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Desenfatiza los elementos de diseño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Los títulos no deben destacar (no uses negritas ni colores llamativos)</a:t>
            </a:r>
          </a:p>
          <a:p>
            <a:r>
              <a:rPr lang="en-GB"/>
              <a:t>Usa el espacio en blanco como forma de separaci</a:t>
            </a:r>
            <a:r>
              <a:rPr lang="en-GB"/>
              <a:t>ón</a:t>
            </a:r>
          </a:p>
          <a:p>
            <a:r>
              <a:rPr lang="en-GB"/>
              <a:t>Evita el color salvo para destacar las cosas que queremos que el usuario se fije</a:t>
            </a:r>
          </a:p>
          <a:p>
            <a:r>
              <a:rPr lang="en-GB"/>
              <a:t>Usa líneas suaves para separar elementos de listas</a:t>
            </a: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42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Usa texto de forma inteligente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Formatea los n</a:t>
            </a:r>
            <a:r>
              <a:rPr lang="en-GB"/>
              <a:t>úmeros adecuadamente</a:t>
            </a:r>
            <a:endParaRPr lang="en-GB"/>
          </a:p>
          <a:p>
            <a:pPr lvl="1"/>
            <a:r>
              <a:rPr lang="en-GB"/>
              <a:t>Usa puntos para separar los millares (1.389.456).</a:t>
            </a:r>
          </a:p>
          <a:p>
            <a:pPr lvl="1"/>
            <a:r>
              <a:rPr lang="en-GB"/>
              <a:t>Usa los decimales con la precisión necesaria.</a:t>
            </a:r>
          </a:p>
          <a:p>
            <a:pPr lvl="1"/>
            <a:r>
              <a:rPr lang="en-GB"/>
              <a:t>Usa el símbolo de la moneda (€) sólo cuando sea estrictamente necesario</a:t>
            </a:r>
          </a:p>
          <a:p>
            <a:pPr lvl="1"/>
            <a:r>
              <a:rPr lang="en-GB"/>
              <a:t>Formatea números muy largos en millares o millones. (17M en lugar de 16.906.714)</a:t>
            </a:r>
          </a:p>
          <a:p>
            <a:r>
              <a:rPr lang="en-GB"/>
              <a:t>Usa t</a:t>
            </a:r>
            <a:r>
              <a:rPr lang="en-GB"/>
              <a:t>ítulos descriptivos para cada componente</a:t>
            </a:r>
          </a:p>
          <a:p>
            <a:r>
              <a:rPr lang="en-GB"/>
              <a:t>Incluye la fecha de cuándo se obtuvieron los datos</a:t>
            </a: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373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Olvida el 3D y los colores</a:t>
            </a:r>
          </a:p>
        </p:txBody>
      </p:sp>
      <p:pic>
        <p:nvPicPr>
          <p:cNvPr id="6" name="Marcador de contenido 5" descr="getfile-1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725" b="-41725"/>
          <a:stretch>
            <a:fillRect/>
          </a:stretch>
        </p:blipFill>
        <p:spPr/>
      </p:pic>
      <p:pic>
        <p:nvPicPr>
          <p:cNvPr id="7" name="Marcador de contenido 6" descr="getfile-2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87" b="-20987"/>
          <a:stretch>
            <a:fillRect/>
          </a:stretch>
        </p:blipFill>
        <p:spPr/>
      </p:pic>
      <p:sp>
        <p:nvSpPr>
          <p:cNvPr id="8" name="Multiplicación 7"/>
          <p:cNvSpPr/>
          <p:nvPr/>
        </p:nvSpPr>
        <p:spPr>
          <a:xfrm>
            <a:off x="28863" y="1269865"/>
            <a:ext cx="4648200" cy="5122756"/>
          </a:xfrm>
          <a:prstGeom prst="mathMultiply">
            <a:avLst>
              <a:gd name="adj1" fmla="val 667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282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Elimina detalles innecesarios de las gr</a:t>
            </a:r>
            <a:r>
              <a:rPr lang="en-GB"/>
              <a:t>áficas</a:t>
            </a:r>
            <a:endParaRPr lang="en-GB"/>
          </a:p>
        </p:txBody>
      </p:sp>
      <p:pic>
        <p:nvPicPr>
          <p:cNvPr id="6" name="Marcador de contenido 5" descr="getfile-3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201" r="-30201" b="46355"/>
          <a:stretch/>
        </p:blipFill>
        <p:spPr>
          <a:xfrm>
            <a:off x="0" y="997763"/>
            <a:ext cx="9144000" cy="3143733"/>
          </a:xfrm>
        </p:spPr>
      </p:pic>
    </p:spTree>
    <p:extLst>
      <p:ext uri="{BB962C8B-B14F-4D97-AF65-F5344CB8AC3E}">
        <p14:creationId xmlns:p14="http://schemas.microsoft.com/office/powerpoint/2010/main" val="770911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Elimina detalles innecesarios de las gr</a:t>
            </a:r>
            <a:r>
              <a:rPr lang="en-GB"/>
              <a:t>áficas</a:t>
            </a:r>
            <a:endParaRPr lang="en-GB"/>
          </a:p>
        </p:txBody>
      </p:sp>
      <p:pic>
        <p:nvPicPr>
          <p:cNvPr id="6" name="Marcador de contenido 5" descr="getfile-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201" r="-30201"/>
          <a:stretch>
            <a:fillRect/>
          </a:stretch>
        </p:blipFill>
        <p:spPr/>
      </p:pic>
      <p:sp>
        <p:nvSpPr>
          <p:cNvPr id="7" name="Multiplicación 6"/>
          <p:cNvSpPr/>
          <p:nvPr/>
        </p:nvSpPr>
        <p:spPr>
          <a:xfrm>
            <a:off x="1168933" y="0"/>
            <a:ext cx="6537354" cy="5122756"/>
          </a:xfrm>
          <a:prstGeom prst="mathMultiply">
            <a:avLst>
              <a:gd name="adj1" fmla="val 667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89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Limita cada cuadro de mandos a una </a:t>
            </a:r>
            <a:r>
              <a:rPr lang="en-GB"/>
              <a:t>única página o pantalla</a:t>
            </a:r>
            <a:endParaRPr lang="en-GB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Aseg</a:t>
            </a:r>
            <a:r>
              <a:rPr lang="en-GB"/>
              <a:t>úrate que sólo incluyes lo relevante</a:t>
            </a:r>
            <a:endParaRPr lang="en-GB"/>
          </a:p>
          <a:p>
            <a:r>
              <a:rPr lang="en-GB"/>
              <a:t>Ajusta tipos de letra, espacios en blanco para aprovechar el espacio sin sobrecargarlo</a:t>
            </a:r>
          </a:p>
          <a:p>
            <a:r>
              <a:rPr lang="en-GB"/>
              <a:t>Añade interactividad para obtener m</a:t>
            </a:r>
            <a:r>
              <a:rPr lang="en-GB"/>
              <a:t>ás </a:t>
            </a:r>
            <a:r>
              <a:rPr lang="en-GB"/>
              <a:t>detalles</a:t>
            </a:r>
          </a:p>
        </p:txBody>
      </p:sp>
    </p:spTree>
    <p:extLst>
      <p:ext uri="{BB962C8B-B14F-4D97-AF65-F5344CB8AC3E}">
        <p14:creationId xmlns:p14="http://schemas.microsoft.com/office/powerpoint/2010/main" val="2095829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lnSpc>
                <a:spcPct val="70000"/>
              </a:lnSpc>
            </a:pPr>
            <a:r>
              <a:rPr lang="en-GB"/>
              <a:t>Introducci</a:t>
            </a:r>
            <a:r>
              <a:rPr lang="en-GB"/>
              <a:t>ón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225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Usa el layout para atraer la atenci</a:t>
            </a:r>
            <a:r>
              <a:rPr lang="en-GB"/>
              <a:t>ón</a:t>
            </a:r>
            <a:endParaRPr lang="en-GB"/>
          </a:p>
        </p:txBody>
      </p:sp>
      <p:pic>
        <p:nvPicPr>
          <p:cNvPr id="4" name="Marcador de contenido 3" descr="getfile-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12" r="-118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3991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Utiliza Preattentive Processing para destacar elementos en el cuadro de mandos</a:t>
            </a:r>
          </a:p>
        </p:txBody>
      </p:sp>
      <p:pic>
        <p:nvPicPr>
          <p:cNvPr id="4" name="Marcador de contenido 3" descr="screensho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55" r="-250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32940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lnSpc>
                <a:spcPct val="70000"/>
              </a:lnSpc>
            </a:pPr>
            <a:r>
              <a:rPr lang="en-GB" sz="3200">
                <a:solidFill>
                  <a:schemeClr val="bg1">
                    <a:lumMod val="85000"/>
                  </a:schemeClr>
                </a:solidFill>
              </a:rPr>
              <a:t>Introducci</a:t>
            </a:r>
            <a:r>
              <a:rPr lang="en-GB" sz="3200">
                <a:solidFill>
                  <a:schemeClr val="bg1">
                    <a:lumMod val="85000"/>
                  </a:schemeClr>
                </a:solidFill>
              </a:rPr>
              <a:t>ón</a:t>
            </a:r>
          </a:p>
          <a:p>
            <a:pPr algn="r">
              <a:lnSpc>
                <a:spcPct val="70000"/>
              </a:lnSpc>
            </a:pPr>
            <a:r>
              <a:rPr lang="en-GB" sz="3200">
                <a:solidFill>
                  <a:schemeClr val="bg1">
                    <a:lumMod val="85000"/>
                  </a:schemeClr>
                </a:solidFill>
              </a:rPr>
              <a:t>Guías generales de diseño</a:t>
            </a:r>
            <a:endParaRPr lang="en-GB" sz="3200">
              <a:solidFill>
                <a:schemeClr val="bg1">
                  <a:lumMod val="85000"/>
                </a:schemeClr>
              </a:solidFill>
            </a:endParaRPr>
          </a:p>
          <a:p>
            <a:pPr algn="r">
              <a:lnSpc>
                <a:spcPct val="70000"/>
              </a:lnSpc>
            </a:pPr>
            <a:r>
              <a:rPr lang="en-GB"/>
              <a:t>Diseño de tablas de indicadores</a:t>
            </a:r>
          </a:p>
        </p:txBody>
      </p:sp>
    </p:spTree>
    <p:extLst>
      <p:ext uri="{BB962C8B-B14F-4D97-AF65-F5344CB8AC3E}">
        <p14:creationId xmlns:p14="http://schemas.microsoft.com/office/powerpoint/2010/main" val="3794344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Visualizando las medidas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Nombre</a:t>
            </a:r>
          </a:p>
          <a:p>
            <a:pPr lvl="1"/>
            <a:r>
              <a:rPr lang="en-GB"/>
              <a:t>Normalmente es un enlace para poder ver m</a:t>
            </a:r>
            <a:r>
              <a:rPr lang="en-GB"/>
              <a:t>ás detalles</a:t>
            </a:r>
            <a:endParaRPr lang="en-GB"/>
          </a:p>
          <a:p>
            <a:r>
              <a:rPr lang="en-GB"/>
              <a:t>Tendencia</a:t>
            </a:r>
          </a:p>
          <a:p>
            <a:pPr lvl="1"/>
            <a:r>
              <a:rPr lang="en-GB"/>
              <a:t>Frente a un intervalo anterior u otro per</a:t>
            </a:r>
            <a:r>
              <a:rPr lang="en-GB"/>
              <a:t>íodo de tiempo</a:t>
            </a:r>
            <a:endParaRPr lang="en-GB"/>
          </a:p>
          <a:p>
            <a:r>
              <a:rPr lang="en-GB"/>
              <a:t>Estado</a:t>
            </a:r>
          </a:p>
          <a:p>
            <a:r>
              <a:rPr lang="en-GB"/>
              <a:t>Valor objetivo</a:t>
            </a:r>
          </a:p>
          <a:p>
            <a:r>
              <a:rPr lang="en-GB"/>
              <a:t>Valor real</a:t>
            </a:r>
          </a:p>
          <a:p>
            <a:r>
              <a:rPr lang="en-GB"/>
              <a:t>Variaci</a:t>
            </a:r>
            <a:r>
              <a:rPr lang="en-GB"/>
              <a:t>ón en porcentaje</a:t>
            </a:r>
          </a:p>
          <a:p>
            <a:pPr lvl="1"/>
            <a:r>
              <a:rPr lang="en-GB"/>
              <a:t>Difícil de interpretar pues, según la medida, una variación negativa puede ser buena.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322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Usa sparklines para visualizar las tendencias</a:t>
            </a:r>
          </a:p>
        </p:txBody>
      </p:sp>
      <p:pic>
        <p:nvPicPr>
          <p:cNvPr id="4" name="Marcador de contenido 3" descr="getfile-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2" b="-6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0862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Usa celdas formateadas condicionalmente en funci</a:t>
            </a:r>
            <a:r>
              <a:rPr lang="en-GB"/>
              <a:t>ón de sus valores</a:t>
            </a:r>
            <a:endParaRPr lang="en-GB"/>
          </a:p>
        </p:txBody>
      </p:sp>
      <p:pic>
        <p:nvPicPr>
          <p:cNvPr id="4" name="Imagen 3" descr="getfile-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25" y="2095099"/>
            <a:ext cx="2311400" cy="3429000"/>
          </a:xfrm>
          <a:prstGeom prst="rect">
            <a:avLst/>
          </a:prstGeom>
        </p:spPr>
      </p:pic>
      <p:pic>
        <p:nvPicPr>
          <p:cNvPr id="5" name="Imagen 4" descr="getfile-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569" y="2095099"/>
            <a:ext cx="3124200" cy="3429000"/>
          </a:xfrm>
          <a:prstGeom prst="rect">
            <a:avLst/>
          </a:prstGeom>
        </p:spPr>
      </p:pic>
      <p:pic>
        <p:nvPicPr>
          <p:cNvPr id="6" name="Imagen 5" descr="getfile-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775" y="2095099"/>
            <a:ext cx="24892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36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Elimina todo el ruido posible de la tabla</a:t>
            </a:r>
          </a:p>
        </p:txBody>
      </p:sp>
      <p:pic>
        <p:nvPicPr>
          <p:cNvPr id="6" name="Marcador de contenido 5" descr="getfile-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89" r="-247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4989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lnSpc>
                <a:spcPct val="70000"/>
              </a:lnSpc>
            </a:pPr>
            <a:r>
              <a:rPr lang="en-GB" sz="3200">
                <a:solidFill>
                  <a:schemeClr val="bg1">
                    <a:lumMod val="85000"/>
                  </a:schemeClr>
                </a:solidFill>
              </a:rPr>
              <a:t>Introducci</a:t>
            </a:r>
            <a:r>
              <a:rPr lang="en-GB" sz="3200">
                <a:solidFill>
                  <a:schemeClr val="bg1">
                    <a:lumMod val="85000"/>
                  </a:schemeClr>
                </a:solidFill>
              </a:rPr>
              <a:t>ón</a:t>
            </a:r>
          </a:p>
          <a:p>
            <a:pPr algn="r">
              <a:lnSpc>
                <a:spcPct val="70000"/>
              </a:lnSpc>
            </a:pPr>
            <a:r>
              <a:rPr lang="en-GB" sz="3200">
                <a:solidFill>
                  <a:schemeClr val="bg1">
                    <a:lumMod val="85000"/>
                  </a:schemeClr>
                </a:solidFill>
              </a:rPr>
              <a:t>Guías generales de diseño</a:t>
            </a:r>
          </a:p>
          <a:p>
            <a:pPr algn="r">
              <a:lnSpc>
                <a:spcPct val="70000"/>
              </a:lnSpc>
            </a:pPr>
            <a:r>
              <a:rPr lang="en-GB" sz="3200">
                <a:solidFill>
                  <a:schemeClr val="bg1">
                    <a:lumMod val="85000"/>
                  </a:schemeClr>
                </a:solidFill>
              </a:rPr>
              <a:t>Diseño de tablas de indicadores</a:t>
            </a:r>
            <a:endParaRPr lang="en-GB" sz="3200">
              <a:solidFill>
                <a:schemeClr val="bg1">
                  <a:lumMod val="85000"/>
                </a:schemeClr>
              </a:solidFill>
            </a:endParaRPr>
          </a:p>
          <a:p>
            <a:pPr algn="r">
              <a:lnSpc>
                <a:spcPct val="70000"/>
              </a:lnSpc>
            </a:pPr>
            <a:r>
              <a:rPr lang="en-GB"/>
              <a:t>Diseño de gr</a:t>
            </a:r>
            <a:r>
              <a:rPr lang="en-GB"/>
              <a:t>áficas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519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Una tendencia (trend) es una medida de variaci</a:t>
            </a:r>
            <a:r>
              <a:rPr lang="en-GB"/>
              <a:t>ón sobre un intervalo definido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480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Gr</a:t>
            </a:r>
            <a:r>
              <a:rPr lang="en-GB"/>
              <a:t>áficas para representar tendencias (sin comparación): Gráfica de líneas</a:t>
            </a:r>
            <a:endParaRPr lang="en-GB"/>
          </a:p>
        </p:txBody>
      </p:sp>
      <p:pic>
        <p:nvPicPr>
          <p:cNvPr id="4" name="Imagen 3" descr="getfile-1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04"/>
          <a:stretch/>
        </p:blipFill>
        <p:spPr>
          <a:xfrm>
            <a:off x="1616300" y="1875940"/>
            <a:ext cx="6438900" cy="321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71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Un </a:t>
            </a:r>
            <a:r>
              <a:rPr lang="en-GB" b="1"/>
              <a:t>cuadro de mandos </a:t>
            </a:r>
            <a:r>
              <a:rPr lang="en-GB"/>
              <a:t>es una interfaz visual que permite obtener de un vistazo informaci</a:t>
            </a:r>
            <a:r>
              <a:rPr lang="en-GB"/>
              <a:t>ón acerca de los principales indicadores de un objetivo o un proceso de negocio</a:t>
            </a: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1689902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Gráficas para representar tendencias (sin comparación): </a:t>
            </a:r>
            <a:r>
              <a:rPr lang="en-GB"/>
              <a:t>Gr</a:t>
            </a:r>
            <a:r>
              <a:rPr lang="en-GB"/>
              <a:t>áficas de áreas</a:t>
            </a:r>
            <a:endParaRPr lang="en-GB"/>
          </a:p>
        </p:txBody>
      </p:sp>
      <p:pic>
        <p:nvPicPr>
          <p:cNvPr id="3" name="Imagen 2" descr="getfile-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394" y="1882105"/>
            <a:ext cx="65405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343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Gráficas para representar tendencias (sin comparación): </a:t>
            </a:r>
            <a:r>
              <a:rPr lang="en-GB"/>
              <a:t>Gr</a:t>
            </a:r>
            <a:r>
              <a:rPr lang="en-GB"/>
              <a:t>áficas de barras verticales</a:t>
            </a:r>
            <a:endParaRPr lang="en-GB"/>
          </a:p>
        </p:txBody>
      </p:sp>
      <p:pic>
        <p:nvPicPr>
          <p:cNvPr id="3" name="Imagen 2" descr="getfile-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493" y="1257420"/>
            <a:ext cx="3246625" cy="510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89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Gr</a:t>
            </a:r>
            <a:r>
              <a:rPr lang="en-GB"/>
              <a:t>áficas para representar comparaciones de tendencias</a:t>
            </a:r>
            <a:endParaRPr lang="en-GB"/>
          </a:p>
        </p:txBody>
      </p:sp>
      <p:pic>
        <p:nvPicPr>
          <p:cNvPr id="3" name="Imagen 2" descr="getfile-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2" y="2103179"/>
            <a:ext cx="73660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374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Gr</a:t>
            </a:r>
            <a:r>
              <a:rPr lang="en-GB"/>
              <a:t>áficas para representar comparaciones de tendencias</a:t>
            </a:r>
            <a:endParaRPr lang="en-GB"/>
          </a:p>
        </p:txBody>
      </p:sp>
      <p:pic>
        <p:nvPicPr>
          <p:cNvPr id="3" name="Imagen 2" descr="getfil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887" y="2077964"/>
            <a:ext cx="60198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171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La escala vertical debe empezar en cero para evitar exageraciones en las tendencias</a:t>
            </a:r>
          </a:p>
        </p:txBody>
      </p:sp>
      <p:pic>
        <p:nvPicPr>
          <p:cNvPr id="3" name="Imagen 2" descr="getfile-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00" y="1255436"/>
            <a:ext cx="4221650" cy="560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662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Usa s</a:t>
            </a:r>
            <a:r>
              <a:rPr lang="en-GB"/>
              <a:t>ímbolos para incluir más información en las gráficas</a:t>
            </a:r>
            <a:endParaRPr lang="en-GB"/>
          </a:p>
        </p:txBody>
      </p:sp>
      <p:pic>
        <p:nvPicPr>
          <p:cNvPr id="4" name="Marcador de contenido 3" descr="getfile-1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8" r="-22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472819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Cuando los elementos de la comparaci</a:t>
            </a:r>
            <a:r>
              <a:rPr lang="en-GB"/>
              <a:t>ón varían en magnitud, se puede usar una escala logarítmica</a:t>
            </a:r>
            <a:endParaRPr lang="en-GB"/>
          </a:p>
        </p:txBody>
      </p:sp>
      <p:pic>
        <p:nvPicPr>
          <p:cNvPr id="7" name="Marcador de contenido 6" descr="getfile-18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43" r="-14243"/>
          <a:stretch>
            <a:fillRect/>
          </a:stretch>
        </p:blipFill>
        <p:spPr/>
      </p:pic>
      <p:pic>
        <p:nvPicPr>
          <p:cNvPr id="6" name="Marcador de contenido 5" descr="getfile-17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90" r="-1709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195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Evitar sobrecarga de informaci</a:t>
            </a:r>
            <a:r>
              <a:rPr lang="en-GB"/>
              <a:t>ón utilizando tendencias direccionales</a:t>
            </a:r>
            <a:endParaRPr lang="en-GB"/>
          </a:p>
        </p:txBody>
      </p:sp>
      <p:pic>
        <p:nvPicPr>
          <p:cNvPr id="6" name="Marcador de contenido 5" descr="getfile-2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171" r="-361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391866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En ocasiones es </a:t>
            </a:r>
            <a:r>
              <a:rPr lang="en-GB"/>
              <a:t>útil organizar los datos en grupos lógicos según un determinado atributo. Esto permite centrar la atención en aquellos grupos que no están funcionando adecuadamente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7543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Muestra los 10 mejores y los 10 peores</a:t>
            </a:r>
          </a:p>
        </p:txBody>
      </p:sp>
      <p:pic>
        <p:nvPicPr>
          <p:cNvPr id="5" name="Marcador de contenido 4" descr="getfile-2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55" r="-355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4624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Muestra datos gr</a:t>
            </a:r>
            <a:r>
              <a:rPr lang="en-GB"/>
              <a:t>áficamente</a:t>
            </a:r>
          </a:p>
          <a:p>
            <a:r>
              <a:rPr lang="en-GB"/>
              <a:t>Muestra sólo datos relevantes</a:t>
            </a:r>
            <a:endParaRPr lang="en-GB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Caracter</a:t>
            </a:r>
            <a:r>
              <a:rPr lang="en-GB"/>
              <a:t>ísticas de un cuadro de mandos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2547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Enfatiza los valores m</a:t>
            </a:r>
            <a:r>
              <a:rPr lang="en-GB"/>
              <a:t>ás altos en las gráficas</a:t>
            </a:r>
            <a:endParaRPr lang="en-GB"/>
          </a:p>
        </p:txBody>
      </p:sp>
      <p:pic>
        <p:nvPicPr>
          <p:cNvPr id="4" name="Marcador de contenido 3" descr="getfile-2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07" b="-22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68981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En muchas ocasiones nos interesa mostrar los indicadores en relaci</a:t>
            </a:r>
            <a:r>
              <a:rPr lang="en-GB"/>
              <a:t>ón con su valor objetivo (target)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1462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Representa la diferencia entre el valor objetivo y el valor conseguido</a:t>
            </a:r>
          </a:p>
        </p:txBody>
      </p:sp>
      <p:pic>
        <p:nvPicPr>
          <p:cNvPr id="5" name="Marcador de contenido 4" descr="getfile-2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82" b="-185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26045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Usa una gr</a:t>
            </a:r>
            <a:r>
              <a:rPr lang="en-GB"/>
              <a:t>áfica de estilo termómetro</a:t>
            </a:r>
            <a:endParaRPr lang="en-GB"/>
          </a:p>
        </p:txBody>
      </p:sp>
      <p:pic>
        <p:nvPicPr>
          <p:cNvPr id="4" name="Marcador de contenido 3" descr="getfile-2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0" b="-53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645463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Usa bullet graphs para representar rangos de rendimiento</a:t>
            </a:r>
          </a:p>
        </p:txBody>
      </p:sp>
      <p:pic>
        <p:nvPicPr>
          <p:cNvPr id="4" name="Marcador de contenido 3" descr="getfile-2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68" r="-68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7749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Gr</a:t>
            </a:r>
            <a:r>
              <a:rPr lang="en-GB"/>
              <a:t>áfica para mostrar el rendimiento para un rango de valores objetivo</a:t>
            </a:r>
            <a:endParaRPr lang="en-GB"/>
          </a:p>
        </p:txBody>
      </p:sp>
      <p:pic>
        <p:nvPicPr>
          <p:cNvPr id="4" name="Marcador de contenido 3" descr="getfile-3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27" b="-55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33857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lnSpc>
                <a:spcPct val="70000"/>
              </a:lnSpc>
            </a:pPr>
            <a:r>
              <a:rPr lang="en-GB" sz="3200">
                <a:solidFill>
                  <a:schemeClr val="bg1">
                    <a:lumMod val="85000"/>
                  </a:schemeClr>
                </a:solidFill>
              </a:rPr>
              <a:t>Introducci</a:t>
            </a:r>
            <a:r>
              <a:rPr lang="en-GB" sz="3200">
                <a:solidFill>
                  <a:schemeClr val="bg1">
                    <a:lumMod val="85000"/>
                  </a:schemeClr>
                </a:solidFill>
              </a:rPr>
              <a:t>ón</a:t>
            </a:r>
          </a:p>
          <a:p>
            <a:pPr algn="r">
              <a:lnSpc>
                <a:spcPct val="70000"/>
              </a:lnSpc>
            </a:pPr>
            <a:r>
              <a:rPr lang="en-GB" sz="3200">
                <a:solidFill>
                  <a:schemeClr val="bg1">
                    <a:lumMod val="85000"/>
                  </a:schemeClr>
                </a:solidFill>
              </a:rPr>
              <a:t>Guías generales de diseño</a:t>
            </a:r>
          </a:p>
          <a:p>
            <a:pPr algn="r">
              <a:lnSpc>
                <a:spcPct val="70000"/>
              </a:lnSpc>
            </a:pPr>
            <a:r>
              <a:rPr lang="en-GB" sz="3200">
                <a:solidFill>
                  <a:schemeClr val="bg1">
                    <a:lumMod val="85000"/>
                  </a:schemeClr>
                </a:solidFill>
              </a:rPr>
              <a:t>Diseño de tablas de indicadores</a:t>
            </a:r>
          </a:p>
          <a:p>
            <a:pPr algn="r">
              <a:lnSpc>
                <a:spcPct val="70000"/>
              </a:lnSpc>
            </a:pPr>
            <a:r>
              <a:rPr lang="en-GB" sz="3200">
                <a:solidFill>
                  <a:schemeClr val="bg1">
                    <a:lumMod val="85000"/>
                  </a:schemeClr>
                </a:solidFill>
              </a:rPr>
              <a:t>Diseño de gráficas</a:t>
            </a:r>
            <a:endParaRPr lang="en-GB" sz="3200">
              <a:solidFill>
                <a:schemeClr val="bg1">
                  <a:lumMod val="85000"/>
                </a:schemeClr>
              </a:solidFill>
            </a:endParaRPr>
          </a:p>
          <a:p>
            <a:pPr algn="r">
              <a:lnSpc>
                <a:spcPct val="70000"/>
              </a:lnSpc>
            </a:pPr>
            <a:r>
              <a:rPr lang="en-GB"/>
              <a:t>Resumen</a:t>
            </a:r>
          </a:p>
        </p:txBody>
      </p:sp>
    </p:spTree>
    <p:extLst>
      <p:ext uri="{BB962C8B-B14F-4D97-AF65-F5344CB8AC3E}">
        <p14:creationId xmlns:p14="http://schemas.microsoft.com/office/powerpoint/2010/main" val="484936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Informaci</a:t>
            </a:r>
            <a:r>
              <a:rPr lang="en-GB"/>
              <a:t>ón de un vistazo</a:t>
            </a:r>
            <a:endParaRPr lang="en-GB"/>
          </a:p>
          <a:p>
            <a:r>
              <a:rPr lang="en-GB"/>
              <a:t>Menos es m</a:t>
            </a:r>
            <a:r>
              <a:rPr lang="en-GB"/>
              <a:t>ás</a:t>
            </a:r>
            <a:endParaRPr lang="en-GB"/>
          </a:p>
          <a:p>
            <a:r>
              <a:rPr lang="en-GB"/>
              <a:t>Usa sparklines y formatos condicionales</a:t>
            </a:r>
          </a:p>
          <a:p>
            <a:r>
              <a:rPr lang="en-GB"/>
              <a:t>Elige el gr</a:t>
            </a:r>
            <a:r>
              <a:rPr lang="en-GB"/>
              <a:t>áfico adecuado para cada situación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6839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Performance Dashboards: Measuring, Monitoring and Managing Your Business</a:t>
            </a:r>
          </a:p>
        </p:txBody>
      </p:sp>
      <p:pic>
        <p:nvPicPr>
          <p:cNvPr id="6" name="Marcador de contenido 5" descr="pd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24" r="-16624"/>
          <a:stretch>
            <a:fillRect/>
          </a:stretch>
        </p:blipFill>
        <p:spPr/>
      </p:pic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/>
              <a:t>Cap</a:t>
            </a:r>
            <a:r>
              <a:rPr lang="en-GB"/>
              <a:t>ítulos 11 y 12</a:t>
            </a:r>
          </a:p>
          <a:p>
            <a:r>
              <a:rPr lang="en-GB"/>
              <a:t>Accesible en: </a:t>
            </a:r>
            <a:r>
              <a:rPr lang="en-GB">
                <a:hlinkClick r:id="rId3"/>
              </a:rPr>
              <a:t>http://0-site.ebrary.com.fama.us.es/lib/unisev/Doc?id=10469769</a:t>
            </a: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3844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Excel Dashboards &amp; Reports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/>
              <a:t>Cap</a:t>
            </a:r>
            <a:r>
              <a:rPr lang="en-GB"/>
              <a:t>ítulos 1 – 3, 8 – 10</a:t>
            </a:r>
          </a:p>
          <a:p>
            <a:r>
              <a:rPr lang="en-GB"/>
              <a:t>Accesible en: </a:t>
            </a:r>
            <a:r>
              <a:rPr lang="en-GB">
                <a:hlinkClick r:id="rId2"/>
              </a:rPr>
              <a:t>http://0-proquest.safaribooksonline.com.fama.us.es/?uiCode=sevil&amp;xmlId=9781118490433</a:t>
            </a:r>
            <a:endParaRPr lang="en-GB"/>
          </a:p>
          <a:p>
            <a:endParaRPr lang="en-GB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-6096" r="-60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947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 descr="screenshot.png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7" r="-3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80997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 Narrow" charset="0"/>
              </a:rPr>
              <a:t>Fundamentals of Business Process Management</a:t>
            </a:r>
          </a:p>
        </p:txBody>
      </p:sp>
      <p:sp>
        <p:nvSpPr>
          <p:cNvPr id="49154" name="Marcador de contenido 2"/>
          <p:cNvSpPr>
            <a:spLocks noGrp="1"/>
          </p:cNvSpPr>
          <p:nvPr>
            <p:ph idx="1"/>
          </p:nvPr>
        </p:nvSpPr>
        <p:spPr>
          <a:xfrm>
            <a:off x="4067175" y="1335088"/>
            <a:ext cx="4619625" cy="4525962"/>
          </a:xfrm>
        </p:spPr>
        <p:txBody>
          <a:bodyPr/>
          <a:lstStyle/>
          <a:p>
            <a:r>
              <a:rPr lang="en-GB">
                <a:latin typeface="Arial Narrow" charset="0"/>
              </a:rPr>
              <a:t>Capítulo 7</a:t>
            </a:r>
          </a:p>
          <a:p>
            <a:r>
              <a:rPr lang="en-GB">
                <a:latin typeface="Arial Narrow" charset="0"/>
              </a:rPr>
              <a:t>Accesible en: </a:t>
            </a:r>
            <a:r>
              <a:rPr lang="en-GB">
                <a:latin typeface="Arial Narrow" charset="0"/>
                <a:hlinkClick r:id="rId2"/>
              </a:rPr>
              <a:t>http://</a:t>
            </a:r>
            <a:r>
              <a:rPr lang="nl-NL">
                <a:latin typeface="Arial Narrow" charset="0"/>
                <a:hlinkClick r:id="rId2"/>
              </a:rPr>
              <a:t>0-link.springer.com.fama.us.es/book/10.1007/978-3-642-33143-5/page/1</a:t>
            </a:r>
            <a:endParaRPr lang="nl-NL">
              <a:latin typeface="Arial Narrow" charset="0"/>
            </a:endParaRPr>
          </a:p>
          <a:p>
            <a:r>
              <a:rPr lang="nl-NL">
                <a:latin typeface="Arial Narrow" charset="0"/>
              </a:rPr>
              <a:t>Más información en: </a:t>
            </a:r>
            <a:r>
              <a:rPr lang="nl-NL">
                <a:latin typeface="Arial Narrow" charset="0"/>
                <a:hlinkClick r:id="rId3"/>
              </a:rPr>
              <a:t>http://fundamentals-of-bpm.org/</a:t>
            </a:r>
            <a:endParaRPr lang="nl-NL">
              <a:latin typeface="Arial Narrow" charset="0"/>
            </a:endParaRPr>
          </a:p>
          <a:p>
            <a:endParaRPr lang="nl-NL">
              <a:latin typeface="Arial Narrow" charset="0"/>
            </a:endParaRPr>
          </a:p>
          <a:p>
            <a:endParaRPr lang="en-GB">
              <a:latin typeface="Arial Narrow" charset="0"/>
            </a:endParaRPr>
          </a:p>
        </p:txBody>
      </p:sp>
      <p:pic>
        <p:nvPicPr>
          <p:cNvPr id="49155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3552825" cy="5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247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Monitorizar</a:t>
            </a:r>
          </a:p>
          <a:p>
            <a:r>
              <a:rPr lang="en-GB"/>
              <a:t>Analizar</a:t>
            </a:r>
          </a:p>
          <a:p>
            <a:r>
              <a:rPr lang="en-GB"/>
              <a:t>Tomar decisiones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Tres aplicaciones</a:t>
            </a:r>
          </a:p>
        </p:txBody>
      </p:sp>
    </p:spTree>
    <p:extLst>
      <p:ext uri="{BB962C8B-B14F-4D97-AF65-F5344CB8AC3E}">
        <p14:creationId xmlns:p14="http://schemas.microsoft.com/office/powerpoint/2010/main" val="1115657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/>
              <a:t>Definir el mensaje</a:t>
            </a:r>
          </a:p>
          <a:p>
            <a:r>
              <a:rPr lang="en-GB"/>
              <a:t>Establecer la audiencia</a:t>
            </a:r>
          </a:p>
          <a:p>
            <a:r>
              <a:rPr lang="en-GB"/>
              <a:t>Seleccionar las medidas de rendimiento</a:t>
            </a:r>
          </a:p>
          <a:p>
            <a:r>
              <a:rPr lang="en-GB"/>
              <a:t>Revisar las fuentes de datos</a:t>
            </a:r>
          </a:p>
          <a:p>
            <a:r>
              <a:rPr lang="en-GB"/>
              <a:t>Identificar la necesidad de profundizar en detalles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Paso 1. Definir los requisitos de usuario</a:t>
            </a:r>
          </a:p>
        </p:txBody>
      </p:sp>
    </p:spTree>
    <p:extLst>
      <p:ext uri="{BB962C8B-B14F-4D97-AF65-F5344CB8AC3E}">
        <p14:creationId xmlns:p14="http://schemas.microsoft.com/office/powerpoint/2010/main" val="2312997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Utilizar datos reales</a:t>
            </a:r>
          </a:p>
          <a:p>
            <a:r>
              <a:rPr lang="en-GB"/>
              <a:t>Fundamental obtener feedback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Paso 2. Crear un prototipo</a:t>
            </a:r>
          </a:p>
        </p:txBody>
      </p:sp>
    </p:spTree>
    <p:extLst>
      <p:ext uri="{BB962C8B-B14F-4D97-AF65-F5344CB8AC3E}">
        <p14:creationId xmlns:p14="http://schemas.microsoft.com/office/powerpoint/2010/main" val="31819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Paso 3. Implementar el cuadro de mandos</a:t>
            </a:r>
          </a:p>
        </p:txBody>
      </p:sp>
      <p:pic>
        <p:nvPicPr>
          <p:cNvPr id="5" name="Marcador de contenido 6" descr="screensho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77" r="-89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5609345"/>
      </p:ext>
    </p:extLst>
  </p:cSld>
  <p:clrMapOvr>
    <a:masterClrMapping/>
  </p:clrMapOvr>
</p:sld>
</file>

<file path=ppt/theme/theme1.xml><?xml version="1.0" encoding="utf-8"?>
<a:theme xmlns:a="http://schemas.openxmlformats.org/drawingml/2006/main" name="teaching-v2">
  <a:themeElements>
    <a:clrScheme name="Colores Cristina">
      <a:dk1>
        <a:srgbClr val="141414"/>
      </a:dk1>
      <a:lt1>
        <a:sysClr val="window" lastClr="FFFFFF"/>
      </a:lt1>
      <a:dk2>
        <a:srgbClr val="A8003B"/>
      </a:dk2>
      <a:lt2>
        <a:srgbClr val="FFFFFF"/>
      </a:lt2>
      <a:accent1>
        <a:srgbClr val="A8003B"/>
      </a:accent1>
      <a:accent2>
        <a:srgbClr val="A8003B"/>
      </a:accent2>
      <a:accent3>
        <a:srgbClr val="00504D"/>
      </a:accent3>
      <a:accent4>
        <a:srgbClr val="00A19B"/>
      </a:accent4>
      <a:accent5>
        <a:srgbClr val="4BACC6"/>
      </a:accent5>
      <a:accent6>
        <a:srgbClr val="967140"/>
      </a:accent6>
      <a:hlink>
        <a:srgbClr val="0000FF"/>
      </a:hlink>
      <a:folHlink>
        <a:srgbClr val="800080"/>
      </a:folHlink>
    </a:clrScheme>
    <a:fontScheme name="Horizonte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teaching-v2.thmx</Template>
  <TotalTime>2121</TotalTime>
  <Words>1092</Words>
  <Application>Microsoft Macintosh PowerPoint</Application>
  <PresentationFormat>Presentación en pantalla (4:3)</PresentationFormat>
  <Paragraphs>135</Paragraphs>
  <Slides>50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1" baseType="lpstr">
      <vt:lpstr>teaching-v2</vt:lpstr>
      <vt:lpstr>Cuadros de mando</vt:lpstr>
      <vt:lpstr>Presentación de PowerPoint</vt:lpstr>
      <vt:lpstr>Presentación de PowerPoint</vt:lpstr>
      <vt:lpstr>Características de un cuadro de mandos</vt:lpstr>
      <vt:lpstr>Presentación de PowerPoint</vt:lpstr>
      <vt:lpstr>Tres aplicaciones</vt:lpstr>
      <vt:lpstr>Paso 1. Definir los requisitos de usuario</vt:lpstr>
      <vt:lpstr>Paso 2. Crear un prototipo</vt:lpstr>
      <vt:lpstr>Paso 3. Implementar el cuadro de mandos</vt:lpstr>
      <vt:lpstr>Preguntas para asegurarse que es un buen cuadro de mandos</vt:lpstr>
      <vt:lpstr>Presentación de PowerPoint</vt:lpstr>
      <vt:lpstr>Presentación de PowerPoint</vt:lpstr>
      <vt:lpstr>No sobrecargues con demasiadas medidas el cuadro de mandos</vt:lpstr>
      <vt:lpstr>Desenfatiza los elementos de diseño</vt:lpstr>
      <vt:lpstr>Usa texto de forma inteligente</vt:lpstr>
      <vt:lpstr>Olvida el 3D y los colores</vt:lpstr>
      <vt:lpstr>Elimina detalles innecesarios de las gráficas</vt:lpstr>
      <vt:lpstr>Elimina detalles innecesarios de las gráficas</vt:lpstr>
      <vt:lpstr>Limita cada cuadro de mandos a una única página o pantalla</vt:lpstr>
      <vt:lpstr>Usa el layout para atraer la atención</vt:lpstr>
      <vt:lpstr>Utiliza Preattentive Processing para destacar elementos en el cuadro de mandos</vt:lpstr>
      <vt:lpstr>Presentación de PowerPoint</vt:lpstr>
      <vt:lpstr>Visualizando las medidas</vt:lpstr>
      <vt:lpstr>Usa sparklines para visualizar las tendencias</vt:lpstr>
      <vt:lpstr>Usa celdas formateadas condicionalmente en función de sus valores</vt:lpstr>
      <vt:lpstr>Elimina todo el ruido posible de la tabla</vt:lpstr>
      <vt:lpstr>Presentación de PowerPoint</vt:lpstr>
      <vt:lpstr>Presentación de PowerPoint</vt:lpstr>
      <vt:lpstr>Gráficas para representar tendencias (sin comparación): Gráfica de líneas</vt:lpstr>
      <vt:lpstr>Gráficas para representar tendencias (sin comparación): Gráficas de áreas</vt:lpstr>
      <vt:lpstr>Gráficas para representar tendencias (sin comparación): Gráficas de barras verticales</vt:lpstr>
      <vt:lpstr>Gráficas para representar comparaciones de tendencias</vt:lpstr>
      <vt:lpstr>Gráficas para representar comparaciones de tendencias</vt:lpstr>
      <vt:lpstr>La escala vertical debe empezar en cero para evitar exageraciones en las tendencias</vt:lpstr>
      <vt:lpstr>Usa símbolos para incluir más información en las gráficas</vt:lpstr>
      <vt:lpstr>Cuando los elementos de la comparación varían en magnitud, se puede usar una escala logarítmica</vt:lpstr>
      <vt:lpstr>Evitar sobrecarga de información utilizando tendencias direccionales</vt:lpstr>
      <vt:lpstr>Presentación de PowerPoint</vt:lpstr>
      <vt:lpstr>Muestra los 10 mejores y los 10 peores</vt:lpstr>
      <vt:lpstr>Enfatiza los valores más altos en las gráficas</vt:lpstr>
      <vt:lpstr>Presentación de PowerPoint</vt:lpstr>
      <vt:lpstr>Representa la diferencia entre el valor objetivo y el valor conseguido</vt:lpstr>
      <vt:lpstr>Usa una gráfica de estilo termómetro</vt:lpstr>
      <vt:lpstr>Usa bullet graphs para representar rangos de rendimiento</vt:lpstr>
      <vt:lpstr>Gráfica para mostrar el rendimiento para un rango de valores objetivo</vt:lpstr>
      <vt:lpstr>Presentación de PowerPoint</vt:lpstr>
      <vt:lpstr>Presentación de PowerPoint</vt:lpstr>
      <vt:lpstr>Performance Dashboards: Measuring, Monitoring and Managing Your Business</vt:lpstr>
      <vt:lpstr>Excel Dashboards &amp; Reports</vt:lpstr>
      <vt:lpstr>Fundamentals of Business Process Management</vt:lpstr>
    </vt:vector>
  </TitlesOfParts>
  <Company>Universidad de Sevilla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de flujo y teorías de colas</dc:title>
  <dc:creator>Manuel Resinas</dc:creator>
  <cp:lastModifiedBy>Manuel Resinas</cp:lastModifiedBy>
  <cp:revision>58</cp:revision>
  <dcterms:created xsi:type="dcterms:W3CDTF">2013-11-04T10:00:04Z</dcterms:created>
  <dcterms:modified xsi:type="dcterms:W3CDTF">2013-11-12T16:21:24Z</dcterms:modified>
</cp:coreProperties>
</file>