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509" r:id="rId3"/>
    <p:sldId id="381" r:id="rId4"/>
    <p:sldId id="387" r:id="rId5"/>
    <p:sldId id="386" r:id="rId6"/>
    <p:sldId id="457" r:id="rId7"/>
    <p:sldId id="456" r:id="rId8"/>
    <p:sldId id="459" r:id="rId9"/>
    <p:sldId id="477"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61" r:id="rId24"/>
    <p:sldId id="479" r:id="rId25"/>
    <p:sldId id="478" r:id="rId26"/>
    <p:sldId id="480" r:id="rId27"/>
    <p:sldId id="481" r:id="rId28"/>
    <p:sldId id="482" r:id="rId29"/>
    <p:sldId id="483" r:id="rId30"/>
    <p:sldId id="458" r:id="rId31"/>
    <p:sldId id="48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 id="508" r:id="rId55"/>
    <p:sldId id="330" r:id="rId5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F303218-2543-6548-BC7A-4FEAD7B6CA43}">
          <p14:sldIdLst>
            <p14:sldId id="256"/>
          </p14:sldIdLst>
        </p14:section>
        <p14:section name="Introduccion" id="{A57BB4DD-7C51-AC42-BEF0-D9A802018A30}">
          <p14:sldIdLst>
            <p14:sldId id="509"/>
            <p14:sldId id="381"/>
            <p14:sldId id="387"/>
            <p14:sldId id="386"/>
            <p14:sldId id="457"/>
            <p14:sldId id="456"/>
            <p14:sldId id="459"/>
            <p14:sldId id="477"/>
            <p14:sldId id="464"/>
            <p14:sldId id="465"/>
            <p14:sldId id="466"/>
            <p14:sldId id="467"/>
            <p14:sldId id="468"/>
            <p14:sldId id="469"/>
            <p14:sldId id="470"/>
            <p14:sldId id="471"/>
            <p14:sldId id="472"/>
            <p14:sldId id="473"/>
            <p14:sldId id="474"/>
            <p14:sldId id="475"/>
            <p14:sldId id="476"/>
            <p14:sldId id="461"/>
            <p14:sldId id="479"/>
            <p14:sldId id="478"/>
            <p14:sldId id="480"/>
            <p14:sldId id="481"/>
            <p14:sldId id="482"/>
            <p14:sldId id="483"/>
            <p14:sldId id="458"/>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8"/>
          </p14:sldIdLst>
        </p14:section>
        <p14:section name="Resumen" id="{32672F22-5633-BF41-A413-9B2611FF7CAF}">
          <p14:sldIdLst>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5" d="100"/>
          <a:sy n="85" d="100"/>
        </p:scale>
        <p:origin x="-1776" y="-4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B5166-68BA-44B2-ADEB-72AAFC98A3C7}" type="doc">
      <dgm:prSet loTypeId="urn:microsoft.com/office/officeart/2005/8/layout/hList3" loCatId="list" qsTypeId="urn:microsoft.com/office/officeart/2005/8/quickstyle/simple3" qsCatId="simple" csTypeId="urn:microsoft.com/office/officeart/2005/8/colors/accent1_1" csCatId="accent1" phldr="1"/>
      <dgm:spPr/>
      <dgm:t>
        <a:bodyPr/>
        <a:lstStyle/>
        <a:p>
          <a:endParaRPr lang="es-ES_tradnl"/>
        </a:p>
      </dgm:t>
    </dgm:pt>
    <dgm:pt modelId="{5C9A1D7A-28AC-4C2A-8058-936F5E8EF039}">
      <dgm:prSet phldrT="[Text]" custT="1"/>
      <dgm:spPr/>
      <dgm:t>
        <a:bodyPr/>
        <a:lstStyle/>
        <a:p>
          <a:r>
            <a:rPr lang="en-US" sz="2400" b="1" i="1" dirty="0" smtClean="0"/>
            <a:t>Business Process Management  System (BPMS)</a:t>
          </a:r>
          <a:endParaRPr lang="es-ES_tradnl" sz="2400" dirty="0"/>
        </a:p>
      </dgm:t>
    </dgm:pt>
    <dgm:pt modelId="{5C218B7C-E83E-4B0D-B861-5A99D60401B7}" type="parTrans" cxnId="{76F2DB57-7088-4DEC-AE51-1DE1905F013F}">
      <dgm:prSet/>
      <dgm:spPr/>
      <dgm:t>
        <a:bodyPr/>
        <a:lstStyle/>
        <a:p>
          <a:endParaRPr lang="es-ES_tradnl" sz="1100"/>
        </a:p>
      </dgm:t>
    </dgm:pt>
    <dgm:pt modelId="{051190F4-F53E-4E0E-BA2A-AE43CC80B070}" type="sibTrans" cxnId="{76F2DB57-7088-4DEC-AE51-1DE1905F013F}">
      <dgm:prSet/>
      <dgm:spPr/>
      <dgm:t>
        <a:bodyPr/>
        <a:lstStyle/>
        <a:p>
          <a:endParaRPr lang="es-ES_tradnl" sz="1100"/>
        </a:p>
      </dgm:t>
    </dgm:pt>
    <dgm:pt modelId="{04BA19EB-027B-4D2F-9AE6-6FFD7D80E6E5}">
      <dgm:prSet phldrT="[Text]" custT="1"/>
      <dgm:spPr/>
      <dgm:t>
        <a:bodyPr/>
        <a:lstStyle/>
        <a:p>
          <a:pPr algn="ctr"/>
          <a:r>
            <a:rPr lang="en-US" sz="2800" dirty="0" err="1" smtClean="0"/>
            <a:t>Sistema</a:t>
          </a:r>
          <a:r>
            <a:rPr lang="en-US" sz="2800" dirty="0" smtClean="0"/>
            <a:t> software </a:t>
          </a:r>
          <a:r>
            <a:rPr lang="en-US" sz="2800" dirty="0" err="1" smtClean="0"/>
            <a:t>genérico</a:t>
          </a:r>
          <a:r>
            <a:rPr lang="en-US" sz="2800" dirty="0" smtClean="0"/>
            <a:t> </a:t>
          </a:r>
          <a:r>
            <a:rPr lang="en-US" sz="2800" dirty="0" err="1" smtClean="0"/>
            <a:t>que</a:t>
          </a:r>
          <a:r>
            <a:rPr lang="en-US" sz="2800" dirty="0" smtClean="0"/>
            <a:t> </a:t>
          </a:r>
          <a:r>
            <a:rPr lang="en-US" sz="2800" dirty="0" err="1" smtClean="0"/>
            <a:t>está</a:t>
          </a:r>
          <a:r>
            <a:rPr lang="en-US" sz="2800" dirty="0" smtClean="0"/>
            <a:t> </a:t>
          </a:r>
          <a:r>
            <a:rPr lang="en-US" sz="2800" dirty="0" err="1" smtClean="0"/>
            <a:t>dirigido</a:t>
          </a:r>
          <a:r>
            <a:rPr lang="en-US" sz="2800" dirty="0" smtClean="0"/>
            <a:t> </a:t>
          </a:r>
          <a:r>
            <a:rPr lang="en-US" sz="2800" dirty="0" err="1" smtClean="0"/>
            <a:t>por</a:t>
          </a:r>
          <a:r>
            <a:rPr lang="en-US" sz="2800" dirty="0" smtClean="0"/>
            <a:t> la </a:t>
          </a:r>
          <a:r>
            <a:rPr lang="en-US" sz="2800" dirty="0" err="1" smtClean="0"/>
            <a:t>representación</a:t>
          </a:r>
          <a:r>
            <a:rPr lang="en-US" sz="2800" dirty="0" smtClean="0"/>
            <a:t> </a:t>
          </a:r>
          <a:r>
            <a:rPr lang="en-US" sz="2800" dirty="0" err="1" smtClean="0"/>
            <a:t>explícita</a:t>
          </a:r>
          <a:r>
            <a:rPr lang="en-US" sz="2800" dirty="0" smtClean="0"/>
            <a:t> de </a:t>
          </a:r>
          <a:r>
            <a:rPr lang="en-US" sz="2800" dirty="0" err="1" smtClean="0"/>
            <a:t>representaciones</a:t>
          </a:r>
          <a:r>
            <a:rPr lang="en-US" sz="2800" dirty="0" smtClean="0"/>
            <a:t> de </a:t>
          </a:r>
          <a:r>
            <a:rPr lang="en-US" sz="2800" dirty="0" err="1" smtClean="0"/>
            <a:t>procesos</a:t>
          </a:r>
          <a:r>
            <a:rPr lang="en-US" sz="2800" dirty="0" smtClean="0"/>
            <a:t> </a:t>
          </a:r>
          <a:r>
            <a:rPr lang="en-US" sz="2800" dirty="0" err="1" smtClean="0"/>
            <a:t>para</a:t>
          </a:r>
          <a:r>
            <a:rPr lang="en-US" sz="2800" dirty="0" smtClean="0"/>
            <a:t> </a:t>
          </a:r>
          <a:r>
            <a:rPr lang="en-US" sz="2800" dirty="0" err="1" smtClean="0"/>
            <a:t>coordinar</a:t>
          </a:r>
          <a:r>
            <a:rPr lang="en-US" sz="2800" dirty="0" smtClean="0"/>
            <a:t> la </a:t>
          </a:r>
          <a:r>
            <a:rPr lang="en-US" sz="2800" dirty="0" err="1" smtClean="0"/>
            <a:t>realización</a:t>
          </a:r>
          <a:r>
            <a:rPr lang="en-US" sz="2800" dirty="0" smtClean="0"/>
            <a:t> de </a:t>
          </a:r>
          <a:r>
            <a:rPr lang="en-US" sz="2800" dirty="0" err="1" smtClean="0"/>
            <a:t>procesos</a:t>
          </a:r>
          <a:r>
            <a:rPr lang="en-US" sz="2800" dirty="0" smtClean="0"/>
            <a:t> de </a:t>
          </a:r>
          <a:r>
            <a:rPr lang="en-US" sz="2800" dirty="0" err="1" smtClean="0"/>
            <a:t>negocio</a:t>
          </a:r>
          <a:endParaRPr lang="es-ES_tradnl" sz="2800" dirty="0">
            <a:latin typeface="Arial Narrow" pitchFamily="34" charset="0"/>
            <a:ea typeface="+mn-ea"/>
            <a:cs typeface="+mn-cs"/>
          </a:endParaRPr>
        </a:p>
      </dgm:t>
    </dgm:pt>
    <dgm:pt modelId="{356BDD38-A7D1-441B-A5B8-EE4F349C641F}" type="parTrans" cxnId="{3ABF1620-FAD4-4858-B002-AB080668CC23}">
      <dgm:prSet/>
      <dgm:spPr/>
      <dgm:t>
        <a:bodyPr/>
        <a:lstStyle/>
        <a:p>
          <a:endParaRPr lang="es-ES_tradnl" sz="1100"/>
        </a:p>
      </dgm:t>
    </dgm:pt>
    <dgm:pt modelId="{DF9B5287-BAFF-4112-8EC4-42ADC2E4DFCC}" type="sibTrans" cxnId="{3ABF1620-FAD4-4858-B002-AB080668CC23}">
      <dgm:prSet/>
      <dgm:spPr/>
      <dgm:t>
        <a:bodyPr/>
        <a:lstStyle/>
        <a:p>
          <a:endParaRPr lang="es-ES_tradnl" sz="1100"/>
        </a:p>
      </dgm:t>
    </dgm:pt>
    <dgm:pt modelId="{486967C6-F9B4-4778-A4D4-D69FA2A07A31}" type="pres">
      <dgm:prSet presAssocID="{D39B5166-68BA-44B2-ADEB-72AAFC98A3C7}" presName="composite" presStyleCnt="0">
        <dgm:presLayoutVars>
          <dgm:chMax val="1"/>
          <dgm:dir/>
          <dgm:resizeHandles val="exact"/>
        </dgm:presLayoutVars>
      </dgm:prSet>
      <dgm:spPr/>
      <dgm:t>
        <a:bodyPr/>
        <a:lstStyle/>
        <a:p>
          <a:endParaRPr lang="es-ES_tradnl"/>
        </a:p>
      </dgm:t>
    </dgm:pt>
    <dgm:pt modelId="{206CC480-2EAC-4CE5-B670-28B4500DC12A}" type="pres">
      <dgm:prSet presAssocID="{5C9A1D7A-28AC-4C2A-8058-936F5E8EF039}" presName="roof" presStyleLbl="dkBgShp" presStyleIdx="0" presStyleCnt="2" custScaleY="96992" custLinFactNeighborY="-11863"/>
      <dgm:spPr/>
      <dgm:t>
        <a:bodyPr/>
        <a:lstStyle/>
        <a:p>
          <a:endParaRPr lang="es-ES_tradnl"/>
        </a:p>
      </dgm:t>
    </dgm:pt>
    <dgm:pt modelId="{CA170691-D541-461F-A982-722C4C989772}" type="pres">
      <dgm:prSet presAssocID="{5C9A1D7A-28AC-4C2A-8058-936F5E8EF039}" presName="pillars" presStyleCnt="0"/>
      <dgm:spPr/>
      <dgm:t>
        <a:bodyPr/>
        <a:lstStyle/>
        <a:p>
          <a:endParaRPr lang="es-ES"/>
        </a:p>
      </dgm:t>
    </dgm:pt>
    <dgm:pt modelId="{42F581A6-F5BD-45E0-965A-C4C26A595E74}" type="pres">
      <dgm:prSet presAssocID="{5C9A1D7A-28AC-4C2A-8058-936F5E8EF039}" presName="pillar1" presStyleLbl="node1" presStyleIdx="0" presStyleCnt="1" custScaleY="101433">
        <dgm:presLayoutVars>
          <dgm:bulletEnabled val="1"/>
        </dgm:presLayoutVars>
      </dgm:prSet>
      <dgm:spPr/>
      <dgm:t>
        <a:bodyPr/>
        <a:lstStyle/>
        <a:p>
          <a:endParaRPr lang="es-ES_tradnl"/>
        </a:p>
      </dgm:t>
    </dgm:pt>
    <dgm:pt modelId="{08B25229-9350-4CFD-9BA4-A40ABC8DD090}" type="pres">
      <dgm:prSet presAssocID="{5C9A1D7A-28AC-4C2A-8058-936F5E8EF039}" presName="base" presStyleLbl="dkBgShp" presStyleIdx="1" presStyleCnt="2"/>
      <dgm:spPr/>
      <dgm:t>
        <a:bodyPr/>
        <a:lstStyle/>
        <a:p>
          <a:endParaRPr lang="es-ES"/>
        </a:p>
      </dgm:t>
    </dgm:pt>
  </dgm:ptLst>
  <dgm:cxnLst>
    <dgm:cxn modelId="{3ABF1620-FAD4-4858-B002-AB080668CC23}" srcId="{5C9A1D7A-28AC-4C2A-8058-936F5E8EF039}" destId="{04BA19EB-027B-4D2F-9AE6-6FFD7D80E6E5}" srcOrd="0" destOrd="0" parTransId="{356BDD38-A7D1-441B-A5B8-EE4F349C641F}" sibTransId="{DF9B5287-BAFF-4112-8EC4-42ADC2E4DFCC}"/>
    <dgm:cxn modelId="{D9BC21AD-F2B5-0E47-ADD9-989ED064CDB2}" type="presOf" srcId="{D39B5166-68BA-44B2-ADEB-72AAFC98A3C7}" destId="{486967C6-F9B4-4778-A4D4-D69FA2A07A31}" srcOrd="0" destOrd="0" presId="urn:microsoft.com/office/officeart/2005/8/layout/hList3"/>
    <dgm:cxn modelId="{76F2DB57-7088-4DEC-AE51-1DE1905F013F}" srcId="{D39B5166-68BA-44B2-ADEB-72AAFC98A3C7}" destId="{5C9A1D7A-28AC-4C2A-8058-936F5E8EF039}" srcOrd="0" destOrd="0" parTransId="{5C218B7C-E83E-4B0D-B861-5A99D60401B7}" sibTransId="{051190F4-F53E-4E0E-BA2A-AE43CC80B070}"/>
    <dgm:cxn modelId="{2F9B5FE2-A998-C946-8B7B-FA5725F6EAA6}" type="presOf" srcId="{5C9A1D7A-28AC-4C2A-8058-936F5E8EF039}" destId="{206CC480-2EAC-4CE5-B670-28B4500DC12A}" srcOrd="0" destOrd="0" presId="urn:microsoft.com/office/officeart/2005/8/layout/hList3"/>
    <dgm:cxn modelId="{52667044-21CD-6D41-BD94-9B9B75C1E71B}" type="presOf" srcId="{04BA19EB-027B-4D2F-9AE6-6FFD7D80E6E5}" destId="{42F581A6-F5BD-45E0-965A-C4C26A595E74}" srcOrd="0" destOrd="0" presId="urn:microsoft.com/office/officeart/2005/8/layout/hList3"/>
    <dgm:cxn modelId="{3903E318-00D4-0045-AB72-628EA6066C73}" type="presParOf" srcId="{486967C6-F9B4-4778-A4D4-D69FA2A07A31}" destId="{206CC480-2EAC-4CE5-B670-28B4500DC12A}" srcOrd="0" destOrd="0" presId="urn:microsoft.com/office/officeart/2005/8/layout/hList3"/>
    <dgm:cxn modelId="{F10C42C2-242C-3C44-8BE7-14849BA59F8F}" type="presParOf" srcId="{486967C6-F9B4-4778-A4D4-D69FA2A07A31}" destId="{CA170691-D541-461F-A982-722C4C989772}" srcOrd="1" destOrd="0" presId="urn:microsoft.com/office/officeart/2005/8/layout/hList3"/>
    <dgm:cxn modelId="{BDB01AF8-505D-E445-ACB5-B8355FAA13E6}" type="presParOf" srcId="{CA170691-D541-461F-A982-722C4C989772}" destId="{42F581A6-F5BD-45E0-965A-C4C26A595E74}" srcOrd="0" destOrd="0" presId="urn:microsoft.com/office/officeart/2005/8/layout/hList3"/>
    <dgm:cxn modelId="{71545394-1185-D34B-9123-6A9071407D8B}" type="presParOf" srcId="{486967C6-F9B4-4778-A4D4-D69FA2A07A31}" destId="{08B25229-9350-4CFD-9BA4-A40ABC8DD09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15B6A7-3F5D-4708-B885-EDF065A0D2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763AD09F-F2C5-4584-B0B0-DD003B60F504}">
      <dgm:prSet phldrT="[Text]"/>
      <dgm:spPr/>
      <dgm:t>
        <a:bodyPr/>
        <a:lstStyle/>
        <a:p>
          <a:r>
            <a:rPr lang="en-AU" b="1" dirty="0" smtClean="0">
              <a:solidFill>
                <a:schemeClr val="tx1"/>
              </a:solidFill>
            </a:rPr>
            <a:t>Big vendors</a:t>
          </a:r>
          <a:endParaRPr lang="en-AU" b="1" dirty="0">
            <a:solidFill>
              <a:schemeClr val="tx1"/>
            </a:solidFill>
          </a:endParaRPr>
        </a:p>
      </dgm:t>
    </dgm:pt>
    <dgm:pt modelId="{9B8E6D7C-0F3C-4336-8AE0-612D01C595A9}" type="parTrans" cxnId="{42DB53BF-DF01-417E-8666-E8CD697DEB13}">
      <dgm:prSet/>
      <dgm:spPr/>
      <dgm:t>
        <a:bodyPr/>
        <a:lstStyle/>
        <a:p>
          <a:endParaRPr lang="en-AU"/>
        </a:p>
      </dgm:t>
    </dgm:pt>
    <dgm:pt modelId="{2F95CD4E-5DF1-49FD-83E1-1CB6A3E560FC}" type="sibTrans" cxnId="{42DB53BF-DF01-417E-8666-E8CD697DEB13}">
      <dgm:prSet/>
      <dgm:spPr/>
      <dgm:t>
        <a:bodyPr/>
        <a:lstStyle/>
        <a:p>
          <a:endParaRPr lang="en-AU"/>
        </a:p>
      </dgm:t>
    </dgm:pt>
    <dgm:pt modelId="{073A4115-9B3D-436D-826B-5C1481751DE9}">
      <dgm:prSet phldrT="[Text]"/>
      <dgm:spPr/>
      <dgm:t>
        <a:bodyPr/>
        <a:lstStyle/>
        <a:p>
          <a:r>
            <a:rPr lang="en-AU" dirty="0" smtClean="0"/>
            <a:t>Oracle BPMS</a:t>
          </a:r>
          <a:endParaRPr lang="en-AU" dirty="0"/>
        </a:p>
      </dgm:t>
    </dgm:pt>
    <dgm:pt modelId="{7C21AD99-FA4C-4A56-A094-D5F3B80EA9AF}" type="parTrans" cxnId="{5F28C33E-5422-4B82-8DCB-6597B15592AC}">
      <dgm:prSet/>
      <dgm:spPr/>
      <dgm:t>
        <a:bodyPr/>
        <a:lstStyle/>
        <a:p>
          <a:endParaRPr lang="en-AU"/>
        </a:p>
      </dgm:t>
    </dgm:pt>
    <dgm:pt modelId="{18794CC5-DABC-46D6-9A08-7F7048D207D1}" type="sibTrans" cxnId="{5F28C33E-5422-4B82-8DCB-6597B15592AC}">
      <dgm:prSet/>
      <dgm:spPr/>
      <dgm:t>
        <a:bodyPr/>
        <a:lstStyle/>
        <a:p>
          <a:endParaRPr lang="en-AU"/>
        </a:p>
      </dgm:t>
    </dgm:pt>
    <dgm:pt modelId="{69FFADA5-E7A2-429F-9EA4-FCDBFE60621C}">
      <dgm:prSet phldrT="[Text]"/>
      <dgm:spPr/>
      <dgm:t>
        <a:bodyPr/>
        <a:lstStyle/>
        <a:p>
          <a:r>
            <a:rPr lang="en-AU" dirty="0" smtClean="0"/>
            <a:t>Microsoft BizTalk, </a:t>
          </a:r>
          <a:r>
            <a:rPr lang="en-AU" dirty="0" err="1" smtClean="0"/>
            <a:t>Wf</a:t>
          </a:r>
          <a:endParaRPr lang="en-AU" dirty="0"/>
        </a:p>
      </dgm:t>
    </dgm:pt>
    <dgm:pt modelId="{A348C6B1-D072-4E8C-A3FF-ED1874533F37}" type="parTrans" cxnId="{A514DC16-585E-4456-8F80-EE3565124AF9}">
      <dgm:prSet/>
      <dgm:spPr/>
      <dgm:t>
        <a:bodyPr/>
        <a:lstStyle/>
        <a:p>
          <a:endParaRPr lang="en-AU"/>
        </a:p>
      </dgm:t>
    </dgm:pt>
    <dgm:pt modelId="{1DF1E93E-906D-4C87-A0AD-DAE25671ADD6}" type="sibTrans" cxnId="{A514DC16-585E-4456-8F80-EE3565124AF9}">
      <dgm:prSet/>
      <dgm:spPr/>
      <dgm:t>
        <a:bodyPr/>
        <a:lstStyle/>
        <a:p>
          <a:endParaRPr lang="en-AU"/>
        </a:p>
      </dgm:t>
    </dgm:pt>
    <dgm:pt modelId="{723770C9-A59F-4275-B649-E2A21141D376}">
      <dgm:prSet phldrT="[Text]"/>
      <dgm:spPr/>
      <dgm:t>
        <a:bodyPr/>
        <a:lstStyle/>
        <a:p>
          <a:r>
            <a:rPr lang="en-AU" b="1" dirty="0" smtClean="0">
              <a:solidFill>
                <a:schemeClr val="tx1"/>
              </a:solidFill>
            </a:rPr>
            <a:t>Other</a:t>
          </a:r>
          <a:br>
            <a:rPr lang="en-AU" b="1" dirty="0" smtClean="0">
              <a:solidFill>
                <a:schemeClr val="tx1"/>
              </a:solidFill>
            </a:rPr>
          </a:br>
          <a:r>
            <a:rPr lang="en-AU" b="1" dirty="0" smtClean="0">
              <a:solidFill>
                <a:schemeClr val="tx1"/>
              </a:solidFill>
            </a:rPr>
            <a:t>closed-source</a:t>
          </a:r>
          <a:endParaRPr lang="en-AU" b="1" dirty="0">
            <a:solidFill>
              <a:schemeClr val="tx1"/>
            </a:solidFill>
          </a:endParaRPr>
        </a:p>
      </dgm:t>
    </dgm:pt>
    <dgm:pt modelId="{3422F977-22E3-4890-8315-60DC925CC167}" type="parTrans" cxnId="{3F519F4C-107D-4947-96F9-56FBEE4ED92E}">
      <dgm:prSet/>
      <dgm:spPr/>
      <dgm:t>
        <a:bodyPr/>
        <a:lstStyle/>
        <a:p>
          <a:endParaRPr lang="en-AU"/>
        </a:p>
      </dgm:t>
    </dgm:pt>
    <dgm:pt modelId="{2A9580FB-3BBF-4DEF-A5D2-0420DAEAAEB9}" type="sibTrans" cxnId="{3F519F4C-107D-4947-96F9-56FBEE4ED92E}">
      <dgm:prSet/>
      <dgm:spPr/>
      <dgm:t>
        <a:bodyPr/>
        <a:lstStyle/>
        <a:p>
          <a:endParaRPr lang="en-AU"/>
        </a:p>
      </dgm:t>
    </dgm:pt>
    <dgm:pt modelId="{83D4AD04-55FD-4111-B0D2-2010C70C3999}">
      <dgm:prSet phldrT="[Text]"/>
      <dgm:spPr/>
      <dgm:t>
        <a:bodyPr/>
        <a:lstStyle/>
        <a:p>
          <a:r>
            <a:rPr lang="en-AU" dirty="0" smtClean="0"/>
            <a:t>Appian BPMS</a:t>
          </a:r>
          <a:endParaRPr lang="en-AU" dirty="0"/>
        </a:p>
      </dgm:t>
    </dgm:pt>
    <dgm:pt modelId="{FBDE1239-D619-45D3-BB36-6A06A6E388DE}" type="parTrans" cxnId="{243E0602-686B-48BC-AEDE-956DDF11C646}">
      <dgm:prSet/>
      <dgm:spPr/>
      <dgm:t>
        <a:bodyPr/>
        <a:lstStyle/>
        <a:p>
          <a:endParaRPr lang="en-AU"/>
        </a:p>
      </dgm:t>
    </dgm:pt>
    <dgm:pt modelId="{4F184A9F-4908-4D83-817E-8620DF813EE1}" type="sibTrans" cxnId="{243E0602-686B-48BC-AEDE-956DDF11C646}">
      <dgm:prSet/>
      <dgm:spPr/>
      <dgm:t>
        <a:bodyPr/>
        <a:lstStyle/>
        <a:p>
          <a:endParaRPr lang="en-AU"/>
        </a:p>
      </dgm:t>
    </dgm:pt>
    <dgm:pt modelId="{6BD75158-BBA2-467A-B391-EE9E218DF14D}">
      <dgm:prSet phldrT="[Text]"/>
      <dgm:spPr/>
      <dgm:t>
        <a:bodyPr/>
        <a:lstStyle/>
        <a:p>
          <a:r>
            <a:rPr lang="en-AU" dirty="0" err="1" smtClean="0"/>
            <a:t>BizAgi</a:t>
          </a:r>
          <a:r>
            <a:rPr lang="en-AU" dirty="0" smtClean="0"/>
            <a:t> BPM Suite</a:t>
          </a:r>
          <a:endParaRPr lang="en-AU" dirty="0"/>
        </a:p>
      </dgm:t>
    </dgm:pt>
    <dgm:pt modelId="{E501ADF9-F921-44B8-A596-41F927B549A4}" type="parTrans" cxnId="{5E34951B-2666-49EF-BD1C-C201C18C4953}">
      <dgm:prSet/>
      <dgm:spPr/>
      <dgm:t>
        <a:bodyPr/>
        <a:lstStyle/>
        <a:p>
          <a:endParaRPr lang="en-AU"/>
        </a:p>
      </dgm:t>
    </dgm:pt>
    <dgm:pt modelId="{EAC65652-2582-4914-89B5-216C7BC194E4}" type="sibTrans" cxnId="{5E34951B-2666-49EF-BD1C-C201C18C4953}">
      <dgm:prSet/>
      <dgm:spPr/>
      <dgm:t>
        <a:bodyPr/>
        <a:lstStyle/>
        <a:p>
          <a:endParaRPr lang="en-AU"/>
        </a:p>
      </dgm:t>
    </dgm:pt>
    <dgm:pt modelId="{0DCC2626-022E-4785-B7EE-754B61384B01}">
      <dgm:prSet phldrT="[Text]"/>
      <dgm:spPr/>
      <dgm:t>
        <a:bodyPr/>
        <a:lstStyle/>
        <a:p>
          <a:r>
            <a:rPr lang="en-AU" b="1" dirty="0" smtClean="0">
              <a:solidFill>
                <a:schemeClr val="tx1"/>
              </a:solidFill>
            </a:rPr>
            <a:t>Community </a:t>
          </a:r>
          <a:br>
            <a:rPr lang="en-AU" b="1" dirty="0" smtClean="0">
              <a:solidFill>
                <a:schemeClr val="tx1"/>
              </a:solidFill>
            </a:rPr>
          </a:br>
          <a:r>
            <a:rPr lang="en-AU" b="1" dirty="0" smtClean="0">
              <a:solidFill>
                <a:schemeClr val="tx1"/>
              </a:solidFill>
            </a:rPr>
            <a:t>open-source</a:t>
          </a:r>
          <a:endParaRPr lang="en-AU" b="1" dirty="0">
            <a:solidFill>
              <a:schemeClr val="tx1"/>
            </a:solidFill>
          </a:endParaRPr>
        </a:p>
      </dgm:t>
    </dgm:pt>
    <dgm:pt modelId="{36C4270E-E861-43B0-95AE-577E348C87CD}" type="parTrans" cxnId="{150B2400-D652-4901-AADA-5EF6978AB06D}">
      <dgm:prSet/>
      <dgm:spPr/>
      <dgm:t>
        <a:bodyPr/>
        <a:lstStyle/>
        <a:p>
          <a:endParaRPr lang="en-AU"/>
        </a:p>
      </dgm:t>
    </dgm:pt>
    <dgm:pt modelId="{025F67BE-8B8F-4172-99A2-C963121D4C12}" type="sibTrans" cxnId="{150B2400-D652-4901-AADA-5EF6978AB06D}">
      <dgm:prSet/>
      <dgm:spPr/>
      <dgm:t>
        <a:bodyPr/>
        <a:lstStyle/>
        <a:p>
          <a:endParaRPr lang="en-AU"/>
        </a:p>
      </dgm:t>
    </dgm:pt>
    <dgm:pt modelId="{C86DAAB9-4A4A-4CCB-9290-FC29E1575611}">
      <dgm:prSet phldrT="[Text]"/>
      <dgm:spPr/>
      <dgm:t>
        <a:bodyPr/>
        <a:lstStyle/>
        <a:p>
          <a:r>
            <a:rPr lang="en-AU" dirty="0" smtClean="0"/>
            <a:t>Shark</a:t>
          </a:r>
          <a:endParaRPr lang="en-AU" dirty="0"/>
        </a:p>
      </dgm:t>
    </dgm:pt>
    <dgm:pt modelId="{7B28B756-9ABF-49BD-8C96-C7DE16E0142B}" type="parTrans" cxnId="{D297D413-D060-494E-9DE7-7FAC81E990E8}">
      <dgm:prSet/>
      <dgm:spPr/>
      <dgm:t>
        <a:bodyPr/>
        <a:lstStyle/>
        <a:p>
          <a:endParaRPr lang="en-AU"/>
        </a:p>
      </dgm:t>
    </dgm:pt>
    <dgm:pt modelId="{2BA7BBCB-04CF-4843-92FE-017EBBD04DC1}" type="sibTrans" cxnId="{D297D413-D060-494E-9DE7-7FAC81E990E8}">
      <dgm:prSet/>
      <dgm:spPr/>
      <dgm:t>
        <a:bodyPr/>
        <a:lstStyle/>
        <a:p>
          <a:endParaRPr lang="en-AU"/>
        </a:p>
      </dgm:t>
    </dgm:pt>
    <dgm:pt modelId="{96300DF9-3D72-4E3F-AAEC-BD54DB76BD0E}">
      <dgm:prSet phldrT="[Text]"/>
      <dgm:spPr/>
      <dgm:t>
        <a:bodyPr/>
        <a:lstStyle/>
        <a:p>
          <a:r>
            <a:rPr lang="en-AU" dirty="0" smtClean="0"/>
            <a:t>YAWL</a:t>
          </a:r>
          <a:endParaRPr lang="en-AU" dirty="0"/>
        </a:p>
      </dgm:t>
    </dgm:pt>
    <dgm:pt modelId="{C257955C-730D-4F85-AFA5-0997ACA13EA6}" type="parTrans" cxnId="{159E0A71-DBA5-4508-A319-CB3492B1C1F8}">
      <dgm:prSet/>
      <dgm:spPr/>
      <dgm:t>
        <a:bodyPr/>
        <a:lstStyle/>
        <a:p>
          <a:endParaRPr lang="en-AU"/>
        </a:p>
      </dgm:t>
    </dgm:pt>
    <dgm:pt modelId="{3E1C0063-20F7-4FC2-B69A-566DC666814B}" type="sibTrans" cxnId="{159E0A71-DBA5-4508-A319-CB3492B1C1F8}">
      <dgm:prSet/>
      <dgm:spPr/>
      <dgm:t>
        <a:bodyPr/>
        <a:lstStyle/>
        <a:p>
          <a:endParaRPr lang="en-AU"/>
        </a:p>
      </dgm:t>
    </dgm:pt>
    <dgm:pt modelId="{6CAE7B86-A33C-4D6B-BAEA-EE19DCEC01E6}">
      <dgm:prSet phldrT="[Text]"/>
      <dgm:spPr/>
      <dgm:t>
        <a:bodyPr/>
        <a:lstStyle/>
        <a:p>
          <a:r>
            <a:rPr lang="en-AU" dirty="0" smtClean="0"/>
            <a:t>SAP </a:t>
          </a:r>
          <a:r>
            <a:rPr lang="en-AU" dirty="0" err="1" smtClean="0"/>
            <a:t>NetWeaver</a:t>
          </a:r>
          <a:r>
            <a:rPr lang="en-AU" dirty="0" smtClean="0"/>
            <a:t> BPM</a:t>
          </a:r>
          <a:endParaRPr lang="en-AU" dirty="0"/>
        </a:p>
      </dgm:t>
    </dgm:pt>
    <dgm:pt modelId="{C4E242B9-9C9B-4674-A155-39EB749C9FD1}" type="parTrans" cxnId="{9DA7E796-36AC-4245-8A30-5E8E60C98F1E}">
      <dgm:prSet/>
      <dgm:spPr/>
      <dgm:t>
        <a:bodyPr/>
        <a:lstStyle/>
        <a:p>
          <a:endParaRPr lang="en-AU"/>
        </a:p>
      </dgm:t>
    </dgm:pt>
    <dgm:pt modelId="{95D8EB45-1BC2-498A-A0F5-A7386301F14C}" type="sibTrans" cxnId="{9DA7E796-36AC-4245-8A30-5E8E60C98F1E}">
      <dgm:prSet/>
      <dgm:spPr/>
      <dgm:t>
        <a:bodyPr/>
        <a:lstStyle/>
        <a:p>
          <a:endParaRPr lang="en-AU"/>
        </a:p>
      </dgm:t>
    </dgm:pt>
    <dgm:pt modelId="{312D899B-41A3-4989-804E-7C2427EAA70E}">
      <dgm:prSet phldrT="[Text]"/>
      <dgm:spPr/>
      <dgm:t>
        <a:bodyPr/>
        <a:lstStyle/>
        <a:p>
          <a:r>
            <a:rPr lang="en-AU" dirty="0" smtClean="0"/>
            <a:t>Software AG </a:t>
          </a:r>
          <a:r>
            <a:rPr lang="en-AU" dirty="0" err="1" smtClean="0"/>
            <a:t>webMethods</a:t>
          </a:r>
          <a:endParaRPr lang="en-AU" dirty="0"/>
        </a:p>
      </dgm:t>
    </dgm:pt>
    <dgm:pt modelId="{2D947157-F38D-4012-85C7-EF5F1FD9608C}" type="parTrans" cxnId="{5197AA1E-F103-483F-BB2D-7C6C869B7E25}">
      <dgm:prSet/>
      <dgm:spPr/>
      <dgm:t>
        <a:bodyPr/>
        <a:lstStyle/>
        <a:p>
          <a:endParaRPr lang="en-AU"/>
        </a:p>
      </dgm:t>
    </dgm:pt>
    <dgm:pt modelId="{3B0CE0D9-5C3E-41F8-B581-8925D62EABE0}" type="sibTrans" cxnId="{5197AA1E-F103-483F-BB2D-7C6C869B7E25}">
      <dgm:prSet/>
      <dgm:spPr/>
      <dgm:t>
        <a:bodyPr/>
        <a:lstStyle/>
        <a:p>
          <a:endParaRPr lang="en-AU"/>
        </a:p>
      </dgm:t>
    </dgm:pt>
    <dgm:pt modelId="{7A5E097F-1E05-407D-AABD-5F15BD5DF4CF}">
      <dgm:prSet phldrT="[Text]"/>
      <dgm:spPr/>
      <dgm:t>
        <a:bodyPr/>
        <a:lstStyle/>
        <a:p>
          <a:r>
            <a:rPr lang="en-AU" dirty="0" err="1" smtClean="0"/>
            <a:t>Pegaystems</a:t>
          </a:r>
          <a:r>
            <a:rPr lang="en-AU" dirty="0" smtClean="0"/>
            <a:t> </a:t>
          </a:r>
          <a:r>
            <a:rPr lang="en-AU" dirty="0" err="1" smtClean="0"/>
            <a:t>PegaRULES</a:t>
          </a:r>
          <a:endParaRPr lang="en-AU" dirty="0"/>
        </a:p>
      </dgm:t>
    </dgm:pt>
    <dgm:pt modelId="{D76B4118-83BE-41BE-8D43-8D1D36B9C32B}" type="parTrans" cxnId="{98250642-9661-454A-9AE8-E0914BEABE52}">
      <dgm:prSet/>
      <dgm:spPr/>
      <dgm:t>
        <a:bodyPr/>
        <a:lstStyle/>
        <a:p>
          <a:endParaRPr lang="en-AU"/>
        </a:p>
      </dgm:t>
    </dgm:pt>
    <dgm:pt modelId="{BF8B9E66-F0D5-40D6-9810-71421BC1E771}" type="sibTrans" cxnId="{98250642-9661-454A-9AE8-E0914BEABE52}">
      <dgm:prSet/>
      <dgm:spPr/>
      <dgm:t>
        <a:bodyPr/>
        <a:lstStyle/>
        <a:p>
          <a:endParaRPr lang="en-AU"/>
        </a:p>
      </dgm:t>
    </dgm:pt>
    <dgm:pt modelId="{122ACA62-F832-492C-AF61-3EA807D5B944}">
      <dgm:prSet phldrT="[Text]"/>
      <dgm:spPr/>
      <dgm:t>
        <a:bodyPr/>
        <a:lstStyle/>
        <a:p>
          <a:r>
            <a:rPr lang="en-AU" dirty="0" smtClean="0"/>
            <a:t>IBM BPM</a:t>
          </a:r>
          <a:endParaRPr lang="en-AU" dirty="0"/>
        </a:p>
      </dgm:t>
    </dgm:pt>
    <dgm:pt modelId="{72AAC796-0DE6-41F6-A14C-4F56BC350BE2}" type="parTrans" cxnId="{FDB80659-68DE-4C8B-8F89-6C72709306C3}">
      <dgm:prSet/>
      <dgm:spPr/>
      <dgm:t>
        <a:bodyPr/>
        <a:lstStyle/>
        <a:p>
          <a:endParaRPr lang="en-AU"/>
        </a:p>
      </dgm:t>
    </dgm:pt>
    <dgm:pt modelId="{BD862A70-46D0-478F-9B9F-A937150CC85A}" type="sibTrans" cxnId="{FDB80659-68DE-4C8B-8F89-6C72709306C3}">
      <dgm:prSet/>
      <dgm:spPr/>
      <dgm:t>
        <a:bodyPr/>
        <a:lstStyle/>
        <a:p>
          <a:endParaRPr lang="en-AU"/>
        </a:p>
      </dgm:t>
    </dgm:pt>
    <dgm:pt modelId="{2EF160DC-12A9-4DA5-9DA9-2A3F61039D97}">
      <dgm:prSet phldrT="[Text]"/>
      <dgm:spPr/>
      <dgm:t>
        <a:bodyPr/>
        <a:lstStyle/>
        <a:p>
          <a:r>
            <a:rPr lang="en-AU" dirty="0" err="1" smtClean="0"/>
            <a:t>OpenTex</a:t>
          </a:r>
          <a:r>
            <a:rPr lang="en-AU" dirty="0" smtClean="0"/>
            <a:t> </a:t>
          </a:r>
          <a:r>
            <a:rPr lang="en-AU" dirty="0" err="1" smtClean="0"/>
            <a:t>tBPM</a:t>
          </a:r>
          <a:endParaRPr lang="en-AU" dirty="0"/>
        </a:p>
      </dgm:t>
    </dgm:pt>
    <dgm:pt modelId="{E4566D5F-316E-424F-86B7-EDE3511AF247}" type="parTrans" cxnId="{A66C9B86-3B31-4FC1-B8C0-572A7DED883D}">
      <dgm:prSet/>
      <dgm:spPr/>
      <dgm:t>
        <a:bodyPr/>
        <a:lstStyle/>
        <a:p>
          <a:endParaRPr lang="en-AU"/>
        </a:p>
      </dgm:t>
    </dgm:pt>
    <dgm:pt modelId="{9E8104B1-D0F7-4C43-BC69-D81BC64F3792}" type="sibTrans" cxnId="{A66C9B86-3B31-4FC1-B8C0-572A7DED883D}">
      <dgm:prSet/>
      <dgm:spPr/>
      <dgm:t>
        <a:bodyPr/>
        <a:lstStyle/>
        <a:p>
          <a:endParaRPr lang="en-AU"/>
        </a:p>
      </dgm:t>
    </dgm:pt>
    <dgm:pt modelId="{E940FC77-B5E7-4E5D-B65D-0C6DD54A3D82}">
      <dgm:prSet phldrT="[Text]"/>
      <dgm:spPr/>
      <dgm:t>
        <a:bodyPr/>
        <a:lstStyle/>
        <a:p>
          <a:r>
            <a:rPr lang="en-AU" dirty="0" smtClean="0"/>
            <a:t>Perceptive </a:t>
          </a:r>
          <a:r>
            <a:rPr lang="en-AU" dirty="0" err="1" smtClean="0"/>
            <a:t>BPMONe</a:t>
          </a:r>
          <a:endParaRPr lang="en-AU" dirty="0"/>
        </a:p>
      </dgm:t>
    </dgm:pt>
    <dgm:pt modelId="{8B0B15DB-03B7-4518-9819-5A4E645E44F8}" type="parTrans" cxnId="{7D9634BD-4E29-42E2-8747-A57FC51C1F36}">
      <dgm:prSet/>
      <dgm:spPr/>
      <dgm:t>
        <a:bodyPr/>
        <a:lstStyle/>
        <a:p>
          <a:endParaRPr lang="en-AU"/>
        </a:p>
      </dgm:t>
    </dgm:pt>
    <dgm:pt modelId="{197CA9CE-EF4D-4481-AD58-935F8475CBC4}" type="sibTrans" cxnId="{7D9634BD-4E29-42E2-8747-A57FC51C1F36}">
      <dgm:prSet/>
      <dgm:spPr/>
      <dgm:t>
        <a:bodyPr/>
        <a:lstStyle/>
        <a:p>
          <a:endParaRPr lang="en-AU"/>
        </a:p>
      </dgm:t>
    </dgm:pt>
    <dgm:pt modelId="{07E4819E-1CE7-4DDF-8274-B4D3D912BC6A}">
      <dgm:prSet phldrT="[Text]"/>
      <dgm:spPr/>
      <dgm:t>
        <a:bodyPr/>
        <a:lstStyle/>
        <a:p>
          <a:r>
            <a:rPr lang="en-AU" dirty="0" smtClean="0"/>
            <a:t>Progress </a:t>
          </a:r>
          <a:r>
            <a:rPr lang="en-AU" dirty="0" err="1" smtClean="0"/>
            <a:t>Savvion</a:t>
          </a:r>
          <a:endParaRPr lang="en-AU" dirty="0"/>
        </a:p>
      </dgm:t>
    </dgm:pt>
    <dgm:pt modelId="{B1D6C36F-389F-4168-BCEA-C06B8B8F6B68}" type="parTrans" cxnId="{00DC0A16-BF6C-46CA-A753-F5DACA9D5C3C}">
      <dgm:prSet/>
      <dgm:spPr/>
      <dgm:t>
        <a:bodyPr/>
        <a:lstStyle/>
        <a:p>
          <a:endParaRPr lang="en-AU"/>
        </a:p>
      </dgm:t>
    </dgm:pt>
    <dgm:pt modelId="{D454BBAF-B97A-4F15-9112-70BB72306F01}" type="sibTrans" cxnId="{00DC0A16-BF6C-46CA-A753-F5DACA9D5C3C}">
      <dgm:prSet/>
      <dgm:spPr/>
      <dgm:t>
        <a:bodyPr/>
        <a:lstStyle/>
        <a:p>
          <a:endParaRPr lang="en-AU"/>
        </a:p>
      </dgm:t>
    </dgm:pt>
    <dgm:pt modelId="{938C500B-E8BC-40CB-884E-D735982534B8}">
      <dgm:prSet phldrT="[Text]"/>
      <dgm:spPr/>
      <dgm:t>
        <a:bodyPr/>
        <a:lstStyle/>
        <a:p>
          <a:r>
            <a:rPr lang="en-AU" dirty="0" smtClean="0"/>
            <a:t>TIBCO </a:t>
          </a:r>
          <a:r>
            <a:rPr lang="en-AU" dirty="0" err="1" smtClean="0"/>
            <a:t>ActiveMatrix</a:t>
          </a:r>
          <a:r>
            <a:rPr lang="en-AU" dirty="0" smtClean="0"/>
            <a:t> BPM</a:t>
          </a:r>
          <a:endParaRPr lang="en-AU" dirty="0"/>
        </a:p>
      </dgm:t>
    </dgm:pt>
    <dgm:pt modelId="{735E3B7B-28F1-4109-A0AB-E0B580D7BCA1}" type="parTrans" cxnId="{31AE4565-1ED3-488C-BE79-2C838BACFAFC}">
      <dgm:prSet/>
      <dgm:spPr/>
      <dgm:t>
        <a:bodyPr/>
        <a:lstStyle/>
        <a:p>
          <a:endParaRPr lang="en-AU"/>
        </a:p>
      </dgm:t>
    </dgm:pt>
    <dgm:pt modelId="{4EC7D4C0-FCE5-4DE0-A220-7D965AEAF783}" type="sibTrans" cxnId="{31AE4565-1ED3-488C-BE79-2C838BACFAFC}">
      <dgm:prSet/>
      <dgm:spPr/>
      <dgm:t>
        <a:bodyPr/>
        <a:lstStyle/>
        <a:p>
          <a:endParaRPr lang="en-AU"/>
        </a:p>
      </dgm:t>
    </dgm:pt>
    <dgm:pt modelId="{3000F7F8-FAC5-49A7-9064-6295625F3F2C}">
      <dgm:prSet phldrT="[Text]"/>
      <dgm:spPr/>
      <dgm:t>
        <a:bodyPr/>
        <a:lstStyle/>
        <a:p>
          <a:r>
            <a:rPr lang="en-AU" b="1" dirty="0" smtClean="0">
              <a:solidFill>
                <a:schemeClr val="tx1"/>
              </a:solidFill>
            </a:rPr>
            <a:t>Commercial </a:t>
          </a:r>
          <a:br>
            <a:rPr lang="en-AU" b="1" dirty="0" smtClean="0">
              <a:solidFill>
                <a:schemeClr val="tx1"/>
              </a:solidFill>
            </a:rPr>
          </a:br>
          <a:r>
            <a:rPr lang="en-AU" b="1" dirty="0" smtClean="0">
              <a:solidFill>
                <a:schemeClr val="tx1"/>
              </a:solidFill>
            </a:rPr>
            <a:t>open-source</a:t>
          </a:r>
          <a:endParaRPr lang="en-AU" b="1" dirty="0">
            <a:solidFill>
              <a:schemeClr val="tx1"/>
            </a:solidFill>
          </a:endParaRPr>
        </a:p>
      </dgm:t>
    </dgm:pt>
    <dgm:pt modelId="{F67BC321-874D-42CE-AE07-68927EAEBF35}" type="parTrans" cxnId="{AC0776B6-0B6E-4D02-833A-3D81C9036576}">
      <dgm:prSet/>
      <dgm:spPr/>
      <dgm:t>
        <a:bodyPr/>
        <a:lstStyle/>
        <a:p>
          <a:endParaRPr lang="en-AU"/>
        </a:p>
      </dgm:t>
    </dgm:pt>
    <dgm:pt modelId="{3877399E-C8BC-4F95-A0E0-796F93925C32}" type="sibTrans" cxnId="{AC0776B6-0B6E-4D02-833A-3D81C9036576}">
      <dgm:prSet/>
      <dgm:spPr/>
      <dgm:t>
        <a:bodyPr/>
        <a:lstStyle/>
        <a:p>
          <a:endParaRPr lang="en-AU"/>
        </a:p>
      </dgm:t>
    </dgm:pt>
    <dgm:pt modelId="{A7AAB863-5E58-442E-A1EC-D33A37587AB1}">
      <dgm:prSet phldrT="[Text]"/>
      <dgm:spPr/>
      <dgm:t>
        <a:bodyPr/>
        <a:lstStyle/>
        <a:p>
          <a:r>
            <a:rPr lang="en-AU" dirty="0" smtClean="0"/>
            <a:t>Bonita Open Solution</a:t>
          </a:r>
          <a:endParaRPr lang="en-AU" dirty="0"/>
        </a:p>
      </dgm:t>
    </dgm:pt>
    <dgm:pt modelId="{13606BE7-3760-4C22-9A38-3BDE234D5A2B}" type="parTrans" cxnId="{DF46A94E-8065-4916-9035-DDE470EB8601}">
      <dgm:prSet/>
      <dgm:spPr/>
      <dgm:t>
        <a:bodyPr/>
        <a:lstStyle/>
        <a:p>
          <a:endParaRPr lang="en-AU"/>
        </a:p>
      </dgm:t>
    </dgm:pt>
    <dgm:pt modelId="{F712E3CF-8C9D-4671-8E8A-E4E7D3E2896B}" type="sibTrans" cxnId="{DF46A94E-8065-4916-9035-DDE470EB8601}">
      <dgm:prSet/>
      <dgm:spPr/>
      <dgm:t>
        <a:bodyPr/>
        <a:lstStyle/>
        <a:p>
          <a:endParaRPr lang="en-AU"/>
        </a:p>
      </dgm:t>
    </dgm:pt>
    <dgm:pt modelId="{23FA5C96-9A57-48E4-9717-44E97B7ED0E1}">
      <dgm:prSet phldrT="[Text]"/>
      <dgm:spPr/>
      <dgm:t>
        <a:bodyPr/>
        <a:lstStyle/>
        <a:p>
          <a:r>
            <a:rPr lang="en-AU" dirty="0" err="1" smtClean="0"/>
            <a:t>Camunda</a:t>
          </a:r>
          <a:endParaRPr lang="en-AU" dirty="0"/>
        </a:p>
      </dgm:t>
    </dgm:pt>
    <dgm:pt modelId="{BDB8E417-6998-4EE2-B15B-26D12F921F3A}" type="parTrans" cxnId="{38A40198-530D-478D-929D-44C823DA2FFD}">
      <dgm:prSet/>
      <dgm:spPr/>
      <dgm:t>
        <a:bodyPr/>
        <a:lstStyle/>
        <a:p>
          <a:endParaRPr lang="en-AU"/>
        </a:p>
      </dgm:t>
    </dgm:pt>
    <dgm:pt modelId="{88504273-EE48-4B4E-B3E2-8C4E5C8EE7A9}" type="sibTrans" cxnId="{38A40198-530D-478D-929D-44C823DA2FFD}">
      <dgm:prSet/>
      <dgm:spPr/>
      <dgm:t>
        <a:bodyPr/>
        <a:lstStyle/>
        <a:p>
          <a:endParaRPr lang="en-AU"/>
        </a:p>
      </dgm:t>
    </dgm:pt>
    <dgm:pt modelId="{79C8D6B5-2020-4D9E-8AE4-DBDA56FB6869}">
      <dgm:prSet phldrT="[Text]"/>
      <dgm:spPr/>
      <dgm:t>
        <a:bodyPr/>
        <a:lstStyle/>
        <a:p>
          <a:r>
            <a:rPr lang="en-AU" dirty="0" err="1" smtClean="0"/>
            <a:t>Intalio|BPM</a:t>
          </a:r>
          <a:endParaRPr lang="en-AU" dirty="0"/>
        </a:p>
      </dgm:t>
    </dgm:pt>
    <dgm:pt modelId="{49C7B9F5-E72E-477B-A8CB-34B4DF06EC25}" type="parTrans" cxnId="{D1872244-2CED-4BCB-9A00-A47B85D20ACC}">
      <dgm:prSet/>
      <dgm:spPr/>
      <dgm:t>
        <a:bodyPr/>
        <a:lstStyle/>
        <a:p>
          <a:endParaRPr lang="en-AU"/>
        </a:p>
      </dgm:t>
    </dgm:pt>
    <dgm:pt modelId="{379CD90B-E887-40FE-ABF8-91233D5DA40C}" type="sibTrans" cxnId="{D1872244-2CED-4BCB-9A00-A47B85D20ACC}">
      <dgm:prSet/>
      <dgm:spPr/>
      <dgm:t>
        <a:bodyPr/>
        <a:lstStyle/>
        <a:p>
          <a:endParaRPr lang="en-AU"/>
        </a:p>
      </dgm:t>
    </dgm:pt>
    <dgm:pt modelId="{CD7FD163-E851-4A10-BAD1-35B25B6DD0CB}">
      <dgm:prSet phldrT="[Text]"/>
      <dgm:spPr/>
      <dgm:t>
        <a:bodyPr/>
        <a:lstStyle/>
        <a:p>
          <a:r>
            <a:rPr lang="en-AU" dirty="0" smtClean="0"/>
            <a:t>Bosch </a:t>
          </a:r>
          <a:r>
            <a:rPr lang="en-AU" dirty="0" err="1" smtClean="0"/>
            <a:t>inubit</a:t>
          </a:r>
          <a:r>
            <a:rPr lang="en-AU" dirty="0" smtClean="0"/>
            <a:t> Suite</a:t>
          </a:r>
          <a:endParaRPr lang="en-AU" dirty="0"/>
        </a:p>
      </dgm:t>
    </dgm:pt>
    <dgm:pt modelId="{1FF68ACF-4348-4B4A-8C18-D17F726E2653}" type="parTrans" cxnId="{AB1C9E56-3CE0-462C-8321-EF0EFB510068}">
      <dgm:prSet/>
      <dgm:spPr/>
      <dgm:t>
        <a:bodyPr/>
        <a:lstStyle/>
        <a:p>
          <a:endParaRPr lang="en-AU"/>
        </a:p>
      </dgm:t>
    </dgm:pt>
    <dgm:pt modelId="{37AB5159-589D-4F72-8554-DA874C9E380C}" type="sibTrans" cxnId="{AB1C9E56-3CE0-462C-8321-EF0EFB510068}">
      <dgm:prSet/>
      <dgm:spPr/>
      <dgm:t>
        <a:bodyPr/>
        <a:lstStyle/>
        <a:p>
          <a:endParaRPr lang="en-AU"/>
        </a:p>
      </dgm:t>
    </dgm:pt>
    <dgm:pt modelId="{7C934A11-7FD8-45F1-ADB8-CB4F8E3805D7}">
      <dgm:prSet phldrT="[Text]"/>
      <dgm:spPr/>
      <dgm:t>
        <a:bodyPr/>
        <a:lstStyle/>
        <a:p>
          <a:r>
            <a:rPr lang="en-AU" dirty="0" err="1" smtClean="0"/>
            <a:t>JBoss</a:t>
          </a:r>
          <a:r>
            <a:rPr lang="en-AU" dirty="0" smtClean="0"/>
            <a:t> </a:t>
          </a:r>
          <a:r>
            <a:rPr lang="en-AU" dirty="0" err="1" smtClean="0"/>
            <a:t>jBPM</a:t>
          </a:r>
          <a:endParaRPr lang="en-AU" dirty="0"/>
        </a:p>
      </dgm:t>
    </dgm:pt>
    <dgm:pt modelId="{694CB835-5B82-45AB-9119-76E4207E838A}" type="parTrans" cxnId="{E25D2EE1-6427-4047-95C0-2C6F9B3B8105}">
      <dgm:prSet/>
      <dgm:spPr/>
      <dgm:t>
        <a:bodyPr/>
        <a:lstStyle/>
        <a:p>
          <a:endParaRPr lang="en-AU"/>
        </a:p>
      </dgm:t>
    </dgm:pt>
    <dgm:pt modelId="{91D71FFA-DCE5-4882-A6CE-C31A23F2AB86}" type="sibTrans" cxnId="{E25D2EE1-6427-4047-95C0-2C6F9B3B8105}">
      <dgm:prSet/>
      <dgm:spPr/>
      <dgm:t>
        <a:bodyPr/>
        <a:lstStyle/>
        <a:p>
          <a:endParaRPr lang="en-AU"/>
        </a:p>
      </dgm:t>
    </dgm:pt>
    <dgm:pt modelId="{88E62D64-A95F-CA43-8A91-056997288963}">
      <dgm:prSet phldrT="[Text]"/>
      <dgm:spPr/>
      <dgm:t>
        <a:bodyPr/>
        <a:lstStyle/>
        <a:p>
          <a:r>
            <a:rPr lang="en-AU" dirty="0"/>
            <a:t>Activiti</a:t>
          </a:r>
        </a:p>
      </dgm:t>
    </dgm:pt>
    <dgm:pt modelId="{C8DD6B24-8452-6849-81F6-7E490B73E5D8}" type="parTrans" cxnId="{C543CD3E-CDBB-C844-8FCD-A60D5FF5EED9}">
      <dgm:prSet/>
      <dgm:spPr/>
      <dgm:t>
        <a:bodyPr/>
        <a:lstStyle/>
        <a:p>
          <a:endParaRPr lang="en-GB"/>
        </a:p>
      </dgm:t>
    </dgm:pt>
    <dgm:pt modelId="{CDBF4B53-916B-AF4D-A713-0487329BFEEF}" type="sibTrans" cxnId="{C543CD3E-CDBB-C844-8FCD-A60D5FF5EED9}">
      <dgm:prSet/>
      <dgm:spPr/>
      <dgm:t>
        <a:bodyPr/>
        <a:lstStyle/>
        <a:p>
          <a:endParaRPr lang="en-GB"/>
        </a:p>
      </dgm:t>
    </dgm:pt>
    <dgm:pt modelId="{1E4802B6-3171-F64C-866A-2C8BE9E82D38}">
      <dgm:prSet phldrT="[Text]"/>
      <dgm:spPr/>
      <dgm:t>
        <a:bodyPr/>
        <a:lstStyle/>
        <a:p>
          <a:r>
            <a:rPr lang="en-AU" dirty="0"/>
            <a:t>ProcessMaker</a:t>
          </a:r>
        </a:p>
      </dgm:t>
    </dgm:pt>
    <dgm:pt modelId="{A23E56BE-49E2-B241-B21A-FA5C1A3E1319}" type="parTrans" cxnId="{60D87109-643E-AA4D-9FA9-515EFA549F30}">
      <dgm:prSet/>
      <dgm:spPr/>
      <dgm:t>
        <a:bodyPr/>
        <a:lstStyle/>
        <a:p>
          <a:endParaRPr lang="en-GB"/>
        </a:p>
      </dgm:t>
    </dgm:pt>
    <dgm:pt modelId="{438B4225-EFD1-704F-9118-F465403771D7}" type="sibTrans" cxnId="{60D87109-643E-AA4D-9FA9-515EFA549F30}">
      <dgm:prSet/>
      <dgm:spPr/>
      <dgm:t>
        <a:bodyPr/>
        <a:lstStyle/>
        <a:p>
          <a:endParaRPr lang="en-GB"/>
        </a:p>
      </dgm:t>
    </dgm:pt>
    <dgm:pt modelId="{477D415C-B3AF-46B0-8406-6BB72107F57B}" type="pres">
      <dgm:prSet presAssocID="{4115B6A7-3F5D-4708-B885-EDF065A0D2D3}" presName="Name0" presStyleCnt="0">
        <dgm:presLayoutVars>
          <dgm:dir/>
          <dgm:animLvl val="lvl"/>
          <dgm:resizeHandles val="exact"/>
        </dgm:presLayoutVars>
      </dgm:prSet>
      <dgm:spPr/>
      <dgm:t>
        <a:bodyPr/>
        <a:lstStyle/>
        <a:p>
          <a:endParaRPr lang="en-AU"/>
        </a:p>
      </dgm:t>
    </dgm:pt>
    <dgm:pt modelId="{8B9EBFDF-0F8A-46D3-B15C-8889D0CC2338}" type="pres">
      <dgm:prSet presAssocID="{763AD09F-F2C5-4584-B0B0-DD003B60F504}" presName="composite" presStyleCnt="0"/>
      <dgm:spPr/>
    </dgm:pt>
    <dgm:pt modelId="{4219E757-56A5-4CC6-88A4-D514E53F31A3}" type="pres">
      <dgm:prSet presAssocID="{763AD09F-F2C5-4584-B0B0-DD003B60F504}" presName="parTx" presStyleLbl="alignNode1" presStyleIdx="0" presStyleCnt="4">
        <dgm:presLayoutVars>
          <dgm:chMax val="0"/>
          <dgm:chPref val="0"/>
          <dgm:bulletEnabled val="1"/>
        </dgm:presLayoutVars>
      </dgm:prSet>
      <dgm:spPr/>
      <dgm:t>
        <a:bodyPr/>
        <a:lstStyle/>
        <a:p>
          <a:endParaRPr lang="en-AU"/>
        </a:p>
      </dgm:t>
    </dgm:pt>
    <dgm:pt modelId="{AF5A1764-2B00-44E1-B8A0-DD556793A3AC}" type="pres">
      <dgm:prSet presAssocID="{763AD09F-F2C5-4584-B0B0-DD003B60F504}" presName="desTx" presStyleLbl="alignAccFollowNode1" presStyleIdx="0" presStyleCnt="4">
        <dgm:presLayoutVars>
          <dgm:bulletEnabled val="1"/>
        </dgm:presLayoutVars>
      </dgm:prSet>
      <dgm:spPr/>
      <dgm:t>
        <a:bodyPr/>
        <a:lstStyle/>
        <a:p>
          <a:endParaRPr lang="en-AU"/>
        </a:p>
      </dgm:t>
    </dgm:pt>
    <dgm:pt modelId="{EABDAAE5-FCBF-4E39-A092-20BC8CB38696}" type="pres">
      <dgm:prSet presAssocID="{2F95CD4E-5DF1-49FD-83E1-1CB6A3E560FC}" presName="space" presStyleCnt="0"/>
      <dgm:spPr/>
    </dgm:pt>
    <dgm:pt modelId="{F1CF24CD-DB7D-4C9F-9305-836F9D92D974}" type="pres">
      <dgm:prSet presAssocID="{723770C9-A59F-4275-B649-E2A21141D376}" presName="composite" presStyleCnt="0"/>
      <dgm:spPr/>
    </dgm:pt>
    <dgm:pt modelId="{87733BE2-7DB9-40CD-BDEE-11AB5119A3DF}" type="pres">
      <dgm:prSet presAssocID="{723770C9-A59F-4275-B649-E2A21141D376}" presName="parTx" presStyleLbl="alignNode1" presStyleIdx="1" presStyleCnt="4">
        <dgm:presLayoutVars>
          <dgm:chMax val="0"/>
          <dgm:chPref val="0"/>
          <dgm:bulletEnabled val="1"/>
        </dgm:presLayoutVars>
      </dgm:prSet>
      <dgm:spPr/>
      <dgm:t>
        <a:bodyPr/>
        <a:lstStyle/>
        <a:p>
          <a:endParaRPr lang="en-AU"/>
        </a:p>
      </dgm:t>
    </dgm:pt>
    <dgm:pt modelId="{4E0043FA-C03C-46BE-AED1-7B137D723F1B}" type="pres">
      <dgm:prSet presAssocID="{723770C9-A59F-4275-B649-E2A21141D376}" presName="desTx" presStyleLbl="alignAccFollowNode1" presStyleIdx="1" presStyleCnt="4">
        <dgm:presLayoutVars>
          <dgm:bulletEnabled val="1"/>
        </dgm:presLayoutVars>
      </dgm:prSet>
      <dgm:spPr/>
      <dgm:t>
        <a:bodyPr/>
        <a:lstStyle/>
        <a:p>
          <a:endParaRPr lang="en-AU"/>
        </a:p>
      </dgm:t>
    </dgm:pt>
    <dgm:pt modelId="{71650EF3-40EF-4657-8E1D-6DD315D17FEE}" type="pres">
      <dgm:prSet presAssocID="{2A9580FB-3BBF-4DEF-A5D2-0420DAEAAEB9}" presName="space" presStyleCnt="0"/>
      <dgm:spPr/>
    </dgm:pt>
    <dgm:pt modelId="{BEFCC152-824A-486B-846A-24B182A12EF7}" type="pres">
      <dgm:prSet presAssocID="{3000F7F8-FAC5-49A7-9064-6295625F3F2C}" presName="composite" presStyleCnt="0"/>
      <dgm:spPr/>
    </dgm:pt>
    <dgm:pt modelId="{CE5D75C5-2C53-4191-A6BF-B79E8E1E0C28}" type="pres">
      <dgm:prSet presAssocID="{3000F7F8-FAC5-49A7-9064-6295625F3F2C}" presName="parTx" presStyleLbl="alignNode1" presStyleIdx="2" presStyleCnt="4">
        <dgm:presLayoutVars>
          <dgm:chMax val="0"/>
          <dgm:chPref val="0"/>
          <dgm:bulletEnabled val="1"/>
        </dgm:presLayoutVars>
      </dgm:prSet>
      <dgm:spPr/>
      <dgm:t>
        <a:bodyPr/>
        <a:lstStyle/>
        <a:p>
          <a:endParaRPr lang="en-AU"/>
        </a:p>
      </dgm:t>
    </dgm:pt>
    <dgm:pt modelId="{8CDB447B-E0EE-4D2E-B1E2-B2FDF0884E2A}" type="pres">
      <dgm:prSet presAssocID="{3000F7F8-FAC5-49A7-9064-6295625F3F2C}" presName="desTx" presStyleLbl="alignAccFollowNode1" presStyleIdx="2" presStyleCnt="4">
        <dgm:presLayoutVars>
          <dgm:bulletEnabled val="1"/>
        </dgm:presLayoutVars>
      </dgm:prSet>
      <dgm:spPr/>
      <dgm:t>
        <a:bodyPr/>
        <a:lstStyle/>
        <a:p>
          <a:endParaRPr lang="en-AU"/>
        </a:p>
      </dgm:t>
    </dgm:pt>
    <dgm:pt modelId="{781915F2-D94F-4400-B1A0-8BAF844C0951}" type="pres">
      <dgm:prSet presAssocID="{3877399E-C8BC-4F95-A0E0-796F93925C32}" presName="space" presStyleCnt="0"/>
      <dgm:spPr/>
    </dgm:pt>
    <dgm:pt modelId="{A4B702EB-6A9E-49D7-AFCC-95108E84DA9B}" type="pres">
      <dgm:prSet presAssocID="{0DCC2626-022E-4785-B7EE-754B61384B01}" presName="composite" presStyleCnt="0"/>
      <dgm:spPr/>
    </dgm:pt>
    <dgm:pt modelId="{1143D613-A5E9-4760-9932-9F9899FC22EE}" type="pres">
      <dgm:prSet presAssocID="{0DCC2626-022E-4785-B7EE-754B61384B01}" presName="parTx" presStyleLbl="alignNode1" presStyleIdx="3" presStyleCnt="4">
        <dgm:presLayoutVars>
          <dgm:chMax val="0"/>
          <dgm:chPref val="0"/>
          <dgm:bulletEnabled val="1"/>
        </dgm:presLayoutVars>
      </dgm:prSet>
      <dgm:spPr/>
      <dgm:t>
        <a:bodyPr/>
        <a:lstStyle/>
        <a:p>
          <a:endParaRPr lang="en-AU"/>
        </a:p>
      </dgm:t>
    </dgm:pt>
    <dgm:pt modelId="{A1029DAB-9CA4-4DF4-A3CA-3CBC306F9CCB}" type="pres">
      <dgm:prSet presAssocID="{0DCC2626-022E-4785-B7EE-754B61384B01}" presName="desTx" presStyleLbl="alignAccFollowNode1" presStyleIdx="3" presStyleCnt="4">
        <dgm:presLayoutVars>
          <dgm:bulletEnabled val="1"/>
        </dgm:presLayoutVars>
      </dgm:prSet>
      <dgm:spPr/>
      <dgm:t>
        <a:bodyPr/>
        <a:lstStyle/>
        <a:p>
          <a:endParaRPr lang="en-AU"/>
        </a:p>
      </dgm:t>
    </dgm:pt>
  </dgm:ptLst>
  <dgm:cxnLst>
    <dgm:cxn modelId="{BAFA6F9F-617C-E647-A1BE-8FBDC6FC6FC4}" type="presOf" srcId="{CD7FD163-E851-4A10-BAD1-35B25B6DD0CB}" destId="{4E0043FA-C03C-46BE-AED1-7B137D723F1B}" srcOrd="0" destOrd="2" presId="urn:microsoft.com/office/officeart/2005/8/layout/hList1"/>
    <dgm:cxn modelId="{00DC0A16-BF6C-46CA-A753-F5DACA9D5C3C}" srcId="{723770C9-A59F-4275-B649-E2A21141D376}" destId="{07E4819E-1CE7-4DDF-8274-B4D3D912BC6A}" srcOrd="5" destOrd="0" parTransId="{B1D6C36F-389F-4168-BCEA-C06B8B8F6B68}" sibTransId="{D454BBAF-B97A-4F15-9112-70BB72306F01}"/>
    <dgm:cxn modelId="{2DA66F21-1952-7240-80CD-DD331BB340B5}" type="presOf" srcId="{723770C9-A59F-4275-B649-E2A21141D376}" destId="{87733BE2-7DB9-40CD-BDEE-11AB5119A3DF}" srcOrd="0" destOrd="0" presId="urn:microsoft.com/office/officeart/2005/8/layout/hList1"/>
    <dgm:cxn modelId="{4EABFE7F-0C60-714B-9D30-B8FB8E6249ED}" type="presOf" srcId="{0DCC2626-022E-4785-B7EE-754B61384B01}" destId="{1143D613-A5E9-4760-9932-9F9899FC22EE}" srcOrd="0" destOrd="0" presId="urn:microsoft.com/office/officeart/2005/8/layout/hList1"/>
    <dgm:cxn modelId="{A6049F9E-E8DC-394A-A054-F95B832764F4}" type="presOf" srcId="{69FFADA5-E7A2-429F-9EA4-FCDBFE60621C}" destId="{AF5A1764-2B00-44E1-B8A0-DD556793A3AC}" srcOrd="0" destOrd="2" presId="urn:microsoft.com/office/officeart/2005/8/layout/hList1"/>
    <dgm:cxn modelId="{15B6EAE7-7EDA-A343-9E90-102029D86476}" type="presOf" srcId="{83D4AD04-55FD-4111-B0D2-2010C70C3999}" destId="{4E0043FA-C03C-46BE-AED1-7B137D723F1B}" srcOrd="0" destOrd="0" presId="urn:microsoft.com/office/officeart/2005/8/layout/hList1"/>
    <dgm:cxn modelId="{587F0C34-9782-D142-B3CC-52BBFA4AEE3D}" type="presOf" srcId="{073A4115-9B3D-436D-826B-5C1481751DE9}" destId="{AF5A1764-2B00-44E1-B8A0-DD556793A3AC}" srcOrd="0" destOrd="1" presId="urn:microsoft.com/office/officeart/2005/8/layout/hList1"/>
    <dgm:cxn modelId="{150B2400-D652-4901-AADA-5EF6978AB06D}" srcId="{4115B6A7-3F5D-4708-B885-EDF065A0D2D3}" destId="{0DCC2626-022E-4785-B7EE-754B61384B01}" srcOrd="3" destOrd="0" parTransId="{36C4270E-E861-43B0-95AE-577E348C87CD}" sibTransId="{025F67BE-8B8F-4172-99A2-C963121D4C12}"/>
    <dgm:cxn modelId="{288C725F-0265-AA48-962D-8D60D4BEC787}" type="presOf" srcId="{3000F7F8-FAC5-49A7-9064-6295625F3F2C}" destId="{CE5D75C5-2C53-4191-A6BF-B79E8E1E0C28}" srcOrd="0" destOrd="0" presId="urn:microsoft.com/office/officeart/2005/8/layout/hList1"/>
    <dgm:cxn modelId="{A514DC16-585E-4456-8F80-EE3565124AF9}" srcId="{763AD09F-F2C5-4584-B0B0-DD003B60F504}" destId="{69FFADA5-E7A2-429F-9EA4-FCDBFE60621C}" srcOrd="2" destOrd="0" parTransId="{A348C6B1-D072-4E8C-A3FF-ED1874533F37}" sibTransId="{1DF1E93E-906D-4C87-A0AD-DAE25671ADD6}"/>
    <dgm:cxn modelId="{D297D413-D060-494E-9DE7-7FAC81E990E8}" srcId="{0DCC2626-022E-4785-B7EE-754B61384B01}" destId="{C86DAAB9-4A4A-4CCB-9290-FC29E1575611}" srcOrd="0" destOrd="0" parTransId="{7B28B756-9ABF-49BD-8C96-C7DE16E0142B}" sibTransId="{2BA7BBCB-04CF-4843-92FE-017EBBD04DC1}"/>
    <dgm:cxn modelId="{AC0776B6-0B6E-4D02-833A-3D81C9036576}" srcId="{4115B6A7-3F5D-4708-B885-EDF065A0D2D3}" destId="{3000F7F8-FAC5-49A7-9064-6295625F3F2C}" srcOrd="2" destOrd="0" parTransId="{F67BC321-874D-42CE-AE07-68927EAEBF35}" sibTransId="{3877399E-C8BC-4F95-A0E0-796F93925C32}"/>
    <dgm:cxn modelId="{F62BE36C-CB3F-E044-9D3E-A6E67DF64D6E}" type="presOf" srcId="{6BD75158-BBA2-467A-B391-EE9E218DF14D}" destId="{4E0043FA-C03C-46BE-AED1-7B137D723F1B}" srcOrd="0" destOrd="1" presId="urn:microsoft.com/office/officeart/2005/8/layout/hList1"/>
    <dgm:cxn modelId="{C7F5D2CA-0147-2947-BE77-ED78F00F928B}" type="presOf" srcId="{1E4802B6-3171-F64C-866A-2C8BE9E82D38}" destId="{8CDB447B-E0EE-4D2E-B1E2-B2FDF0884E2A}" srcOrd="0" destOrd="4" presId="urn:microsoft.com/office/officeart/2005/8/layout/hList1"/>
    <dgm:cxn modelId="{6DD4E247-7857-DD4D-9F20-951116822157}" type="presOf" srcId="{7A5E097F-1E05-407D-AABD-5F15BD5DF4CF}" destId="{AF5A1764-2B00-44E1-B8A0-DD556793A3AC}" srcOrd="0" destOrd="5" presId="urn:microsoft.com/office/officeart/2005/8/layout/hList1"/>
    <dgm:cxn modelId="{7C6A2EB3-F191-B448-9BAC-4789182C430A}" type="presOf" srcId="{312D899B-41A3-4989-804E-7C2427EAA70E}" destId="{AF5A1764-2B00-44E1-B8A0-DD556793A3AC}" srcOrd="0" destOrd="4" presId="urn:microsoft.com/office/officeart/2005/8/layout/hList1"/>
    <dgm:cxn modelId="{DD4F8FC6-D360-F341-B4D5-C5204DC7E54E}" type="presOf" srcId="{A7AAB863-5E58-442E-A1EC-D33A37587AB1}" destId="{8CDB447B-E0EE-4D2E-B1E2-B2FDF0884E2A}" srcOrd="0" destOrd="0" presId="urn:microsoft.com/office/officeart/2005/8/layout/hList1"/>
    <dgm:cxn modelId="{E25D2EE1-6427-4047-95C0-2C6F9B3B8105}" srcId="{3000F7F8-FAC5-49A7-9064-6295625F3F2C}" destId="{7C934A11-7FD8-45F1-ADB8-CB4F8E3805D7}" srcOrd="3" destOrd="0" parTransId="{694CB835-5B82-45AB-9119-76E4207E838A}" sibTransId="{91D71FFA-DCE5-4882-A6CE-C31A23F2AB86}"/>
    <dgm:cxn modelId="{243E0602-686B-48BC-AEDE-956DDF11C646}" srcId="{723770C9-A59F-4275-B649-E2A21141D376}" destId="{83D4AD04-55FD-4111-B0D2-2010C70C3999}" srcOrd="0" destOrd="0" parTransId="{FBDE1239-D619-45D3-BB36-6A06A6E388DE}" sibTransId="{4F184A9F-4908-4D83-817E-8620DF813EE1}"/>
    <dgm:cxn modelId="{3F519F4C-107D-4947-96F9-56FBEE4ED92E}" srcId="{4115B6A7-3F5D-4708-B885-EDF065A0D2D3}" destId="{723770C9-A59F-4275-B649-E2A21141D376}" srcOrd="1" destOrd="0" parTransId="{3422F977-22E3-4890-8315-60DC925CC167}" sibTransId="{2A9580FB-3BBF-4DEF-A5D2-0420DAEAAEB9}"/>
    <dgm:cxn modelId="{159E0A71-DBA5-4508-A319-CB3492B1C1F8}" srcId="{0DCC2626-022E-4785-B7EE-754B61384B01}" destId="{96300DF9-3D72-4E3F-AAEC-BD54DB76BD0E}" srcOrd="1" destOrd="0" parTransId="{C257955C-730D-4F85-AFA5-0997ACA13EA6}" sibTransId="{3E1C0063-20F7-4FC2-B69A-566DC666814B}"/>
    <dgm:cxn modelId="{57719015-A5AD-0744-98A3-07569EAADA94}" type="presOf" srcId="{122ACA62-F832-492C-AF61-3EA807D5B944}" destId="{AF5A1764-2B00-44E1-B8A0-DD556793A3AC}" srcOrd="0" destOrd="0" presId="urn:microsoft.com/office/officeart/2005/8/layout/hList1"/>
    <dgm:cxn modelId="{98250642-9661-454A-9AE8-E0914BEABE52}" srcId="{763AD09F-F2C5-4584-B0B0-DD003B60F504}" destId="{7A5E097F-1E05-407D-AABD-5F15BD5DF4CF}" srcOrd="5" destOrd="0" parTransId="{D76B4118-83BE-41BE-8D43-8D1D36B9C32B}" sibTransId="{BF8B9E66-F0D5-40D6-9810-71421BC1E771}"/>
    <dgm:cxn modelId="{8BE06269-4359-3442-B3E5-6F5ABC5FA0F6}" type="presOf" srcId="{763AD09F-F2C5-4584-B0B0-DD003B60F504}" destId="{4219E757-56A5-4CC6-88A4-D514E53F31A3}" srcOrd="0" destOrd="0" presId="urn:microsoft.com/office/officeart/2005/8/layout/hList1"/>
    <dgm:cxn modelId="{7D9634BD-4E29-42E2-8747-A57FC51C1F36}" srcId="{723770C9-A59F-4275-B649-E2A21141D376}" destId="{E940FC77-B5E7-4E5D-B65D-0C6DD54A3D82}" srcOrd="4" destOrd="0" parTransId="{8B0B15DB-03B7-4518-9819-5A4E645E44F8}" sibTransId="{197CA9CE-EF4D-4481-AD58-935F8475CBC4}"/>
    <dgm:cxn modelId="{CCD73A90-07CF-D243-A6B1-8BB771B6E7AD}" type="presOf" srcId="{7C934A11-7FD8-45F1-ADB8-CB4F8E3805D7}" destId="{8CDB447B-E0EE-4D2E-B1E2-B2FDF0884E2A}" srcOrd="0" destOrd="3" presId="urn:microsoft.com/office/officeart/2005/8/layout/hList1"/>
    <dgm:cxn modelId="{E470C569-9518-B14B-A32C-311D1D4AB056}" type="presOf" srcId="{23FA5C96-9A57-48E4-9717-44E97B7ED0E1}" destId="{8CDB447B-E0EE-4D2E-B1E2-B2FDF0884E2A}" srcOrd="0" destOrd="1" presId="urn:microsoft.com/office/officeart/2005/8/layout/hList1"/>
    <dgm:cxn modelId="{D1872244-2CED-4BCB-9A00-A47B85D20ACC}" srcId="{3000F7F8-FAC5-49A7-9064-6295625F3F2C}" destId="{79C8D6B5-2020-4D9E-8AE4-DBDA56FB6869}" srcOrd="2" destOrd="0" parTransId="{49C7B9F5-E72E-477B-A8CB-34B4DF06EC25}" sibTransId="{379CD90B-E887-40FE-ABF8-91233D5DA40C}"/>
    <dgm:cxn modelId="{38A40198-530D-478D-929D-44C823DA2FFD}" srcId="{3000F7F8-FAC5-49A7-9064-6295625F3F2C}" destId="{23FA5C96-9A57-48E4-9717-44E97B7ED0E1}" srcOrd="1" destOrd="0" parTransId="{BDB8E417-6998-4EE2-B15B-26D12F921F3A}" sibTransId="{88504273-EE48-4B4E-B3E2-8C4E5C8EE7A9}"/>
    <dgm:cxn modelId="{2604826C-F213-8247-9F2D-B26D69DBCE7A}" type="presOf" srcId="{C86DAAB9-4A4A-4CCB-9290-FC29E1575611}" destId="{A1029DAB-9CA4-4DF4-A3CA-3CBC306F9CCB}" srcOrd="0" destOrd="0" presId="urn:microsoft.com/office/officeart/2005/8/layout/hList1"/>
    <dgm:cxn modelId="{C543CD3E-CDBB-C844-8FCD-A60D5FF5EED9}" srcId="{0DCC2626-022E-4785-B7EE-754B61384B01}" destId="{88E62D64-A95F-CA43-8A91-056997288963}" srcOrd="2" destOrd="0" parTransId="{C8DD6B24-8452-6849-81F6-7E490B73E5D8}" sibTransId="{CDBF4B53-916B-AF4D-A713-0487329BFEEF}"/>
    <dgm:cxn modelId="{5F28C33E-5422-4B82-8DCB-6597B15592AC}" srcId="{763AD09F-F2C5-4584-B0B0-DD003B60F504}" destId="{073A4115-9B3D-436D-826B-5C1481751DE9}" srcOrd="1" destOrd="0" parTransId="{7C21AD99-FA4C-4A56-A094-D5F3B80EA9AF}" sibTransId="{18794CC5-DABC-46D6-9A08-7F7048D207D1}"/>
    <dgm:cxn modelId="{379B26BE-1D71-4742-828F-530EC9D9BA63}" type="presOf" srcId="{2EF160DC-12A9-4DA5-9DA9-2A3F61039D97}" destId="{4E0043FA-C03C-46BE-AED1-7B137D723F1B}" srcOrd="0" destOrd="3" presId="urn:microsoft.com/office/officeart/2005/8/layout/hList1"/>
    <dgm:cxn modelId="{FDB80659-68DE-4C8B-8F89-6C72709306C3}" srcId="{763AD09F-F2C5-4584-B0B0-DD003B60F504}" destId="{122ACA62-F832-492C-AF61-3EA807D5B944}" srcOrd="0" destOrd="0" parTransId="{72AAC796-0DE6-41F6-A14C-4F56BC350BE2}" sibTransId="{BD862A70-46D0-478F-9B9F-A937150CC85A}"/>
    <dgm:cxn modelId="{01940C41-AB2A-F64E-BBDF-FE1EA43F57AE}" type="presOf" srcId="{6CAE7B86-A33C-4D6B-BAEA-EE19DCEC01E6}" destId="{AF5A1764-2B00-44E1-B8A0-DD556793A3AC}" srcOrd="0" destOrd="3" presId="urn:microsoft.com/office/officeart/2005/8/layout/hList1"/>
    <dgm:cxn modelId="{5E34951B-2666-49EF-BD1C-C201C18C4953}" srcId="{723770C9-A59F-4275-B649-E2A21141D376}" destId="{6BD75158-BBA2-467A-B391-EE9E218DF14D}" srcOrd="1" destOrd="0" parTransId="{E501ADF9-F921-44B8-A596-41F927B549A4}" sibTransId="{EAC65652-2582-4914-89B5-216C7BC194E4}"/>
    <dgm:cxn modelId="{071C7BCF-4046-AA4F-A63C-802A66A97C04}" type="presOf" srcId="{938C500B-E8BC-40CB-884E-D735982534B8}" destId="{4E0043FA-C03C-46BE-AED1-7B137D723F1B}" srcOrd="0" destOrd="6" presId="urn:microsoft.com/office/officeart/2005/8/layout/hList1"/>
    <dgm:cxn modelId="{5197AA1E-F103-483F-BB2D-7C6C869B7E25}" srcId="{763AD09F-F2C5-4584-B0B0-DD003B60F504}" destId="{312D899B-41A3-4989-804E-7C2427EAA70E}" srcOrd="4" destOrd="0" parTransId="{2D947157-F38D-4012-85C7-EF5F1FD9608C}" sibTransId="{3B0CE0D9-5C3E-41F8-B581-8925D62EABE0}"/>
    <dgm:cxn modelId="{31AE4565-1ED3-488C-BE79-2C838BACFAFC}" srcId="{723770C9-A59F-4275-B649-E2A21141D376}" destId="{938C500B-E8BC-40CB-884E-D735982534B8}" srcOrd="6" destOrd="0" parTransId="{735E3B7B-28F1-4109-A0AB-E0B580D7BCA1}" sibTransId="{4EC7D4C0-FCE5-4DE0-A220-7D965AEAF783}"/>
    <dgm:cxn modelId="{AB1C9E56-3CE0-462C-8321-EF0EFB510068}" srcId="{723770C9-A59F-4275-B649-E2A21141D376}" destId="{CD7FD163-E851-4A10-BAD1-35B25B6DD0CB}" srcOrd="2" destOrd="0" parTransId="{1FF68ACF-4348-4B4A-8C18-D17F726E2653}" sibTransId="{37AB5159-589D-4F72-8554-DA874C9E380C}"/>
    <dgm:cxn modelId="{B1585B36-5EEF-304C-9429-AE414D63D26F}" type="presOf" srcId="{88E62D64-A95F-CA43-8A91-056997288963}" destId="{A1029DAB-9CA4-4DF4-A3CA-3CBC306F9CCB}" srcOrd="0" destOrd="2" presId="urn:microsoft.com/office/officeart/2005/8/layout/hList1"/>
    <dgm:cxn modelId="{192A54E3-582F-F342-9C9F-D6F36CFED54C}" type="presOf" srcId="{07E4819E-1CE7-4DDF-8274-B4D3D912BC6A}" destId="{4E0043FA-C03C-46BE-AED1-7B137D723F1B}" srcOrd="0" destOrd="5" presId="urn:microsoft.com/office/officeart/2005/8/layout/hList1"/>
    <dgm:cxn modelId="{DF46A94E-8065-4916-9035-DDE470EB8601}" srcId="{3000F7F8-FAC5-49A7-9064-6295625F3F2C}" destId="{A7AAB863-5E58-442E-A1EC-D33A37587AB1}" srcOrd="0" destOrd="0" parTransId="{13606BE7-3760-4C22-9A38-3BDE234D5A2B}" sibTransId="{F712E3CF-8C9D-4671-8E8A-E4E7D3E2896B}"/>
    <dgm:cxn modelId="{9DA7E796-36AC-4245-8A30-5E8E60C98F1E}" srcId="{763AD09F-F2C5-4584-B0B0-DD003B60F504}" destId="{6CAE7B86-A33C-4D6B-BAEA-EE19DCEC01E6}" srcOrd="3" destOrd="0" parTransId="{C4E242B9-9C9B-4674-A155-39EB749C9FD1}" sibTransId="{95D8EB45-1BC2-498A-A0F5-A7386301F14C}"/>
    <dgm:cxn modelId="{63F6067E-9AE1-8E44-946D-57D8612202FF}" type="presOf" srcId="{E940FC77-B5E7-4E5D-B65D-0C6DD54A3D82}" destId="{4E0043FA-C03C-46BE-AED1-7B137D723F1B}" srcOrd="0" destOrd="4" presId="urn:microsoft.com/office/officeart/2005/8/layout/hList1"/>
    <dgm:cxn modelId="{A66C9B86-3B31-4FC1-B8C0-572A7DED883D}" srcId="{723770C9-A59F-4275-B649-E2A21141D376}" destId="{2EF160DC-12A9-4DA5-9DA9-2A3F61039D97}" srcOrd="3" destOrd="0" parTransId="{E4566D5F-316E-424F-86B7-EDE3511AF247}" sibTransId="{9E8104B1-D0F7-4C43-BC69-D81BC64F3792}"/>
    <dgm:cxn modelId="{0BE3DC48-B90C-7643-93D2-4FB4E9BD73EA}" type="presOf" srcId="{96300DF9-3D72-4E3F-AAEC-BD54DB76BD0E}" destId="{A1029DAB-9CA4-4DF4-A3CA-3CBC306F9CCB}" srcOrd="0" destOrd="1" presId="urn:microsoft.com/office/officeart/2005/8/layout/hList1"/>
    <dgm:cxn modelId="{60D87109-643E-AA4D-9FA9-515EFA549F30}" srcId="{3000F7F8-FAC5-49A7-9064-6295625F3F2C}" destId="{1E4802B6-3171-F64C-866A-2C8BE9E82D38}" srcOrd="4" destOrd="0" parTransId="{A23E56BE-49E2-B241-B21A-FA5C1A3E1319}" sibTransId="{438B4225-EFD1-704F-9118-F465403771D7}"/>
    <dgm:cxn modelId="{9ED8EF7A-109C-5A41-A12F-D8768462AC7C}" type="presOf" srcId="{4115B6A7-3F5D-4708-B885-EDF065A0D2D3}" destId="{477D415C-B3AF-46B0-8406-6BB72107F57B}" srcOrd="0" destOrd="0" presId="urn:microsoft.com/office/officeart/2005/8/layout/hList1"/>
    <dgm:cxn modelId="{905B1585-854B-9740-A12E-9963BD062B60}" type="presOf" srcId="{79C8D6B5-2020-4D9E-8AE4-DBDA56FB6869}" destId="{8CDB447B-E0EE-4D2E-B1E2-B2FDF0884E2A}" srcOrd="0" destOrd="2" presId="urn:microsoft.com/office/officeart/2005/8/layout/hList1"/>
    <dgm:cxn modelId="{42DB53BF-DF01-417E-8666-E8CD697DEB13}" srcId="{4115B6A7-3F5D-4708-B885-EDF065A0D2D3}" destId="{763AD09F-F2C5-4584-B0B0-DD003B60F504}" srcOrd="0" destOrd="0" parTransId="{9B8E6D7C-0F3C-4336-8AE0-612D01C595A9}" sibTransId="{2F95CD4E-5DF1-49FD-83E1-1CB6A3E560FC}"/>
    <dgm:cxn modelId="{8A7405BA-D9B2-3B4B-A401-F9A9037EBE30}" type="presParOf" srcId="{477D415C-B3AF-46B0-8406-6BB72107F57B}" destId="{8B9EBFDF-0F8A-46D3-B15C-8889D0CC2338}" srcOrd="0" destOrd="0" presId="urn:microsoft.com/office/officeart/2005/8/layout/hList1"/>
    <dgm:cxn modelId="{A5B7C9CF-B4DA-AD41-9FE2-74BA82F0516B}" type="presParOf" srcId="{8B9EBFDF-0F8A-46D3-B15C-8889D0CC2338}" destId="{4219E757-56A5-4CC6-88A4-D514E53F31A3}" srcOrd="0" destOrd="0" presId="urn:microsoft.com/office/officeart/2005/8/layout/hList1"/>
    <dgm:cxn modelId="{05511F67-72F9-C84D-96A5-E1D55AE41D08}" type="presParOf" srcId="{8B9EBFDF-0F8A-46D3-B15C-8889D0CC2338}" destId="{AF5A1764-2B00-44E1-B8A0-DD556793A3AC}" srcOrd="1" destOrd="0" presId="urn:microsoft.com/office/officeart/2005/8/layout/hList1"/>
    <dgm:cxn modelId="{74EA03A9-0611-CD4C-81F3-BC1D22D1C783}" type="presParOf" srcId="{477D415C-B3AF-46B0-8406-6BB72107F57B}" destId="{EABDAAE5-FCBF-4E39-A092-20BC8CB38696}" srcOrd="1" destOrd="0" presId="urn:microsoft.com/office/officeart/2005/8/layout/hList1"/>
    <dgm:cxn modelId="{669DE917-0015-8B4A-85F6-CB81F3511AFE}" type="presParOf" srcId="{477D415C-B3AF-46B0-8406-6BB72107F57B}" destId="{F1CF24CD-DB7D-4C9F-9305-836F9D92D974}" srcOrd="2" destOrd="0" presId="urn:microsoft.com/office/officeart/2005/8/layout/hList1"/>
    <dgm:cxn modelId="{E6BFEF0C-70C2-8943-8930-AC214D79BCBB}" type="presParOf" srcId="{F1CF24CD-DB7D-4C9F-9305-836F9D92D974}" destId="{87733BE2-7DB9-40CD-BDEE-11AB5119A3DF}" srcOrd="0" destOrd="0" presId="urn:microsoft.com/office/officeart/2005/8/layout/hList1"/>
    <dgm:cxn modelId="{40DC23B7-E734-014C-83B4-B8F6F2006532}" type="presParOf" srcId="{F1CF24CD-DB7D-4C9F-9305-836F9D92D974}" destId="{4E0043FA-C03C-46BE-AED1-7B137D723F1B}" srcOrd="1" destOrd="0" presId="urn:microsoft.com/office/officeart/2005/8/layout/hList1"/>
    <dgm:cxn modelId="{28E1CD75-EC3E-3242-B01A-DF0447AD251D}" type="presParOf" srcId="{477D415C-B3AF-46B0-8406-6BB72107F57B}" destId="{71650EF3-40EF-4657-8E1D-6DD315D17FEE}" srcOrd="3" destOrd="0" presId="urn:microsoft.com/office/officeart/2005/8/layout/hList1"/>
    <dgm:cxn modelId="{81A249F8-0C73-034C-8740-F58B18D8C791}" type="presParOf" srcId="{477D415C-B3AF-46B0-8406-6BB72107F57B}" destId="{BEFCC152-824A-486B-846A-24B182A12EF7}" srcOrd="4" destOrd="0" presId="urn:microsoft.com/office/officeart/2005/8/layout/hList1"/>
    <dgm:cxn modelId="{085CA3CA-BBE0-364D-B1E4-C5A09289B304}" type="presParOf" srcId="{BEFCC152-824A-486B-846A-24B182A12EF7}" destId="{CE5D75C5-2C53-4191-A6BF-B79E8E1E0C28}" srcOrd="0" destOrd="0" presId="urn:microsoft.com/office/officeart/2005/8/layout/hList1"/>
    <dgm:cxn modelId="{75B268A6-DBB1-2546-8F6F-ACA088ACAB74}" type="presParOf" srcId="{BEFCC152-824A-486B-846A-24B182A12EF7}" destId="{8CDB447B-E0EE-4D2E-B1E2-B2FDF0884E2A}" srcOrd="1" destOrd="0" presId="urn:microsoft.com/office/officeart/2005/8/layout/hList1"/>
    <dgm:cxn modelId="{A5FB6529-9D8A-D04D-B88E-68A9E266E541}" type="presParOf" srcId="{477D415C-B3AF-46B0-8406-6BB72107F57B}" destId="{781915F2-D94F-4400-B1A0-8BAF844C0951}" srcOrd="5" destOrd="0" presId="urn:microsoft.com/office/officeart/2005/8/layout/hList1"/>
    <dgm:cxn modelId="{3131E321-83F1-3F40-ABAE-6650DDA5E847}" type="presParOf" srcId="{477D415C-B3AF-46B0-8406-6BB72107F57B}" destId="{A4B702EB-6A9E-49D7-AFCC-95108E84DA9B}" srcOrd="6" destOrd="0" presId="urn:microsoft.com/office/officeart/2005/8/layout/hList1"/>
    <dgm:cxn modelId="{2ED637AC-DC8E-894A-A37F-59878777EC13}" type="presParOf" srcId="{A4B702EB-6A9E-49D7-AFCC-95108E84DA9B}" destId="{1143D613-A5E9-4760-9932-9F9899FC22EE}" srcOrd="0" destOrd="0" presId="urn:microsoft.com/office/officeart/2005/8/layout/hList1"/>
    <dgm:cxn modelId="{4A4AD1DB-921C-1C41-BBF0-AFF22AA62964}" type="presParOf" srcId="{A4B702EB-6A9E-49D7-AFCC-95108E84DA9B}" destId="{A1029DAB-9CA4-4DF4-A3CA-3CBC306F9C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CC480-2EAC-4CE5-B670-28B4500DC12A}">
      <dsp:nvSpPr>
        <dsp:cNvPr id="0" name=""/>
        <dsp:cNvSpPr/>
      </dsp:nvSpPr>
      <dsp:spPr>
        <a:xfrm>
          <a:off x="0" y="0"/>
          <a:ext cx="8329613" cy="976508"/>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dirty="0" smtClean="0"/>
            <a:t>Business Process Management  System (BPMS)</a:t>
          </a:r>
          <a:endParaRPr lang="es-ES_tradnl" sz="2400" kern="1200" dirty="0"/>
        </a:p>
      </dsp:txBody>
      <dsp:txXfrm>
        <a:off x="0" y="0"/>
        <a:ext cx="8329613" cy="976508"/>
      </dsp:txXfrm>
    </dsp:sp>
    <dsp:sp modelId="{42F581A6-F5BD-45E0-965A-C4C26A595E74}">
      <dsp:nvSpPr>
        <dsp:cNvPr id="0" name=""/>
        <dsp:cNvSpPr/>
      </dsp:nvSpPr>
      <dsp:spPr>
        <a:xfrm>
          <a:off x="0" y="984072"/>
          <a:ext cx="8329613" cy="214456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Sistema</a:t>
          </a:r>
          <a:r>
            <a:rPr lang="en-US" sz="2800" kern="1200" dirty="0" smtClean="0"/>
            <a:t> software </a:t>
          </a:r>
          <a:r>
            <a:rPr lang="en-US" sz="2800" kern="1200" dirty="0" err="1" smtClean="0"/>
            <a:t>genérico</a:t>
          </a:r>
          <a:r>
            <a:rPr lang="en-US" sz="2800" kern="1200" dirty="0" smtClean="0"/>
            <a:t> </a:t>
          </a:r>
          <a:r>
            <a:rPr lang="en-US" sz="2800" kern="1200" dirty="0" err="1" smtClean="0"/>
            <a:t>que</a:t>
          </a:r>
          <a:r>
            <a:rPr lang="en-US" sz="2800" kern="1200" dirty="0" smtClean="0"/>
            <a:t> </a:t>
          </a:r>
          <a:r>
            <a:rPr lang="en-US" sz="2800" kern="1200" dirty="0" err="1" smtClean="0"/>
            <a:t>está</a:t>
          </a:r>
          <a:r>
            <a:rPr lang="en-US" sz="2800" kern="1200" dirty="0" smtClean="0"/>
            <a:t> </a:t>
          </a:r>
          <a:r>
            <a:rPr lang="en-US" sz="2800" kern="1200" dirty="0" err="1" smtClean="0"/>
            <a:t>dirigido</a:t>
          </a:r>
          <a:r>
            <a:rPr lang="en-US" sz="2800" kern="1200" dirty="0" smtClean="0"/>
            <a:t> </a:t>
          </a:r>
          <a:r>
            <a:rPr lang="en-US" sz="2800" kern="1200" dirty="0" err="1" smtClean="0"/>
            <a:t>por</a:t>
          </a:r>
          <a:r>
            <a:rPr lang="en-US" sz="2800" kern="1200" dirty="0" smtClean="0"/>
            <a:t> la </a:t>
          </a:r>
          <a:r>
            <a:rPr lang="en-US" sz="2800" kern="1200" dirty="0" err="1" smtClean="0"/>
            <a:t>representación</a:t>
          </a:r>
          <a:r>
            <a:rPr lang="en-US" sz="2800" kern="1200" dirty="0" smtClean="0"/>
            <a:t> </a:t>
          </a:r>
          <a:r>
            <a:rPr lang="en-US" sz="2800" kern="1200" dirty="0" err="1" smtClean="0"/>
            <a:t>explícita</a:t>
          </a:r>
          <a:r>
            <a:rPr lang="en-US" sz="2800" kern="1200" dirty="0" smtClean="0"/>
            <a:t> de </a:t>
          </a:r>
          <a:r>
            <a:rPr lang="en-US" sz="2800" kern="1200" dirty="0" err="1" smtClean="0"/>
            <a:t>representaciones</a:t>
          </a:r>
          <a:r>
            <a:rPr lang="en-US" sz="2800" kern="1200" dirty="0" smtClean="0"/>
            <a:t> de </a:t>
          </a:r>
          <a:r>
            <a:rPr lang="en-US" sz="2800" kern="1200" dirty="0" err="1" smtClean="0"/>
            <a:t>procesos</a:t>
          </a:r>
          <a:r>
            <a:rPr lang="en-US" sz="2800" kern="1200" dirty="0" smtClean="0"/>
            <a:t> </a:t>
          </a:r>
          <a:r>
            <a:rPr lang="en-US" sz="2800" kern="1200" dirty="0" err="1" smtClean="0"/>
            <a:t>para</a:t>
          </a:r>
          <a:r>
            <a:rPr lang="en-US" sz="2800" kern="1200" dirty="0" smtClean="0"/>
            <a:t> </a:t>
          </a:r>
          <a:r>
            <a:rPr lang="en-US" sz="2800" kern="1200" dirty="0" err="1" smtClean="0"/>
            <a:t>coordinar</a:t>
          </a:r>
          <a:r>
            <a:rPr lang="en-US" sz="2800" kern="1200" dirty="0" smtClean="0"/>
            <a:t> la </a:t>
          </a:r>
          <a:r>
            <a:rPr lang="en-US" sz="2800" kern="1200" dirty="0" err="1" smtClean="0"/>
            <a:t>realización</a:t>
          </a:r>
          <a:r>
            <a:rPr lang="en-US" sz="2800" kern="1200" dirty="0" smtClean="0"/>
            <a:t> de </a:t>
          </a:r>
          <a:r>
            <a:rPr lang="en-US" sz="2800" kern="1200" dirty="0" err="1" smtClean="0"/>
            <a:t>procesos</a:t>
          </a:r>
          <a:r>
            <a:rPr lang="en-US" sz="2800" kern="1200" dirty="0" smtClean="0"/>
            <a:t> de </a:t>
          </a:r>
          <a:r>
            <a:rPr lang="en-US" sz="2800" kern="1200" dirty="0" err="1" smtClean="0"/>
            <a:t>negocio</a:t>
          </a:r>
          <a:endParaRPr lang="es-ES_tradnl" sz="2800" kern="1200" dirty="0">
            <a:latin typeface="Arial Narrow" pitchFamily="34" charset="0"/>
            <a:ea typeface="+mn-ea"/>
            <a:cs typeface="+mn-cs"/>
          </a:endParaRPr>
        </a:p>
      </dsp:txBody>
      <dsp:txXfrm>
        <a:off x="0" y="984072"/>
        <a:ext cx="8329613" cy="2144561"/>
      </dsp:txXfrm>
    </dsp:sp>
    <dsp:sp modelId="{08B25229-9350-4CFD-9BA4-A40ABC8DD090}">
      <dsp:nvSpPr>
        <dsp:cNvPr id="0" name=""/>
        <dsp:cNvSpPr/>
      </dsp:nvSpPr>
      <dsp:spPr>
        <a:xfrm>
          <a:off x="0" y="3113485"/>
          <a:ext cx="8329613" cy="234918"/>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9E757-56A5-4CC6-88A4-D514E53F31A3}">
      <dsp:nvSpPr>
        <dsp:cNvPr id="0" name=""/>
        <dsp:cNvSpPr/>
      </dsp:nvSpPr>
      <dsp:spPr>
        <a:xfrm>
          <a:off x="3140" y="223857"/>
          <a:ext cx="1888381" cy="65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AU" sz="1800" b="1" kern="1200" dirty="0" smtClean="0">
              <a:solidFill>
                <a:schemeClr val="tx1"/>
              </a:solidFill>
            </a:rPr>
            <a:t>Big vendors</a:t>
          </a:r>
          <a:endParaRPr lang="en-AU" sz="1800" b="1" kern="1200" dirty="0">
            <a:solidFill>
              <a:schemeClr val="tx1"/>
            </a:solidFill>
          </a:endParaRPr>
        </a:p>
      </dsp:txBody>
      <dsp:txXfrm>
        <a:off x="3140" y="223857"/>
        <a:ext cx="1888381" cy="651685"/>
      </dsp:txXfrm>
    </dsp:sp>
    <dsp:sp modelId="{AF5A1764-2B00-44E1-B8A0-DD556793A3AC}">
      <dsp:nvSpPr>
        <dsp:cNvPr id="0" name=""/>
        <dsp:cNvSpPr/>
      </dsp:nvSpPr>
      <dsp:spPr>
        <a:xfrm>
          <a:off x="3140" y="875542"/>
          <a:ext cx="1888381"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smtClean="0"/>
            <a:t>IBM BPM</a:t>
          </a:r>
          <a:endParaRPr lang="en-AU" sz="1800" kern="1200" dirty="0"/>
        </a:p>
        <a:p>
          <a:pPr marL="171450" lvl="1" indent="-171450" algn="l" defTabSz="800100">
            <a:lnSpc>
              <a:spcPct val="90000"/>
            </a:lnSpc>
            <a:spcBef>
              <a:spcPct val="0"/>
            </a:spcBef>
            <a:spcAft>
              <a:spcPct val="15000"/>
            </a:spcAft>
            <a:buChar char="••"/>
          </a:pPr>
          <a:r>
            <a:rPr lang="en-AU" sz="1800" kern="1200" dirty="0" smtClean="0"/>
            <a:t>Oracle BPMS</a:t>
          </a:r>
          <a:endParaRPr lang="en-AU" sz="1800" kern="1200" dirty="0"/>
        </a:p>
        <a:p>
          <a:pPr marL="171450" lvl="1" indent="-171450" algn="l" defTabSz="800100">
            <a:lnSpc>
              <a:spcPct val="90000"/>
            </a:lnSpc>
            <a:spcBef>
              <a:spcPct val="0"/>
            </a:spcBef>
            <a:spcAft>
              <a:spcPct val="15000"/>
            </a:spcAft>
            <a:buChar char="••"/>
          </a:pPr>
          <a:r>
            <a:rPr lang="en-AU" sz="1800" kern="1200" dirty="0" smtClean="0"/>
            <a:t>Microsoft BizTalk, </a:t>
          </a:r>
          <a:r>
            <a:rPr lang="en-AU" sz="1800" kern="1200" dirty="0" err="1" smtClean="0"/>
            <a:t>Wf</a:t>
          </a:r>
          <a:endParaRPr lang="en-AU" sz="1800" kern="1200" dirty="0"/>
        </a:p>
        <a:p>
          <a:pPr marL="171450" lvl="1" indent="-171450" algn="l" defTabSz="800100">
            <a:lnSpc>
              <a:spcPct val="90000"/>
            </a:lnSpc>
            <a:spcBef>
              <a:spcPct val="0"/>
            </a:spcBef>
            <a:spcAft>
              <a:spcPct val="15000"/>
            </a:spcAft>
            <a:buChar char="••"/>
          </a:pPr>
          <a:r>
            <a:rPr lang="en-AU" sz="1800" kern="1200" dirty="0" smtClean="0"/>
            <a:t>SAP </a:t>
          </a:r>
          <a:r>
            <a:rPr lang="en-AU" sz="1800" kern="1200" dirty="0" err="1" smtClean="0"/>
            <a:t>NetWeaver</a:t>
          </a:r>
          <a:r>
            <a:rPr lang="en-AU" sz="1800" kern="1200" dirty="0" smtClean="0"/>
            <a:t> BPM</a:t>
          </a:r>
          <a:endParaRPr lang="en-AU" sz="1800" kern="1200" dirty="0"/>
        </a:p>
        <a:p>
          <a:pPr marL="171450" lvl="1" indent="-171450" algn="l" defTabSz="800100">
            <a:lnSpc>
              <a:spcPct val="90000"/>
            </a:lnSpc>
            <a:spcBef>
              <a:spcPct val="0"/>
            </a:spcBef>
            <a:spcAft>
              <a:spcPct val="15000"/>
            </a:spcAft>
            <a:buChar char="••"/>
          </a:pPr>
          <a:r>
            <a:rPr lang="en-AU" sz="1800" kern="1200" dirty="0" smtClean="0"/>
            <a:t>Software AG </a:t>
          </a:r>
          <a:r>
            <a:rPr lang="en-AU" sz="1800" kern="1200" dirty="0" err="1" smtClean="0"/>
            <a:t>webMethods</a:t>
          </a:r>
          <a:endParaRPr lang="en-AU" sz="1800" kern="1200" dirty="0"/>
        </a:p>
        <a:p>
          <a:pPr marL="171450" lvl="1" indent="-171450" algn="l" defTabSz="800100">
            <a:lnSpc>
              <a:spcPct val="90000"/>
            </a:lnSpc>
            <a:spcBef>
              <a:spcPct val="0"/>
            </a:spcBef>
            <a:spcAft>
              <a:spcPct val="15000"/>
            </a:spcAft>
            <a:buChar char="••"/>
          </a:pPr>
          <a:r>
            <a:rPr lang="en-AU" sz="1800" kern="1200" dirty="0" err="1" smtClean="0"/>
            <a:t>Pegaystems</a:t>
          </a:r>
          <a:r>
            <a:rPr lang="en-AU" sz="1800" kern="1200" dirty="0" smtClean="0"/>
            <a:t> </a:t>
          </a:r>
          <a:r>
            <a:rPr lang="en-AU" sz="1800" kern="1200" dirty="0" err="1" smtClean="0"/>
            <a:t>PegaRULES</a:t>
          </a:r>
          <a:endParaRPr lang="en-AU" sz="1800" kern="1200" dirty="0"/>
        </a:p>
      </dsp:txBody>
      <dsp:txXfrm>
        <a:off x="3140" y="875542"/>
        <a:ext cx="1888381" cy="2964599"/>
      </dsp:txXfrm>
    </dsp:sp>
    <dsp:sp modelId="{87733BE2-7DB9-40CD-BDEE-11AB5119A3DF}">
      <dsp:nvSpPr>
        <dsp:cNvPr id="0" name=""/>
        <dsp:cNvSpPr/>
      </dsp:nvSpPr>
      <dsp:spPr>
        <a:xfrm>
          <a:off x="2155895" y="223857"/>
          <a:ext cx="1888381" cy="65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AU" sz="1800" b="1" kern="1200" dirty="0" smtClean="0">
              <a:solidFill>
                <a:schemeClr val="tx1"/>
              </a:solidFill>
            </a:rPr>
            <a:t>Other</a:t>
          </a:r>
          <a:br>
            <a:rPr lang="en-AU" sz="1800" b="1" kern="1200" dirty="0" smtClean="0">
              <a:solidFill>
                <a:schemeClr val="tx1"/>
              </a:solidFill>
            </a:rPr>
          </a:br>
          <a:r>
            <a:rPr lang="en-AU" sz="1800" b="1" kern="1200" dirty="0" smtClean="0">
              <a:solidFill>
                <a:schemeClr val="tx1"/>
              </a:solidFill>
            </a:rPr>
            <a:t>closed-source</a:t>
          </a:r>
          <a:endParaRPr lang="en-AU" sz="1800" b="1" kern="1200" dirty="0">
            <a:solidFill>
              <a:schemeClr val="tx1"/>
            </a:solidFill>
          </a:endParaRPr>
        </a:p>
      </dsp:txBody>
      <dsp:txXfrm>
        <a:off x="2155895" y="223857"/>
        <a:ext cx="1888381" cy="651685"/>
      </dsp:txXfrm>
    </dsp:sp>
    <dsp:sp modelId="{4E0043FA-C03C-46BE-AED1-7B137D723F1B}">
      <dsp:nvSpPr>
        <dsp:cNvPr id="0" name=""/>
        <dsp:cNvSpPr/>
      </dsp:nvSpPr>
      <dsp:spPr>
        <a:xfrm>
          <a:off x="2155895" y="875542"/>
          <a:ext cx="1888381"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smtClean="0"/>
            <a:t>Appian BPMS</a:t>
          </a:r>
          <a:endParaRPr lang="en-AU" sz="1800" kern="1200" dirty="0"/>
        </a:p>
        <a:p>
          <a:pPr marL="171450" lvl="1" indent="-171450" algn="l" defTabSz="800100">
            <a:lnSpc>
              <a:spcPct val="90000"/>
            </a:lnSpc>
            <a:spcBef>
              <a:spcPct val="0"/>
            </a:spcBef>
            <a:spcAft>
              <a:spcPct val="15000"/>
            </a:spcAft>
            <a:buChar char="••"/>
          </a:pPr>
          <a:r>
            <a:rPr lang="en-AU" sz="1800" kern="1200" dirty="0" err="1" smtClean="0"/>
            <a:t>BizAgi</a:t>
          </a:r>
          <a:r>
            <a:rPr lang="en-AU" sz="1800" kern="1200" dirty="0" smtClean="0"/>
            <a:t> BPM Suite</a:t>
          </a:r>
          <a:endParaRPr lang="en-AU" sz="1800" kern="1200" dirty="0"/>
        </a:p>
        <a:p>
          <a:pPr marL="171450" lvl="1" indent="-171450" algn="l" defTabSz="800100">
            <a:lnSpc>
              <a:spcPct val="90000"/>
            </a:lnSpc>
            <a:spcBef>
              <a:spcPct val="0"/>
            </a:spcBef>
            <a:spcAft>
              <a:spcPct val="15000"/>
            </a:spcAft>
            <a:buChar char="••"/>
          </a:pPr>
          <a:r>
            <a:rPr lang="en-AU" sz="1800" kern="1200" dirty="0" smtClean="0"/>
            <a:t>Bosch </a:t>
          </a:r>
          <a:r>
            <a:rPr lang="en-AU" sz="1800" kern="1200" dirty="0" err="1" smtClean="0"/>
            <a:t>inubit</a:t>
          </a:r>
          <a:r>
            <a:rPr lang="en-AU" sz="1800" kern="1200" dirty="0" smtClean="0"/>
            <a:t> Suite</a:t>
          </a:r>
          <a:endParaRPr lang="en-AU" sz="1800" kern="1200" dirty="0"/>
        </a:p>
        <a:p>
          <a:pPr marL="171450" lvl="1" indent="-171450" algn="l" defTabSz="800100">
            <a:lnSpc>
              <a:spcPct val="90000"/>
            </a:lnSpc>
            <a:spcBef>
              <a:spcPct val="0"/>
            </a:spcBef>
            <a:spcAft>
              <a:spcPct val="15000"/>
            </a:spcAft>
            <a:buChar char="••"/>
          </a:pPr>
          <a:r>
            <a:rPr lang="en-AU" sz="1800" kern="1200" dirty="0" err="1" smtClean="0"/>
            <a:t>OpenTex</a:t>
          </a:r>
          <a:r>
            <a:rPr lang="en-AU" sz="1800" kern="1200" dirty="0" smtClean="0"/>
            <a:t> </a:t>
          </a:r>
          <a:r>
            <a:rPr lang="en-AU" sz="1800" kern="1200" dirty="0" err="1" smtClean="0"/>
            <a:t>tBPM</a:t>
          </a:r>
          <a:endParaRPr lang="en-AU" sz="1800" kern="1200" dirty="0"/>
        </a:p>
        <a:p>
          <a:pPr marL="171450" lvl="1" indent="-171450" algn="l" defTabSz="800100">
            <a:lnSpc>
              <a:spcPct val="90000"/>
            </a:lnSpc>
            <a:spcBef>
              <a:spcPct val="0"/>
            </a:spcBef>
            <a:spcAft>
              <a:spcPct val="15000"/>
            </a:spcAft>
            <a:buChar char="••"/>
          </a:pPr>
          <a:r>
            <a:rPr lang="en-AU" sz="1800" kern="1200" dirty="0" smtClean="0"/>
            <a:t>Perceptive </a:t>
          </a:r>
          <a:r>
            <a:rPr lang="en-AU" sz="1800" kern="1200" dirty="0" err="1" smtClean="0"/>
            <a:t>BPMONe</a:t>
          </a:r>
          <a:endParaRPr lang="en-AU" sz="1800" kern="1200" dirty="0"/>
        </a:p>
        <a:p>
          <a:pPr marL="171450" lvl="1" indent="-171450" algn="l" defTabSz="800100">
            <a:lnSpc>
              <a:spcPct val="90000"/>
            </a:lnSpc>
            <a:spcBef>
              <a:spcPct val="0"/>
            </a:spcBef>
            <a:spcAft>
              <a:spcPct val="15000"/>
            </a:spcAft>
            <a:buChar char="••"/>
          </a:pPr>
          <a:r>
            <a:rPr lang="en-AU" sz="1800" kern="1200" dirty="0" smtClean="0"/>
            <a:t>Progress </a:t>
          </a:r>
          <a:r>
            <a:rPr lang="en-AU" sz="1800" kern="1200" dirty="0" err="1" smtClean="0"/>
            <a:t>Savvion</a:t>
          </a:r>
          <a:endParaRPr lang="en-AU" sz="1800" kern="1200" dirty="0"/>
        </a:p>
        <a:p>
          <a:pPr marL="171450" lvl="1" indent="-171450" algn="l" defTabSz="800100">
            <a:lnSpc>
              <a:spcPct val="90000"/>
            </a:lnSpc>
            <a:spcBef>
              <a:spcPct val="0"/>
            </a:spcBef>
            <a:spcAft>
              <a:spcPct val="15000"/>
            </a:spcAft>
            <a:buChar char="••"/>
          </a:pPr>
          <a:r>
            <a:rPr lang="en-AU" sz="1800" kern="1200" dirty="0" smtClean="0"/>
            <a:t>TIBCO </a:t>
          </a:r>
          <a:r>
            <a:rPr lang="en-AU" sz="1800" kern="1200" dirty="0" err="1" smtClean="0"/>
            <a:t>ActiveMatrix</a:t>
          </a:r>
          <a:r>
            <a:rPr lang="en-AU" sz="1800" kern="1200" dirty="0" smtClean="0"/>
            <a:t> BPM</a:t>
          </a:r>
          <a:endParaRPr lang="en-AU" sz="1800" kern="1200" dirty="0"/>
        </a:p>
      </dsp:txBody>
      <dsp:txXfrm>
        <a:off x="2155895" y="875542"/>
        <a:ext cx="1888381" cy="2964599"/>
      </dsp:txXfrm>
    </dsp:sp>
    <dsp:sp modelId="{CE5D75C5-2C53-4191-A6BF-B79E8E1E0C28}">
      <dsp:nvSpPr>
        <dsp:cNvPr id="0" name=""/>
        <dsp:cNvSpPr/>
      </dsp:nvSpPr>
      <dsp:spPr>
        <a:xfrm>
          <a:off x="4308650" y="223857"/>
          <a:ext cx="1888381" cy="65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AU" sz="1800" b="1" kern="1200" dirty="0" smtClean="0">
              <a:solidFill>
                <a:schemeClr val="tx1"/>
              </a:solidFill>
            </a:rPr>
            <a:t>Commercial </a:t>
          </a:r>
          <a:br>
            <a:rPr lang="en-AU" sz="1800" b="1" kern="1200" dirty="0" smtClean="0">
              <a:solidFill>
                <a:schemeClr val="tx1"/>
              </a:solidFill>
            </a:rPr>
          </a:br>
          <a:r>
            <a:rPr lang="en-AU" sz="1800" b="1" kern="1200" dirty="0" smtClean="0">
              <a:solidFill>
                <a:schemeClr val="tx1"/>
              </a:solidFill>
            </a:rPr>
            <a:t>open-source</a:t>
          </a:r>
          <a:endParaRPr lang="en-AU" sz="1800" b="1" kern="1200" dirty="0">
            <a:solidFill>
              <a:schemeClr val="tx1"/>
            </a:solidFill>
          </a:endParaRPr>
        </a:p>
      </dsp:txBody>
      <dsp:txXfrm>
        <a:off x="4308650" y="223857"/>
        <a:ext cx="1888381" cy="651685"/>
      </dsp:txXfrm>
    </dsp:sp>
    <dsp:sp modelId="{8CDB447B-E0EE-4D2E-B1E2-B2FDF0884E2A}">
      <dsp:nvSpPr>
        <dsp:cNvPr id="0" name=""/>
        <dsp:cNvSpPr/>
      </dsp:nvSpPr>
      <dsp:spPr>
        <a:xfrm>
          <a:off x="4308650" y="875542"/>
          <a:ext cx="1888381"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smtClean="0"/>
            <a:t>Bonita Open Solution</a:t>
          </a:r>
          <a:endParaRPr lang="en-AU" sz="1800" kern="1200" dirty="0"/>
        </a:p>
        <a:p>
          <a:pPr marL="171450" lvl="1" indent="-171450" algn="l" defTabSz="800100">
            <a:lnSpc>
              <a:spcPct val="90000"/>
            </a:lnSpc>
            <a:spcBef>
              <a:spcPct val="0"/>
            </a:spcBef>
            <a:spcAft>
              <a:spcPct val="15000"/>
            </a:spcAft>
            <a:buChar char="••"/>
          </a:pPr>
          <a:r>
            <a:rPr lang="en-AU" sz="1800" kern="1200" dirty="0" err="1" smtClean="0"/>
            <a:t>Camunda</a:t>
          </a:r>
          <a:endParaRPr lang="en-AU" sz="1800" kern="1200" dirty="0"/>
        </a:p>
        <a:p>
          <a:pPr marL="171450" lvl="1" indent="-171450" algn="l" defTabSz="800100">
            <a:lnSpc>
              <a:spcPct val="90000"/>
            </a:lnSpc>
            <a:spcBef>
              <a:spcPct val="0"/>
            </a:spcBef>
            <a:spcAft>
              <a:spcPct val="15000"/>
            </a:spcAft>
            <a:buChar char="••"/>
          </a:pPr>
          <a:r>
            <a:rPr lang="en-AU" sz="1800" kern="1200" dirty="0" err="1" smtClean="0"/>
            <a:t>Intalio|BPM</a:t>
          </a:r>
          <a:endParaRPr lang="en-AU" sz="1800" kern="1200" dirty="0"/>
        </a:p>
        <a:p>
          <a:pPr marL="171450" lvl="1" indent="-171450" algn="l" defTabSz="800100">
            <a:lnSpc>
              <a:spcPct val="90000"/>
            </a:lnSpc>
            <a:spcBef>
              <a:spcPct val="0"/>
            </a:spcBef>
            <a:spcAft>
              <a:spcPct val="15000"/>
            </a:spcAft>
            <a:buChar char="••"/>
          </a:pPr>
          <a:r>
            <a:rPr lang="en-AU" sz="1800" kern="1200" dirty="0" err="1" smtClean="0"/>
            <a:t>JBoss</a:t>
          </a:r>
          <a:r>
            <a:rPr lang="en-AU" sz="1800" kern="1200" dirty="0" smtClean="0"/>
            <a:t> </a:t>
          </a:r>
          <a:r>
            <a:rPr lang="en-AU" sz="1800" kern="1200" dirty="0" err="1" smtClean="0"/>
            <a:t>jBPM</a:t>
          </a:r>
          <a:endParaRPr lang="en-AU" sz="1800" kern="1200" dirty="0"/>
        </a:p>
        <a:p>
          <a:pPr marL="171450" lvl="1" indent="-171450" algn="l" defTabSz="800100">
            <a:lnSpc>
              <a:spcPct val="90000"/>
            </a:lnSpc>
            <a:spcBef>
              <a:spcPct val="0"/>
            </a:spcBef>
            <a:spcAft>
              <a:spcPct val="15000"/>
            </a:spcAft>
            <a:buChar char="••"/>
          </a:pPr>
          <a:r>
            <a:rPr lang="en-AU" sz="1800" kern="1200" dirty="0"/>
            <a:t>ProcessMaker</a:t>
          </a:r>
        </a:p>
      </dsp:txBody>
      <dsp:txXfrm>
        <a:off x="4308650" y="875542"/>
        <a:ext cx="1888381" cy="2964599"/>
      </dsp:txXfrm>
    </dsp:sp>
    <dsp:sp modelId="{1143D613-A5E9-4760-9932-9F9899FC22EE}">
      <dsp:nvSpPr>
        <dsp:cNvPr id="0" name=""/>
        <dsp:cNvSpPr/>
      </dsp:nvSpPr>
      <dsp:spPr>
        <a:xfrm>
          <a:off x="6461405" y="223857"/>
          <a:ext cx="1888381" cy="65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AU" sz="1800" b="1" kern="1200" dirty="0" smtClean="0">
              <a:solidFill>
                <a:schemeClr val="tx1"/>
              </a:solidFill>
            </a:rPr>
            <a:t>Community </a:t>
          </a:r>
          <a:br>
            <a:rPr lang="en-AU" sz="1800" b="1" kern="1200" dirty="0" smtClean="0">
              <a:solidFill>
                <a:schemeClr val="tx1"/>
              </a:solidFill>
            </a:rPr>
          </a:br>
          <a:r>
            <a:rPr lang="en-AU" sz="1800" b="1" kern="1200" dirty="0" smtClean="0">
              <a:solidFill>
                <a:schemeClr val="tx1"/>
              </a:solidFill>
            </a:rPr>
            <a:t>open-source</a:t>
          </a:r>
          <a:endParaRPr lang="en-AU" sz="1800" b="1" kern="1200" dirty="0">
            <a:solidFill>
              <a:schemeClr val="tx1"/>
            </a:solidFill>
          </a:endParaRPr>
        </a:p>
      </dsp:txBody>
      <dsp:txXfrm>
        <a:off x="6461405" y="223857"/>
        <a:ext cx="1888381" cy="651685"/>
      </dsp:txXfrm>
    </dsp:sp>
    <dsp:sp modelId="{A1029DAB-9CA4-4DF4-A3CA-3CBC306F9CCB}">
      <dsp:nvSpPr>
        <dsp:cNvPr id="0" name=""/>
        <dsp:cNvSpPr/>
      </dsp:nvSpPr>
      <dsp:spPr>
        <a:xfrm>
          <a:off x="6461405" y="875542"/>
          <a:ext cx="1888381"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smtClean="0"/>
            <a:t>Shark</a:t>
          </a:r>
          <a:endParaRPr lang="en-AU" sz="1800" kern="1200" dirty="0"/>
        </a:p>
        <a:p>
          <a:pPr marL="171450" lvl="1" indent="-171450" algn="l" defTabSz="800100">
            <a:lnSpc>
              <a:spcPct val="90000"/>
            </a:lnSpc>
            <a:spcBef>
              <a:spcPct val="0"/>
            </a:spcBef>
            <a:spcAft>
              <a:spcPct val="15000"/>
            </a:spcAft>
            <a:buChar char="••"/>
          </a:pPr>
          <a:r>
            <a:rPr lang="en-AU" sz="1800" kern="1200" dirty="0" smtClean="0"/>
            <a:t>YAWL</a:t>
          </a:r>
          <a:endParaRPr lang="en-AU" sz="1800" kern="1200" dirty="0"/>
        </a:p>
        <a:p>
          <a:pPr marL="171450" lvl="1" indent="-171450" algn="l" defTabSz="800100">
            <a:lnSpc>
              <a:spcPct val="90000"/>
            </a:lnSpc>
            <a:spcBef>
              <a:spcPct val="0"/>
            </a:spcBef>
            <a:spcAft>
              <a:spcPct val="15000"/>
            </a:spcAft>
            <a:buChar char="••"/>
          </a:pPr>
          <a:r>
            <a:rPr lang="en-AU" sz="1800" kern="1200" dirty="0"/>
            <a:t>Activiti</a:t>
          </a:r>
        </a:p>
      </dsp:txBody>
      <dsp:txXfrm>
        <a:off x="6461405" y="875542"/>
        <a:ext cx="1888381" cy="2964599"/>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2EF9E-119B-084B-8A02-14539909FDCC}" type="datetimeFigureOut">
              <a:t>11/02/14</a:t>
            </a:fld>
            <a:endParaRPr lang="en-GB"/>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440C5-DD43-0D49-BF16-FC2F9930AD74}" type="slidenum">
              <a:t>‹Nr.›</a:t>
            </a:fld>
            <a:endParaRPr lang="en-GB"/>
          </a:p>
        </p:txBody>
      </p:sp>
    </p:spTree>
    <p:extLst>
      <p:ext uri="{BB962C8B-B14F-4D97-AF65-F5344CB8AC3E}">
        <p14:creationId xmlns:p14="http://schemas.microsoft.com/office/powerpoint/2010/main" val="3518365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3EFB995F-C0D9-45CF-A71E-A78BDF776551}" type="slidenum">
              <a:rPr lang="en-AU" smtClean="0"/>
              <a:t>11</a:t>
            </a:fld>
            <a:endParaRPr lang="en-AU"/>
          </a:p>
        </p:txBody>
      </p:sp>
    </p:spTree>
    <p:extLst>
      <p:ext uri="{BB962C8B-B14F-4D97-AF65-F5344CB8AC3E}">
        <p14:creationId xmlns:p14="http://schemas.microsoft.com/office/powerpoint/2010/main" val="246902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Conceptual </a:t>
            </a:r>
            <a:r>
              <a:rPr lang="en-AU" dirty="0" err="1" smtClean="0"/>
              <a:t>vs</a:t>
            </a:r>
            <a:r>
              <a:rPr lang="en-AU" dirty="0" smtClean="0"/>
              <a:t> to-be-executed and executable</a:t>
            </a:r>
          </a:p>
          <a:p>
            <a:endParaRPr lang="en-AU" dirty="0" smtClean="0"/>
          </a:p>
          <a:p>
            <a:r>
              <a:rPr lang="en-AU" dirty="0" smtClean="0"/>
              <a:t>Add</a:t>
            </a:r>
            <a:r>
              <a:rPr lang="en-AU" baseline="0" dirty="0" smtClean="0"/>
              <a:t> “to-be-executed model” as a bridge between the conceptual and executable process model</a:t>
            </a:r>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see how we can</a:t>
            </a:r>
            <a:r>
              <a:rPr lang="en-AU" baseline="0" dirty="0" smtClean="0"/>
              <a:t> achieve that. We propose a five-step method whereby we incrementally transform the conceptual process model in order to obtain an executable counterpart of this. First, we [read steps]. At the end of step 4 we obtain the “to-be-executed” model, which in final step gets finally transformed into the fully executable process model, by specifying execution properties. </a:t>
            </a:r>
          </a:p>
          <a:p>
            <a:endParaRPr lang="en-AU" baseline="0" dirty="0" smtClean="0"/>
          </a:p>
          <a:p>
            <a:r>
              <a:rPr lang="en-AU" baseline="0" dirty="0" smtClean="0"/>
              <a:t>This method is inspired from teaching material of Remco Dijkman.</a:t>
            </a:r>
          </a:p>
          <a:p>
            <a:endParaRPr lang="en-AU" baseline="0" dirty="0" smtClean="0"/>
          </a:p>
          <a:p>
            <a:r>
              <a:rPr lang="en-AU" baseline="0" dirty="0" smtClean="0"/>
              <a:t>Outline: we will cover the first four steps, until we obtain the to-be-executed pm in Part I of this tutorial. After the break, in Part II, we will cover the “last mile”.</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35</a:t>
            </a:fld>
            <a:endParaRPr lang="en-AU"/>
          </a:p>
        </p:txBody>
      </p:sp>
    </p:spTree>
    <p:extLst>
      <p:ext uri="{BB962C8B-B14F-4D97-AF65-F5344CB8AC3E}">
        <p14:creationId xmlns:p14="http://schemas.microsoft.com/office/powerpoint/2010/main" val="3786003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36</a:t>
            </a:fld>
            <a:endParaRPr lang="en-AU"/>
          </a:p>
        </p:txBody>
      </p:sp>
    </p:spTree>
    <p:extLst>
      <p:ext uri="{BB962C8B-B14F-4D97-AF65-F5344CB8AC3E}">
        <p14:creationId xmlns:p14="http://schemas.microsoft.com/office/powerpoint/2010/main" val="123455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37</a:t>
            </a:fld>
            <a:endParaRPr lang="en-AU"/>
          </a:p>
        </p:txBody>
      </p:sp>
    </p:spTree>
    <p:extLst>
      <p:ext uri="{BB962C8B-B14F-4D97-AF65-F5344CB8AC3E}">
        <p14:creationId xmlns:p14="http://schemas.microsoft.com/office/powerpoint/2010/main" val="123455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have to be honest about that. Not all processes can be automated. So we need to start by… </a:t>
            </a:r>
          </a:p>
          <a:p>
            <a:r>
              <a:rPr lang="en-AU" dirty="0" smtClean="0"/>
              <a:t>We can distinguish between automated tasks, i.e. those tasks that can executed by an external application or internally to the BPMS,</a:t>
            </a:r>
            <a:r>
              <a:rPr lang="en-AU" baseline="0" dirty="0" smtClean="0"/>
              <a:t> for example checking the stock availability through an ERP system or retrieving a document from a DMS, user tasks, those tasks where process participants need </a:t>
            </a:r>
            <a:r>
              <a:rPr lang="en-AU" b="1" baseline="0" dirty="0" smtClean="0"/>
              <a:t>to provide input to the process, typically via the use of web forms</a:t>
            </a:r>
            <a:r>
              <a:rPr lang="en-AU" baseline="0" dirty="0" smtClean="0"/>
              <a:t>, and finally manual tasks, those which are entirely manual, such as retrieving a product from the warehouse</a:t>
            </a:r>
          </a:p>
          <a:p>
            <a:endParaRPr lang="en-AU" baseline="0" dirty="0" smtClean="0"/>
          </a:p>
        </p:txBody>
      </p:sp>
      <p:sp>
        <p:nvSpPr>
          <p:cNvPr id="4" name="Slide Number Placeholder 3"/>
          <p:cNvSpPr>
            <a:spLocks noGrp="1"/>
          </p:cNvSpPr>
          <p:nvPr>
            <p:ph type="sldNum" sz="quarter" idx="10"/>
          </p:nvPr>
        </p:nvSpPr>
        <p:spPr/>
        <p:txBody>
          <a:bodyPr/>
          <a:lstStyle/>
          <a:p>
            <a:fld id="{3EFB995F-C0D9-45CF-A71E-A78BDF776551}" type="slidenum">
              <a:rPr lang="en-AU" smtClean="0"/>
              <a:t>38</a:t>
            </a:fld>
            <a:endParaRPr lang="en-AU"/>
          </a:p>
        </p:txBody>
      </p:sp>
    </p:spTree>
    <p:extLst>
      <p:ext uri="{BB962C8B-B14F-4D97-AF65-F5344CB8AC3E}">
        <p14:creationId xmlns:p14="http://schemas.microsoft.com/office/powerpoint/2010/main" val="123455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2000" dirty="0" smtClean="0"/>
              <a:t>Identify automated, manual and user tasks:</a:t>
            </a:r>
          </a:p>
          <a:p>
            <a:pPr>
              <a:buFont typeface="Arial" pitchFamily="34" charset="0"/>
              <a:buChar char="•"/>
            </a:pPr>
            <a:r>
              <a:rPr lang="en-US" sz="2000" dirty="0" smtClean="0"/>
              <a:t>Manual tasks are marked with a hand icon</a:t>
            </a:r>
          </a:p>
          <a:p>
            <a:pPr>
              <a:buFont typeface="Arial" pitchFamily="34" charset="0"/>
              <a:buChar char="•"/>
            </a:pPr>
            <a:r>
              <a:rPr lang="en-US" sz="2000" dirty="0" smtClean="0"/>
              <a:t>User tasks are marked with a user icon (scheduled in </a:t>
            </a:r>
            <a:r>
              <a:rPr lang="en-US" sz="2000" dirty="0" err="1" smtClean="0"/>
              <a:t>worklist</a:t>
            </a:r>
            <a:r>
              <a:rPr lang="en-US" sz="2000" dirty="0" smtClean="0"/>
              <a:t>) </a:t>
            </a:r>
          </a:p>
          <a:p>
            <a:pPr>
              <a:buFont typeface="Arial" pitchFamily="34" charset="0"/>
              <a:buChar char="•"/>
            </a:pPr>
            <a:r>
              <a:rPr lang="en-US" sz="2000" dirty="0" smtClean="0"/>
              <a:t>Automated tasks are subtyped in BPMN:</a:t>
            </a:r>
          </a:p>
          <a:p>
            <a:pPr lvl="1">
              <a:buFont typeface="Arial" pitchFamily="34" charset="0"/>
              <a:buChar char="•"/>
            </a:pPr>
            <a:r>
              <a:rPr lang="en-US" sz="1800" dirty="0" smtClean="0"/>
              <a:t>script (script marker), if the task executes some code (the script) internally to the BPMS. This task can be used when the functionality is simple and does not require access to an external application</a:t>
            </a:r>
          </a:p>
          <a:p>
            <a:pPr lvl="1">
              <a:buFont typeface="Arial" pitchFamily="34" charset="0"/>
              <a:buChar char="•"/>
            </a:pPr>
            <a:r>
              <a:rPr lang="en-US" sz="1800" dirty="0" smtClean="0"/>
              <a:t>service (wheels marker), if the task is executed by an external application, which exposes its functionality via a service interface</a:t>
            </a:r>
          </a:p>
          <a:p>
            <a:pPr lvl="1">
              <a:buFont typeface="Arial" pitchFamily="34" charset="0"/>
              <a:buChar char="•"/>
            </a:pPr>
            <a:r>
              <a:rPr lang="en-US" sz="1800" dirty="0" smtClean="0"/>
              <a:t>send (filled envelope marker), if the task sends a message to an external service</a:t>
            </a:r>
          </a:p>
          <a:p>
            <a:pPr lvl="1">
              <a:buFont typeface="Arial" pitchFamily="34" charset="0"/>
              <a:buChar char="•"/>
            </a:pPr>
            <a:r>
              <a:rPr lang="en-US" sz="1800" dirty="0" smtClean="0"/>
              <a:t>receive (empty envelope marker), if the task waits for a message from an external service</a:t>
            </a:r>
            <a:endParaRPr lang="de-AT" sz="1800" dirty="0" smtClean="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39</a:t>
            </a:fld>
            <a:endParaRPr lang="en-AU"/>
          </a:p>
        </p:txBody>
      </p:sp>
    </p:spTree>
    <p:extLst>
      <p:ext uri="{BB962C8B-B14F-4D97-AF65-F5344CB8AC3E}">
        <p14:creationId xmlns:p14="http://schemas.microsoft.com/office/powerpoint/2010/main" val="166203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40</a:t>
            </a:fld>
            <a:endParaRPr lang="en-AU"/>
          </a:p>
        </p:txBody>
      </p:sp>
    </p:spTree>
    <p:extLst>
      <p:ext uri="{BB962C8B-B14F-4D97-AF65-F5344CB8AC3E}">
        <p14:creationId xmlns:p14="http://schemas.microsoft.com/office/powerpoint/2010/main" val="366348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Once we have identified each task’s type, and so</a:t>
            </a:r>
            <a:r>
              <a:rPr lang="en-AU" baseline="0" dirty="0" smtClean="0"/>
              <a:t> the automation boundaries, we can review each manual task to see whether we can automate them or we have to isolate them. Here the principle is: …</a:t>
            </a:r>
            <a:endParaRPr lang="en-AU" dirty="0" smtClean="0"/>
          </a:p>
          <a:p>
            <a:endParaRPr lang="en-AU" dirty="0" smtClean="0"/>
          </a:p>
          <a:p>
            <a:r>
              <a:rPr lang="en-AU" dirty="0" smtClean="0"/>
              <a:t>Where the nice looking woman gets a notification on her mobile</a:t>
            </a:r>
            <a:r>
              <a:rPr lang="en-AU" baseline="0" dirty="0" smtClean="0"/>
              <a:t> device to go and pick up the box from the shelf, and once she is done she scans the barcode of the product so that an automatic notification is sent back to the BPMS, which now knows it can move on</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41</a:t>
            </a:fld>
            <a:endParaRPr lang="en-AU"/>
          </a:p>
        </p:txBody>
      </p:sp>
    </p:spTree>
    <p:extLst>
      <p:ext uri="{BB962C8B-B14F-4D97-AF65-F5344CB8AC3E}">
        <p14:creationId xmlns:p14="http://schemas.microsoft.com/office/powerpoint/2010/main" val="775755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Isolate manual tasks (use Example 9.1 – student admission process)</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42</a:t>
            </a:fld>
            <a:endParaRPr lang="en-AU"/>
          </a:p>
        </p:txBody>
      </p:sp>
    </p:spTree>
    <p:extLst>
      <p:ext uri="{BB962C8B-B14F-4D97-AF65-F5344CB8AC3E}">
        <p14:creationId xmlns:p14="http://schemas.microsoft.com/office/powerpoint/2010/main" val="93737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Isolate manual tasks (use Example 9.1 – student admission process)</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43</a:t>
            </a:fld>
            <a:endParaRPr lang="en-AU"/>
          </a:p>
        </p:txBody>
      </p:sp>
    </p:spTree>
    <p:extLst>
      <p:ext uri="{BB962C8B-B14F-4D97-AF65-F5344CB8AC3E}">
        <p14:creationId xmlns:p14="http://schemas.microsoft.com/office/powerpoint/2010/main" val="93737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Focus</a:t>
            </a:r>
            <a:r>
              <a:rPr lang="en-AU" b="0" baseline="0" dirty="0" smtClean="0"/>
              <a:t> on the interface to specify extra properties</a:t>
            </a:r>
            <a:endParaRPr lang="en-AU" b="0" dirty="0"/>
          </a:p>
        </p:txBody>
      </p:sp>
      <p:sp>
        <p:nvSpPr>
          <p:cNvPr id="4" name="Slide Number Placeholder 3"/>
          <p:cNvSpPr>
            <a:spLocks noGrp="1"/>
          </p:cNvSpPr>
          <p:nvPr>
            <p:ph type="sldNum" sz="quarter" idx="10"/>
          </p:nvPr>
        </p:nvSpPr>
        <p:spPr/>
        <p:txBody>
          <a:bodyPr/>
          <a:lstStyle/>
          <a:p>
            <a:fld id="{3EFB995F-C0D9-45CF-A71E-A78BDF776551}" type="slidenum">
              <a:rPr lang="en-AU" smtClean="0"/>
              <a:t>12</a:t>
            </a:fld>
            <a:endParaRPr lang="en-AU"/>
          </a:p>
        </p:txBody>
      </p:sp>
    </p:spTree>
    <p:extLst>
      <p:ext uri="{BB962C8B-B14F-4D97-AF65-F5344CB8AC3E}">
        <p14:creationId xmlns:p14="http://schemas.microsoft.com/office/powerpoint/2010/main" val="2469023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Exercise 9.8</a:t>
            </a:r>
          </a:p>
          <a:p>
            <a:pPr marL="0" marR="0" indent="0" algn="l" defTabSz="914400" rtl="0" eaLnBrk="1" fontAlgn="auto" latinLnBrk="0" hangingPunct="1">
              <a:lnSpc>
                <a:spcPct val="100000"/>
              </a:lnSpc>
              <a:spcBef>
                <a:spcPts val="0"/>
              </a:spcBef>
              <a:spcAft>
                <a:spcPts val="0"/>
              </a:spcAft>
              <a:buClrTx/>
              <a:buSzTx/>
              <a:buFontTx/>
              <a:buNone/>
              <a:tabLst/>
              <a:defRPr/>
            </a:pP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If therea are</a:t>
            </a:r>
            <a:r>
              <a:rPr lang="de-AT" baseline="0" dirty="0" smtClean="0"/>
              <a:t> any manual tasks, find a way to hook them to the pharmacy system.</a:t>
            </a: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way of modeling this fragment is by defining the following tasks: “Check insurance”, “Collect drugs from shelves”, “Check quality”, “Collect payment” (triggered by the arrival of the customer), and finally “Retrieve prescription bag”. Assume the pharmacy system automates the prescription fulfillment process. Identify the type of each task and if there are any manual tasks, specify how these can be linked to the pharmacy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Task “Check insurance” can be automated through a service that determines the amount of the co-payment based on the details of the prescription and on the customer’s insurance policy.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Tasks “Collect drugs from shelves” and “Check quality” are manual tasks. </a:t>
            </a:r>
            <a:r>
              <a:rPr lang="en-US" b="1" dirty="0" smtClean="0"/>
              <a:t>These tasks can be implemented as user tasks in the automated process. </a:t>
            </a:r>
            <a:r>
              <a:rPr lang="en-US" dirty="0" smtClean="0"/>
              <a:t>To do so, the pharmacy technician who collects the drugs, and the pharmacist who quality-checks the prescription and seals the bag, should have a convenient mechanism to signal the completion of these activities to the BPMS. This could be achieved by putting in place a system based on barcode scans to track prescriptions. For example, the technician would see a list of prescriptions to be filled from their </a:t>
            </a:r>
            <a:r>
              <a:rPr lang="en-US" dirty="0" err="1" smtClean="0"/>
              <a:t>worklist</a:t>
            </a:r>
            <a:r>
              <a:rPr lang="en-US" dirty="0" smtClean="0"/>
              <a:t>. They would then pick up one of the prescriptions and the system would associate the prescription to a new barcode which is printed on an adhesive label. The technician would then attach the label to a bag, collect the drugs and put them in a bag, and when done, they would scan the barcode from the label to record that the prescription has been fulfilled. This signals the completion of task “Collect drugs from shelves” to the pharmacy system. In turn, it generates a new work item of task “Check quality” in the pharmacist’s </a:t>
            </a:r>
            <a:r>
              <a:rPr lang="en-US" dirty="0" err="1" smtClean="0"/>
              <a:t>worklist</a:t>
            </a:r>
            <a:r>
              <a:rPr lang="en-US" dirty="0" smtClean="0"/>
              <a:t>. The pharmacist can then quality-check the prescription and scan the barcode again.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Task “Collect payment” is also a manual task. This task could be implemented as a service task whereby the pharmacy system would push the task of collecting the payment for a prescription to a Point-of-Sale (POS) system and expect the POS system to indicate that the payment has been collected. The pharmacy technician would interact with the POS system once the customer arrives, but this interaction is outside the scope of the pharmacy system. The pharmacy system merely pushes work to the POS system and waits for completion.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description of the process implicitly refers to a manual task whereby the pharmacist seals the bag and puts it into the pick-up area. However, this “Seal bag” task is not included in the executable process model. Instead, this task is integrated into the “Check quality” task. In other words, at the end of the quality check, the pharmacist is expected to seal the bag if the prescription is ready and drop the bag in the pick-up area.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Task “Retrieve prescription bag” is also manual but there is no value in automating it in any way. So this task is left out of the executable process model, which completes once the payment has been made.</a:t>
            </a:r>
            <a:endParaRPr lang="de-AT" dirty="0" smtClean="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44</a:t>
            </a:fld>
            <a:endParaRPr lang="en-AU"/>
          </a:p>
        </p:txBody>
      </p:sp>
    </p:spTree>
    <p:extLst>
      <p:ext uri="{BB962C8B-B14F-4D97-AF65-F5344CB8AC3E}">
        <p14:creationId xmlns:p14="http://schemas.microsoft.com/office/powerpoint/2010/main" val="3095022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TODO: Exercise 9.8 (prescription fulflliment process)</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45</a:t>
            </a:fld>
            <a:endParaRPr lang="en-AU"/>
          </a:p>
        </p:txBody>
      </p:sp>
    </p:spTree>
    <p:extLst>
      <p:ext uri="{BB962C8B-B14F-4D97-AF65-F5344CB8AC3E}">
        <p14:creationId xmlns:p14="http://schemas.microsoft.com/office/powerpoint/2010/main" val="309502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a few further elements</a:t>
            </a:r>
            <a:r>
              <a:rPr lang="en-AU" baseline="0" dirty="0" smtClean="0"/>
              <a:t> besides manual tasks that are irrelevant for execution and that as such could potentially be removed or are actually not tolerated by the BPMS. These are:</a:t>
            </a:r>
            <a:endParaRPr lang="en-AU" dirty="0" smtClean="0"/>
          </a:p>
          <a:p>
            <a:endParaRPr lang="en-AU" dirty="0" smtClean="0"/>
          </a:p>
          <a:p>
            <a:r>
              <a:rPr lang="en-AU" dirty="0" smtClean="0"/>
              <a:t>Data stores are not interpreted since the BPMS assumes</a:t>
            </a:r>
            <a:r>
              <a:rPr lang="en-AU" baseline="0" dirty="0" smtClean="0"/>
              <a:t> the existence of an external service that can communicate with the data store, e.g. an </a:t>
            </a:r>
            <a:r>
              <a:rPr lang="en-AU" b="1" baseline="0" dirty="0" smtClean="0"/>
              <a:t>Inventory information service </a:t>
            </a:r>
            <a:r>
              <a:rPr lang="en-AU" baseline="0" dirty="0" smtClean="0"/>
              <a:t>that can access the warehouse DB in our example. In general, databases are accessed via DB adapters, e.g. a MySQL Adapter. So the BPMS will interface with these services rather than with the data store directly. Still, at the conceptual level, it may be relevant to explicitly represent the data store.</a:t>
            </a:r>
            <a:endParaRPr lang="en-AU" dirty="0" smtClean="0"/>
          </a:p>
          <a:p>
            <a:endParaRPr lang="en-AU" dirty="0" smtClean="0"/>
          </a:p>
          <a:p>
            <a:r>
              <a:rPr lang="en-AU" dirty="0" smtClean="0"/>
              <a:t>Pools and lanes, you would be surprised, but are discarded by BPMSs. This is because they capture coarse-grained resource assignments, e.g. activity “Confirm order” is done within the sales department. When it comes to execution, we need to define resource</a:t>
            </a:r>
            <a:r>
              <a:rPr lang="en-AU" baseline="0" dirty="0" smtClean="0"/>
              <a:t> assignments for each task and capturing this information via dedicated lanes (potentially one for each task) will just make the diagram too cluttered.</a:t>
            </a:r>
          </a:p>
          <a:p>
            <a:endParaRPr lang="en-AU" b="1" baseline="0" dirty="0" smtClean="0"/>
          </a:p>
          <a:p>
            <a:r>
              <a:rPr lang="en-US" b="1" dirty="0" smtClean="0"/>
              <a:t>Some BPMSs tolerate the presence of these non-executable elements too. If this is the case, we suggest to leave these elements in. Especially pools, lanes, message flows bearing electronic objects, electronic data stores and annotations will guide us in the specification of some execution properties. For example, the Sales lane in the order fulfillment model tells us that the participant to be assigned task “Confirm order” has to be from the sales department. Other BPMS modeling tools do not support these elements, so it is not even possible to represent them in the diagram.</a:t>
            </a:r>
            <a:endParaRPr lang="en-AU" b="1" dirty="0"/>
          </a:p>
        </p:txBody>
      </p:sp>
      <p:sp>
        <p:nvSpPr>
          <p:cNvPr id="4" name="Slide Number Placeholder 3"/>
          <p:cNvSpPr>
            <a:spLocks noGrp="1"/>
          </p:cNvSpPr>
          <p:nvPr>
            <p:ph type="sldNum" sz="quarter" idx="10"/>
          </p:nvPr>
        </p:nvSpPr>
        <p:spPr/>
        <p:txBody>
          <a:bodyPr/>
          <a:lstStyle/>
          <a:p>
            <a:fld id="{3EFB995F-C0D9-45CF-A71E-A78BDF776551}" type="slidenum">
              <a:rPr lang="en-AU" smtClean="0"/>
              <a:t>46</a:t>
            </a:fld>
            <a:endParaRPr lang="en-AU"/>
          </a:p>
        </p:txBody>
      </p:sp>
    </p:spTree>
    <p:extLst>
      <p:ext uri="{BB962C8B-B14F-4D97-AF65-F5344CB8AC3E}">
        <p14:creationId xmlns:p14="http://schemas.microsoft.com/office/powerpoint/2010/main" val="409648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Process</a:t>
            </a:r>
            <a:r>
              <a:rPr lang="en-AU" b="1" baseline="0" dirty="0" smtClean="0"/>
              <a:t> e</a:t>
            </a:r>
            <a:r>
              <a:rPr lang="en-AU" b="1" dirty="0" smtClean="0"/>
              <a:t>xceptions happen</a:t>
            </a:r>
            <a:r>
              <a:rPr lang="en-AU" b="1" baseline="0" dirty="0" smtClean="0"/>
              <a:t> all the time and f</a:t>
            </a:r>
            <a:r>
              <a:rPr lang="en-AU" b="1" dirty="0" smtClean="0"/>
              <a:t>or as intelligent as a modern system can be,</a:t>
            </a:r>
            <a:r>
              <a:rPr lang="en-AU" b="1" baseline="0" dirty="0" smtClean="0"/>
              <a:t> it can never foresee exceptions, which we need to implement, though i</a:t>
            </a:r>
            <a:r>
              <a:rPr lang="en-AU" b="1" dirty="0" smtClean="0"/>
              <a:t>t doesn’t need to be done all at once,</a:t>
            </a:r>
            <a:r>
              <a:rPr lang="en-AU" b="1" baseline="0" dirty="0" smtClean="0"/>
              <a:t> it can be done in stages.</a:t>
            </a:r>
          </a:p>
          <a:p>
            <a:endParaRPr lang="en-AU" baseline="0" dirty="0" smtClean="0"/>
          </a:p>
          <a:p>
            <a:endParaRPr lang="en-AU" dirty="0" smtClean="0"/>
          </a:p>
          <a:p>
            <a:r>
              <a:rPr lang="en-AU" dirty="0" smtClean="0"/>
              <a:t>Tech-related exceptions: system crash, network outage, service unavailability,</a:t>
            </a:r>
            <a:r>
              <a:rPr lang="en-AU" baseline="0" dirty="0" smtClean="0"/>
              <a:t> data mismatch</a:t>
            </a:r>
          </a:p>
          <a:p>
            <a:r>
              <a:rPr lang="en-AU" baseline="0" dirty="0" smtClean="0"/>
              <a:t>Bus-related: product discontinuation, order cancelation, out-of-stock items</a:t>
            </a:r>
            <a:endParaRPr lang="en-AU" dirty="0" smtClean="0"/>
          </a:p>
          <a:p>
            <a:endParaRPr lang="en-AU" baseline="0" dirty="0" smtClean="0"/>
          </a:p>
          <a:p>
            <a:endParaRPr lang="en-AU" baseline="0" dirty="0" smtClean="0"/>
          </a:p>
          <a:p>
            <a:r>
              <a:rPr lang="en-AU" baseline="0" dirty="0" smtClean="0"/>
              <a:t>BAs legitimately think it’s not relevant for communication purposes, they assume it’s common knowledge or they are not (fully) aware of it.</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 first we need to </a:t>
            </a:r>
            <a:r>
              <a:rPr lang="de-AT" b="1" dirty="0" smtClean="0"/>
              <a:t>Check for coverage of exceptions</a:t>
            </a:r>
            <a:r>
              <a:rPr lang="de-AT" dirty="0" smtClean="0"/>
              <a:t>. Then we need to Specify all electronic data objects and split conditions</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3EFB995F-C0D9-45CF-A71E-A78BDF776551}" type="slidenum">
              <a:rPr lang="en-AU" smtClean="0"/>
              <a:t>47</a:t>
            </a:fld>
            <a:endParaRPr lang="en-AU"/>
          </a:p>
        </p:txBody>
      </p:sp>
    </p:spTree>
    <p:extLst>
      <p:ext uri="{BB962C8B-B14F-4D97-AF65-F5344CB8AC3E}">
        <p14:creationId xmlns:p14="http://schemas.microsoft.com/office/powerpoint/2010/main" val="1583358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 first we need to </a:t>
            </a:r>
            <a:r>
              <a:rPr lang="de-AT" dirty="0" smtClean="0"/>
              <a:t>Check for coverage of exceptions. Then we need to Specify all electronic data objects and split conditions</a:t>
            </a:r>
            <a:endParaRPr lang="en-AU" dirty="0" smtClean="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48</a:t>
            </a:fld>
            <a:endParaRPr lang="en-AU"/>
          </a:p>
        </p:txBody>
      </p:sp>
    </p:spTree>
    <p:extLst>
      <p:ext uri="{BB962C8B-B14F-4D97-AF65-F5344CB8AC3E}">
        <p14:creationId xmlns:p14="http://schemas.microsoft.com/office/powerpoint/2010/main" val="245101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And there is virtually no limit to the number of</a:t>
            </a:r>
            <a:r>
              <a:rPr lang="en-AU" baseline="0" dirty="0" smtClean="0"/>
              <a:t> exceptions we can capture in a model – it depends on how sophisticated is our system to be able to handle such exceptions.</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In other words, the more exceptions we add, the more robust the solution will be.</a:t>
            </a:r>
            <a:endParaRPr lang="en-AU" dirty="0" smtClean="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49</a:t>
            </a:fld>
            <a:endParaRPr lang="en-AU"/>
          </a:p>
        </p:txBody>
      </p:sp>
    </p:spTree>
    <p:extLst>
      <p:ext uri="{BB962C8B-B14F-4D97-AF65-F5344CB8AC3E}">
        <p14:creationId xmlns:p14="http://schemas.microsoft.com/office/powerpoint/2010/main" val="245101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is not necessarily</a:t>
            </a:r>
            <a:r>
              <a:rPr lang="en-AU" baseline="0" dirty="0" smtClean="0"/>
              <a:t> </a:t>
            </a:r>
            <a:r>
              <a:rPr lang="en-AU" dirty="0" smtClean="0"/>
              <a:t>a 1-1 mapping between</a:t>
            </a:r>
            <a:r>
              <a:rPr lang="en-AU" baseline="0" dirty="0" smtClean="0"/>
              <a:t> tasks in a conceptual process model and those in the executable counterpart. </a:t>
            </a:r>
          </a:p>
          <a:p>
            <a:endParaRPr lang="en-AU" baseline="0" dirty="0" smtClean="0"/>
          </a:p>
          <a:p>
            <a:r>
              <a:rPr lang="en-AU" baseline="0" dirty="0" smtClean="0"/>
              <a:t>Principle: a BPMS is intended to </a:t>
            </a:r>
            <a:r>
              <a:rPr lang="en-AU" b="1" baseline="0" dirty="0" smtClean="0"/>
              <a:t>coordinate</a:t>
            </a:r>
            <a:r>
              <a:rPr lang="en-AU" baseline="0" dirty="0" smtClean="0"/>
              <a:t> and </a:t>
            </a:r>
            <a:r>
              <a:rPr lang="en-AU" b="1" baseline="0" dirty="0" smtClean="0"/>
              <a:t>manage</a:t>
            </a:r>
            <a:r>
              <a:rPr lang="en-AU" baseline="0" dirty="0" smtClean="0"/>
              <a:t> handovers of work between multiple resources (human or non-human). Accordingly, two or more consecutive tasks are candidate for aggregation. If this was the case, the BPMS would not add any value as it would not manage any handover of work </a:t>
            </a:r>
          </a:p>
          <a:p>
            <a:endParaRPr lang="en-AU" baseline="0" dirty="0" smtClean="0"/>
          </a:p>
          <a:p>
            <a:r>
              <a:rPr lang="en-AU" baseline="0" dirty="0" smtClean="0"/>
              <a:t>Similarly, if an activity requires more than one resource to be executed, it is too coarse-grained and thus needs to be refined.</a:t>
            </a:r>
          </a:p>
          <a:p>
            <a:endParaRPr lang="en-AU" baseline="0" dirty="0" smtClean="0"/>
          </a:p>
          <a:p>
            <a:r>
              <a:rPr lang="en-AU" baseline="0" dirty="0" smtClean="0"/>
              <a:t>Aggregation: Enter customer name, enter customer policy number and enter damage details into Enter claim, if performed by the same claims handler</a:t>
            </a:r>
          </a:p>
          <a:p>
            <a:r>
              <a:rPr lang="en-AU" baseline="0" dirty="0" smtClean="0"/>
              <a:t>Refinement: Enter and approve money transfer, typically performed by two different participants with the same role, financial officer, in order to enforce a separation of duties</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50</a:t>
            </a:fld>
            <a:endParaRPr lang="en-AU"/>
          </a:p>
        </p:txBody>
      </p:sp>
    </p:spTree>
    <p:extLst>
      <p:ext uri="{BB962C8B-B14F-4D97-AF65-F5344CB8AC3E}">
        <p14:creationId xmlns:p14="http://schemas.microsoft.com/office/powerpoint/2010/main" val="2140539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consider this example in the context of a loan assessment process. A loan officer has to first…</a:t>
            </a:r>
          </a:p>
          <a:p>
            <a:r>
              <a:rPr lang="en-AU" dirty="0" smtClean="0"/>
              <a:t>Then an automatic check of the home insurance</a:t>
            </a:r>
            <a:r>
              <a:rPr lang="en-AU" baseline="0" dirty="0" smtClean="0"/>
              <a:t> requirements is performed by the BPMS,</a:t>
            </a:r>
            <a:endParaRPr lang="en-AU" dirty="0" smtClean="0"/>
          </a:p>
        </p:txBody>
      </p:sp>
      <p:sp>
        <p:nvSpPr>
          <p:cNvPr id="4" name="Slide Number Placeholder 3"/>
          <p:cNvSpPr>
            <a:spLocks noGrp="1"/>
          </p:cNvSpPr>
          <p:nvPr>
            <p:ph type="sldNum" sz="quarter" idx="10"/>
          </p:nvPr>
        </p:nvSpPr>
        <p:spPr/>
        <p:txBody>
          <a:bodyPr/>
          <a:lstStyle/>
          <a:p>
            <a:fld id="{3EFB995F-C0D9-45CF-A71E-A78BDF776551}" type="slidenum">
              <a:rPr lang="en-AU" smtClean="0"/>
              <a:t>51</a:t>
            </a:fld>
            <a:endParaRPr lang="en-AU"/>
          </a:p>
        </p:txBody>
      </p:sp>
    </p:spTree>
    <p:extLst>
      <p:ext uri="{BB962C8B-B14F-4D97-AF65-F5344CB8AC3E}">
        <p14:creationId xmlns:p14="http://schemas.microsoft.com/office/powerpoint/2010/main" val="4073850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Remember the student admission</a:t>
            </a:r>
            <a:r>
              <a:rPr lang="en-AU" baseline="0" dirty="0" smtClean="0"/>
              <a:t> process?</a:t>
            </a:r>
          </a:p>
          <a:p>
            <a:endParaRPr lang="en-AU" baseline="0" dirty="0" smtClean="0"/>
          </a:p>
          <a:p>
            <a:r>
              <a:rPr lang="en-AU" baseline="0" dirty="0" smtClean="0"/>
              <a:t>Let’s take a look at this </a:t>
            </a:r>
            <a:r>
              <a:rPr lang="en-AU" baseline="0" dirty="0" err="1" smtClean="0"/>
              <a:t>subprocess</a:t>
            </a:r>
            <a:r>
              <a:rPr lang="en-AU" baseline="0" dirty="0" smtClean="0"/>
              <a:t> “Verify degrees validity”…</a:t>
            </a:r>
          </a:p>
          <a:p>
            <a:endParaRPr lang="en-AU" baseline="0" dirty="0" smtClean="0"/>
          </a:p>
          <a:p>
            <a:r>
              <a:rPr lang="en-AU" baseline="0" dirty="0" smtClean="0"/>
              <a:t>While these may be performed by the same admin clerk, we do want to report the completion of each task to the BPMS for the sake of monitoring the progress of the application, for example for auditability, also because there is typically some idle time between each task (e.g. after the documents have been posted and before receiving the results). It is also useful in this case to manage potential exceptions. For example, if the results aren’t received within a given timeframe, we can handle this delay with an exception handler attached to this task.</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52</a:t>
            </a:fld>
            <a:endParaRPr lang="en-AU"/>
          </a:p>
        </p:txBody>
      </p:sp>
    </p:spTree>
    <p:extLst>
      <p:ext uri="{BB962C8B-B14F-4D97-AF65-F5344CB8AC3E}">
        <p14:creationId xmlns:p14="http://schemas.microsoft.com/office/powerpoint/2010/main" val="13998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far we have obtained a “to-be-executed” process model. Up until this point, business analysts can be involved,</a:t>
            </a:r>
            <a:r>
              <a:rPr lang="en-AU" baseline="0" dirty="0" smtClean="0"/>
              <a:t> so these first four steps are not a prerogative of technical staff. However, the last step is something that requires knowledge of the system and related technologies. In fact, in this step we need to specify:</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54</a:t>
            </a:fld>
            <a:endParaRPr lang="en-AU"/>
          </a:p>
        </p:txBody>
      </p:sp>
    </p:spTree>
    <p:extLst>
      <p:ext uri="{BB962C8B-B14F-4D97-AF65-F5344CB8AC3E}">
        <p14:creationId xmlns:p14="http://schemas.microsoft.com/office/powerpoint/2010/main" val="173252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14</a:t>
            </a:fld>
            <a:endParaRPr lang="en-AU"/>
          </a:p>
        </p:txBody>
      </p:sp>
    </p:spTree>
    <p:extLst>
      <p:ext uri="{BB962C8B-B14F-4D97-AF65-F5344CB8AC3E}">
        <p14:creationId xmlns:p14="http://schemas.microsoft.com/office/powerpoint/2010/main" val="259086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add example</a:t>
            </a:r>
            <a:r>
              <a:rPr lang="en-US" baseline="0" dirty="0" smtClean="0"/>
              <a:t> with social network capabilities from Appian. Comment on social network capabilities of commercial </a:t>
            </a:r>
            <a:r>
              <a:rPr lang="en-US" baseline="0" dirty="0" err="1" smtClean="0"/>
              <a:t>worklist</a:t>
            </a:r>
            <a:r>
              <a:rPr lang="en-US" baseline="0" dirty="0" smtClean="0"/>
              <a:t> handlers</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15</a:t>
            </a:fld>
            <a:endParaRPr lang="en-AU"/>
          </a:p>
        </p:txBody>
      </p:sp>
    </p:spTree>
    <p:extLst>
      <p:ext uri="{BB962C8B-B14F-4D97-AF65-F5344CB8AC3E}">
        <p14:creationId xmlns:p14="http://schemas.microsoft.com/office/powerpoint/2010/main" val="259086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19</a:t>
            </a:fld>
            <a:endParaRPr lang="en-AU"/>
          </a:p>
        </p:txBody>
      </p:sp>
    </p:spTree>
    <p:extLst>
      <p:ext uri="{BB962C8B-B14F-4D97-AF65-F5344CB8AC3E}">
        <p14:creationId xmlns:p14="http://schemas.microsoft.com/office/powerpoint/2010/main" val="48612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20</a:t>
            </a:fld>
            <a:endParaRPr lang="en-AU"/>
          </a:p>
        </p:txBody>
      </p:sp>
    </p:spTree>
    <p:extLst>
      <p:ext uri="{BB962C8B-B14F-4D97-AF65-F5344CB8AC3E}">
        <p14:creationId xmlns:p14="http://schemas.microsoft.com/office/powerpoint/2010/main" val="73164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 lot of choice. In large commercial projects, the engines on the left column are an option, since upfront licensing costs can be absorbed either by a project, or more frequently, by multiple projects (BPM program). It is worth noting that Microsoft offers two options: BizTalk which has a large number of integration features (all sort of adapters and integration tools), and Windows Workflow Foundation, which is more geared towards smaller projects.</a:t>
            </a:r>
          </a:p>
          <a:p>
            <a:r>
              <a:rPr lang="en-US" dirty="0">
                <a:ea typeface="ＭＳ Ｐゴシック" charset="0"/>
                <a:cs typeface="ＭＳ Ｐゴシック" charset="0"/>
              </a:rPr>
              <a:t>In smaller projects/companies, the other closed-source engines are an option. These compete with open-source solutions, among which we can clearly distinguish between commercial open-source (companies making revenue out of consultancy, training and branding), and community open-source.</a:t>
            </a:r>
          </a:p>
          <a:p>
            <a:r>
              <a:rPr lang="en-US" dirty="0">
                <a:ea typeface="ＭＳ Ｐゴシック" charset="0"/>
                <a:cs typeface="ＭＳ Ｐゴシック" charset="0"/>
              </a:rPr>
              <a:t>In this course we well use YAWL for 3 reasons:</a:t>
            </a:r>
          </a:p>
          <a:p>
            <a:pPr>
              <a:buFontTx/>
              <a:buChar char="-"/>
            </a:pPr>
            <a:r>
              <a:rPr lang="en-US" dirty="0">
                <a:ea typeface="ＭＳ Ｐゴシック" charset="0"/>
                <a:cs typeface="ＭＳ Ｐゴシック" charset="0"/>
              </a:rPr>
              <a:t> Very easy and relatively lightweight installation (both on Windows and Mac), and small footprint – Cf. YAWL4Study</a:t>
            </a:r>
          </a:p>
          <a:p>
            <a:pPr>
              <a:buFontTx/>
              <a:buChar char="-"/>
            </a:pPr>
            <a:r>
              <a:rPr lang="en-US" dirty="0">
                <a:ea typeface="ＭＳ Ｐゴシック" charset="0"/>
                <a:cs typeface="ＭＳ Ｐゴシック" charset="0"/>
              </a:rPr>
              <a:t> Quite advanced resource management features, good for illustrating various ways of assigning tasks to actors</a:t>
            </a:r>
          </a:p>
          <a:p>
            <a:pPr>
              <a:buFontTx/>
              <a:buChar char="-"/>
            </a:pPr>
            <a:r>
              <a:rPr lang="en-US" dirty="0">
                <a:ea typeface="ＭＳ Ｐゴシック" charset="0"/>
                <a:cs typeface="ＭＳ Ｐゴシック" charset="0"/>
              </a:rPr>
              <a:t> Freely available, no restriction</a:t>
            </a:r>
          </a:p>
          <a:p>
            <a:endParaRPr lang="en-US" dirty="0">
              <a:ea typeface="ＭＳ Ｐゴシック" charset="0"/>
              <a:cs typeface="ＭＳ Ｐゴシック"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304" eaLnBrk="0" hangingPunct="0">
              <a:defRPr sz="2200" b="1">
                <a:solidFill>
                  <a:schemeClr val="tx1"/>
                </a:solidFill>
                <a:latin typeface="Arial" charset="0"/>
                <a:ea typeface="ＭＳ Ｐゴシック" charset="0"/>
                <a:cs typeface="ＭＳ Ｐゴシック" charset="0"/>
              </a:defRPr>
            </a:lvl1pPr>
            <a:lvl2pPr marL="35014775" indent="-34592734" defTabSz="898304" eaLnBrk="0" hangingPunct="0">
              <a:defRPr sz="2200" b="1">
                <a:solidFill>
                  <a:schemeClr val="tx1"/>
                </a:solidFill>
                <a:latin typeface="Arial" charset="0"/>
                <a:ea typeface="ＭＳ Ｐゴシック" charset="0"/>
              </a:defRPr>
            </a:lvl2pPr>
            <a:lvl3pPr eaLnBrk="0" hangingPunct="0">
              <a:defRPr sz="2200" b="1">
                <a:solidFill>
                  <a:schemeClr val="tx1"/>
                </a:solidFill>
                <a:latin typeface="Arial" charset="0"/>
                <a:ea typeface="ＭＳ Ｐゴシック" charset="0"/>
              </a:defRPr>
            </a:lvl3pPr>
            <a:lvl4pPr eaLnBrk="0" hangingPunct="0">
              <a:defRPr sz="2200" b="1">
                <a:solidFill>
                  <a:schemeClr val="tx1"/>
                </a:solidFill>
                <a:latin typeface="Arial" charset="0"/>
                <a:ea typeface="ＭＳ Ｐゴシック" charset="0"/>
              </a:defRPr>
            </a:lvl4pPr>
            <a:lvl5pPr eaLnBrk="0" hangingPunct="0">
              <a:defRPr sz="2200" b="1">
                <a:solidFill>
                  <a:schemeClr val="tx1"/>
                </a:solidFill>
                <a:latin typeface="Arial" charset="0"/>
                <a:ea typeface="ＭＳ Ｐゴシック" charset="0"/>
              </a:defRPr>
            </a:lvl5pPr>
            <a:lvl6pPr marL="422041" eaLnBrk="0" fontAlgn="base" hangingPunct="0">
              <a:spcBef>
                <a:spcPct val="0"/>
              </a:spcBef>
              <a:spcAft>
                <a:spcPct val="0"/>
              </a:spcAft>
              <a:defRPr sz="2200" b="1">
                <a:solidFill>
                  <a:schemeClr val="tx1"/>
                </a:solidFill>
                <a:latin typeface="Arial" charset="0"/>
                <a:ea typeface="ＭＳ Ｐゴシック" charset="0"/>
              </a:defRPr>
            </a:lvl6pPr>
            <a:lvl7pPr marL="844083" eaLnBrk="0" fontAlgn="base" hangingPunct="0">
              <a:spcBef>
                <a:spcPct val="0"/>
              </a:spcBef>
              <a:spcAft>
                <a:spcPct val="0"/>
              </a:spcAft>
              <a:defRPr sz="2200" b="1">
                <a:solidFill>
                  <a:schemeClr val="tx1"/>
                </a:solidFill>
                <a:latin typeface="Arial" charset="0"/>
                <a:ea typeface="ＭＳ Ｐゴシック" charset="0"/>
              </a:defRPr>
            </a:lvl7pPr>
            <a:lvl8pPr marL="1266124" eaLnBrk="0" fontAlgn="base" hangingPunct="0">
              <a:spcBef>
                <a:spcPct val="0"/>
              </a:spcBef>
              <a:spcAft>
                <a:spcPct val="0"/>
              </a:spcAft>
              <a:defRPr sz="2200" b="1">
                <a:solidFill>
                  <a:schemeClr val="tx1"/>
                </a:solidFill>
                <a:latin typeface="Arial" charset="0"/>
                <a:ea typeface="ＭＳ Ｐゴシック" charset="0"/>
              </a:defRPr>
            </a:lvl8pPr>
            <a:lvl9pPr marL="1688165" eaLnBrk="0" fontAlgn="base" hangingPunct="0">
              <a:spcBef>
                <a:spcPct val="0"/>
              </a:spcBef>
              <a:spcAft>
                <a:spcPct val="0"/>
              </a:spcAft>
              <a:defRPr sz="2200" b="1">
                <a:solidFill>
                  <a:schemeClr val="tx1"/>
                </a:solidFill>
                <a:latin typeface="Arial" charset="0"/>
                <a:ea typeface="ＭＳ Ｐゴシック" charset="0"/>
              </a:defRPr>
            </a:lvl9pPr>
          </a:lstStyle>
          <a:p>
            <a:pPr eaLnBrk="1" hangingPunct="1"/>
            <a:fld id="{56DF2012-9371-9A41-8305-842F1374403D}" type="slidenum">
              <a:rPr lang="en-AU" sz="1200" b="0"/>
              <a:pPr eaLnBrk="1" hangingPunct="1"/>
              <a:t>21</a:t>
            </a:fld>
            <a:endParaRPr lang="en-AU"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Adapted BPMN:</a:t>
            </a:r>
            <a:r>
              <a:rPr lang="en-AU" baseline="0" dirty="0" smtClean="0"/>
              <a:t> can import from BPMN</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22</a:t>
            </a:fld>
            <a:endParaRPr lang="en-AU"/>
          </a:p>
        </p:txBody>
      </p:sp>
    </p:spTree>
    <p:extLst>
      <p:ext uri="{BB962C8B-B14F-4D97-AF65-F5344CB8AC3E}">
        <p14:creationId xmlns:p14="http://schemas.microsoft.com/office/powerpoint/2010/main" val="123455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Stress that this is achieved via a BPMS and that it’s not </a:t>
            </a:r>
            <a:r>
              <a:rPr lang="en-AU" baseline="0" dirty="0" err="1" smtClean="0"/>
              <a:t>necessarely</a:t>
            </a:r>
            <a:r>
              <a:rPr lang="en-AU" baseline="0" dirty="0" smtClean="0"/>
              <a:t> a refinement, it’s rather an incremental transformation</a:t>
            </a:r>
            <a:endParaRPr lang="en-AU" dirty="0" smtClean="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33</a:t>
            </a:fld>
            <a:endParaRPr lang="en-AU"/>
          </a:p>
        </p:txBody>
      </p:sp>
    </p:spTree>
    <p:extLst>
      <p:ext uri="{BB962C8B-B14F-4D97-AF65-F5344CB8AC3E}">
        <p14:creationId xmlns:p14="http://schemas.microsoft.com/office/powerpoint/2010/main" val="159067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 name="Picture 22" descr="fondo_titu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845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3471333" y="1544636"/>
            <a:ext cx="5345289" cy="2321807"/>
          </a:xfrm>
          <a:noFill/>
        </p:spPr>
        <p:txBody>
          <a:bodyPr/>
          <a:lstStyle>
            <a:lvl1pPr>
              <a:defRPr sz="4000" cap="none">
                <a:solidFill>
                  <a:schemeClr val="tx2"/>
                </a:solidFill>
              </a:defRPr>
            </a:lvl1pPr>
          </a:lstStyle>
          <a:p>
            <a:r>
              <a:rPr lang="es-ES_tradnl"/>
              <a:t>Clic para editar título</a:t>
            </a:r>
            <a:endParaRPr lang="en-GB"/>
          </a:p>
        </p:txBody>
      </p:sp>
      <p:sp>
        <p:nvSpPr>
          <p:cNvPr id="3" name="Subtítulo 2"/>
          <p:cNvSpPr>
            <a:spLocks noGrp="1"/>
          </p:cNvSpPr>
          <p:nvPr>
            <p:ph type="subTitle" idx="1"/>
          </p:nvPr>
        </p:nvSpPr>
        <p:spPr>
          <a:xfrm>
            <a:off x="3471333" y="4069645"/>
            <a:ext cx="5345289" cy="1752600"/>
          </a:xfrm>
        </p:spPr>
        <p:txBody>
          <a:bodyPr anchor="ct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GB"/>
          </a:p>
        </p:txBody>
      </p:sp>
    </p:spTree>
    <p:extLst>
      <p:ext uri="{BB962C8B-B14F-4D97-AF65-F5344CB8AC3E}">
        <p14:creationId xmlns:p14="http://schemas.microsoft.com/office/powerpoint/2010/main" val="337790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GB"/>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47C149E-5FB6-F844-A315-63DD23E82F8E}" type="datetimeFigureOut">
              <a:t>11/02/14</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1DEFFA87-BEF6-3648-8F67-C16D3861AD82}" type="slidenum">
              <a:t>‹Nr.›</a:t>
            </a:fld>
            <a:endParaRPr lang="en-GB"/>
          </a:p>
        </p:txBody>
      </p:sp>
    </p:spTree>
    <p:extLst>
      <p:ext uri="{BB962C8B-B14F-4D97-AF65-F5344CB8AC3E}">
        <p14:creationId xmlns:p14="http://schemas.microsoft.com/office/powerpoint/2010/main" val="18646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entr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29496"/>
            <a:ext cx="8329642" cy="3355688"/>
          </a:xfrm>
          <a:prstGeom prst="rect">
            <a:avLst/>
          </a:prstGeom>
          <a:noFill/>
        </p:spPr>
        <p:txBody>
          <a:bodyPr anchor="ctr"/>
          <a:lstStyle>
            <a:lvl1pPr marL="0" indent="0" algn="ctr">
              <a:buClr>
                <a:srgbClr val="A8003B"/>
              </a:buClr>
              <a:buFont typeface="Arial" pitchFamily="34" charset="0"/>
              <a:buNone/>
              <a:defRPr sz="3600" baseline="0">
                <a:solidFill>
                  <a:srgbClr val="7F7F7F"/>
                </a:solidFill>
                <a:latin typeface="Arial Narrow" pitchFamily="34" charset="0"/>
                <a:cs typeface="Arial" pitchFamily="34" charset="0"/>
              </a:defRPr>
            </a:lvl1pPr>
            <a:lvl2pPr marL="457200" indent="0" algn="ctr">
              <a:buClr>
                <a:srgbClr val="A8003B"/>
              </a:buClr>
              <a:buFont typeface="Arial" pitchFamily="34" charset="0"/>
              <a:buNone/>
              <a:defRPr sz="3200" baseline="0">
                <a:solidFill>
                  <a:srgbClr val="7F7F7F"/>
                </a:solidFill>
                <a:latin typeface="Arial Narrow" pitchFamily="34" charset="0"/>
                <a:cs typeface="Arial" pitchFamily="34" charset="0"/>
              </a:defRPr>
            </a:lvl2pPr>
            <a:lvl3pPr marL="914400" indent="0" algn="ctr">
              <a:buClr>
                <a:srgbClr val="A8003B"/>
              </a:buClr>
              <a:buNone/>
              <a:defRPr sz="2800" baseline="0">
                <a:solidFill>
                  <a:srgbClr val="7F7F7F"/>
                </a:solidFill>
                <a:latin typeface="Arial Narrow" pitchFamily="34" charset="0"/>
                <a:cs typeface="Arial" pitchFamily="34" charset="0"/>
              </a:defRPr>
            </a:lvl3pPr>
            <a:lvl4pPr marL="1371600" indent="0" algn="ctr">
              <a:buClr>
                <a:srgbClr val="A8003B"/>
              </a:buClr>
              <a:buFont typeface="Arial" pitchFamily="34" charset="0"/>
              <a:buNone/>
              <a:defRPr sz="2400" baseline="0">
                <a:solidFill>
                  <a:srgbClr val="7F7F7F"/>
                </a:solidFill>
                <a:latin typeface="Arial Narrow" pitchFamily="34" charset="0"/>
                <a:cs typeface="Arial" pitchFamily="34" charset="0"/>
              </a:defRPr>
            </a:lvl4pPr>
            <a:lvl5pPr marL="1828800" indent="0" algn="ctr">
              <a:buClr>
                <a:srgbClr val="A8003B"/>
              </a:buClr>
              <a:buFont typeface="Arial" pitchFamily="34" charset="0"/>
              <a:buNone/>
              <a:defRPr sz="2400" baseline="0">
                <a:solidFill>
                  <a:srgbClr val="7F7F7F"/>
                </a:solidFill>
                <a:latin typeface="Arial Narrow" pitchFamily="34" charset="0"/>
                <a:cs typeface="Arial" pitchFamily="34" charset="0"/>
              </a:defRPr>
            </a:lvl5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GB" noProof="0" dirty="0"/>
          </a:p>
        </p:txBody>
      </p:sp>
    </p:spTree>
    <p:extLst>
      <p:ext uri="{BB962C8B-B14F-4D97-AF65-F5344CB8AC3E}">
        <p14:creationId xmlns:p14="http://schemas.microsoft.com/office/powerpoint/2010/main" val="292459322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entral con ti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29496"/>
            <a:ext cx="8329642" cy="3355688"/>
          </a:xfrm>
          <a:prstGeom prst="rect">
            <a:avLst/>
          </a:prstGeom>
          <a:noFill/>
        </p:spPr>
        <p:txBody>
          <a:bodyPr anchor="ctr"/>
          <a:lstStyle>
            <a:lvl1pPr marL="0" indent="0" algn="ctr">
              <a:buClr>
                <a:srgbClr val="A8003B"/>
              </a:buClr>
              <a:buFont typeface="Arial" pitchFamily="34" charset="0"/>
              <a:buNone/>
              <a:defRPr sz="3600" baseline="0">
                <a:solidFill>
                  <a:srgbClr val="7F7F7F"/>
                </a:solidFill>
                <a:latin typeface="Arial Narrow" pitchFamily="34" charset="0"/>
                <a:cs typeface="Arial" pitchFamily="34" charset="0"/>
              </a:defRPr>
            </a:lvl1pPr>
            <a:lvl2pPr marL="457200" indent="0" algn="ctr">
              <a:buClr>
                <a:srgbClr val="A8003B"/>
              </a:buClr>
              <a:buFont typeface="Arial" pitchFamily="34" charset="0"/>
              <a:buNone/>
              <a:defRPr sz="3200" baseline="0">
                <a:solidFill>
                  <a:srgbClr val="7F7F7F"/>
                </a:solidFill>
                <a:latin typeface="Arial Narrow" pitchFamily="34" charset="0"/>
                <a:cs typeface="Arial" pitchFamily="34" charset="0"/>
              </a:defRPr>
            </a:lvl2pPr>
            <a:lvl3pPr marL="914400" indent="0" algn="ctr">
              <a:buClr>
                <a:srgbClr val="A8003B"/>
              </a:buClr>
              <a:buNone/>
              <a:defRPr sz="2800" baseline="0">
                <a:solidFill>
                  <a:srgbClr val="7F7F7F"/>
                </a:solidFill>
                <a:latin typeface="Arial Narrow" pitchFamily="34" charset="0"/>
                <a:cs typeface="Arial" pitchFamily="34" charset="0"/>
              </a:defRPr>
            </a:lvl3pPr>
            <a:lvl4pPr marL="1371600" indent="0" algn="ctr">
              <a:buClr>
                <a:srgbClr val="A8003B"/>
              </a:buClr>
              <a:buFont typeface="Arial" pitchFamily="34" charset="0"/>
              <a:buNone/>
              <a:defRPr sz="2400" baseline="0">
                <a:solidFill>
                  <a:srgbClr val="7F7F7F"/>
                </a:solidFill>
                <a:latin typeface="Arial Narrow" pitchFamily="34" charset="0"/>
                <a:cs typeface="Arial" pitchFamily="34" charset="0"/>
              </a:defRPr>
            </a:lvl4pPr>
            <a:lvl5pPr marL="1828800" indent="0" algn="ctr">
              <a:buClr>
                <a:srgbClr val="A8003B"/>
              </a:buClr>
              <a:buFont typeface="Arial" pitchFamily="34" charset="0"/>
              <a:buNone/>
              <a:defRPr sz="2400" baseline="0">
                <a:solidFill>
                  <a:srgbClr val="7F7F7F"/>
                </a:solidFill>
                <a:latin typeface="Arial Narrow" pitchFamily="34" charset="0"/>
                <a:cs typeface="Arial" pitchFamily="34" charset="0"/>
              </a:defRPr>
            </a:lvl5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GB" noProof="0" dirty="0"/>
          </a:p>
        </p:txBody>
      </p:sp>
      <p:sp>
        <p:nvSpPr>
          <p:cNvPr id="2" name="Título 1"/>
          <p:cNvSpPr>
            <a:spLocks noGrp="1"/>
          </p:cNvSpPr>
          <p:nvPr>
            <p:ph type="title"/>
          </p:nvPr>
        </p:nvSpPr>
        <p:spPr/>
        <p:txBody>
          <a:bodyPr/>
          <a:lstStyle/>
          <a:p>
            <a:r>
              <a:rPr lang="es-ES_tradnl"/>
              <a:t>Clic para editar título</a:t>
            </a:r>
            <a:endParaRPr lang="en-GB"/>
          </a:p>
        </p:txBody>
      </p:sp>
    </p:spTree>
    <p:extLst>
      <p:ext uri="{BB962C8B-B14F-4D97-AF65-F5344CB8AC3E}">
        <p14:creationId xmlns:p14="http://schemas.microsoft.com/office/powerpoint/2010/main" val="299766788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olo imagen">
    <p:spTree>
      <p:nvGrpSpPr>
        <p:cNvPr id="1" name=""/>
        <p:cNvGrpSpPr/>
        <p:nvPr/>
      </p:nvGrpSpPr>
      <p:grpSpPr>
        <a:xfrm>
          <a:off x="0" y="0"/>
          <a:ext cx="0" cy="0"/>
          <a:chOff x="0" y="0"/>
          <a:chExt cx="0" cy="0"/>
        </a:xfrm>
      </p:grpSpPr>
      <p:sp>
        <p:nvSpPr>
          <p:cNvPr id="7" name="Marcador de contenido 6"/>
          <p:cNvSpPr>
            <a:spLocks noGrp="1"/>
          </p:cNvSpPr>
          <p:nvPr>
            <p:ph sz="quarter" idx="10"/>
          </p:nvPr>
        </p:nvSpPr>
        <p:spPr>
          <a:xfrm>
            <a:off x="0" y="0"/>
            <a:ext cx="9144000" cy="68580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Tree>
    <p:extLst>
      <p:ext uri="{BB962C8B-B14F-4D97-AF65-F5344CB8AC3E}">
        <p14:creationId xmlns:p14="http://schemas.microsoft.com/office/powerpoint/2010/main" val="186346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n grande con titulo">
    <p:spTree>
      <p:nvGrpSpPr>
        <p:cNvPr id="1" name=""/>
        <p:cNvGrpSpPr/>
        <p:nvPr/>
      </p:nvGrpSpPr>
      <p:grpSpPr>
        <a:xfrm>
          <a:off x="0" y="0"/>
          <a:ext cx="0" cy="0"/>
          <a:chOff x="0" y="0"/>
          <a:chExt cx="0" cy="0"/>
        </a:xfrm>
      </p:grpSpPr>
      <p:sp>
        <p:nvSpPr>
          <p:cNvPr id="7" name="Marcador de contenido 6"/>
          <p:cNvSpPr>
            <a:spLocks noGrp="1"/>
          </p:cNvSpPr>
          <p:nvPr>
            <p:ph sz="quarter" idx="10"/>
          </p:nvPr>
        </p:nvSpPr>
        <p:spPr>
          <a:xfrm>
            <a:off x="0" y="0"/>
            <a:ext cx="9144000" cy="68580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2" name="Título 1"/>
          <p:cNvSpPr>
            <a:spLocks noGrp="1"/>
          </p:cNvSpPr>
          <p:nvPr>
            <p:ph type="title"/>
          </p:nvPr>
        </p:nvSpPr>
        <p:spPr>
          <a:xfrm>
            <a:off x="0" y="4433642"/>
            <a:ext cx="9144000" cy="1580727"/>
          </a:xfrm>
          <a:solidFill>
            <a:schemeClr val="tx1">
              <a:alpha val="34000"/>
            </a:schemeClr>
          </a:solidFill>
        </p:spPr>
        <p:txBody>
          <a:bodyPr/>
          <a:lstStyle/>
          <a:p>
            <a:r>
              <a:rPr lang="es-ES_tradnl"/>
              <a:t>Clic para editar título</a:t>
            </a:r>
            <a:endParaRPr lang="en-GB"/>
          </a:p>
        </p:txBody>
      </p:sp>
    </p:spTree>
    <p:extLst>
      <p:ext uri="{BB962C8B-B14F-4D97-AF65-F5344CB8AC3E}">
        <p14:creationId xmlns:p14="http://schemas.microsoft.com/office/powerpoint/2010/main" val="22606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47C149E-5FB6-F844-A315-63DD23E82F8E}" type="datetimeFigureOut">
              <a:t>11/02/14</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1DEFFA87-BEF6-3648-8F67-C16D3861AD82}" type="slidenum">
              <a:t>‹Nr.›</a:t>
            </a:fld>
            <a:endParaRPr lang="en-GB"/>
          </a:p>
        </p:txBody>
      </p:sp>
    </p:spTree>
    <p:extLst>
      <p:ext uri="{BB962C8B-B14F-4D97-AF65-F5344CB8AC3E}">
        <p14:creationId xmlns:p14="http://schemas.microsoft.com/office/powerpoint/2010/main" val="347592751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ulo y imagen grande">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a:xfrm>
            <a:off x="0" y="997763"/>
            <a:ext cx="9144000" cy="586023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Tree>
    <p:extLst>
      <p:ext uri="{BB962C8B-B14F-4D97-AF65-F5344CB8AC3E}">
        <p14:creationId xmlns:p14="http://schemas.microsoft.com/office/powerpoint/2010/main" val="347011533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47C149E-5FB6-F844-A315-63DD23E82F8E}" type="datetimeFigureOut">
              <a:t>11/02/14</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1DEFFA87-BEF6-3648-8F67-C16D3861AD82}" type="slidenum">
              <a:t>‹Nr.›</a:t>
            </a:fld>
            <a:endParaRPr lang="en-GB"/>
          </a:p>
        </p:txBody>
      </p:sp>
    </p:spTree>
    <p:extLst>
      <p:ext uri="{BB962C8B-B14F-4D97-AF65-F5344CB8AC3E}">
        <p14:creationId xmlns:p14="http://schemas.microsoft.com/office/powerpoint/2010/main" val="327734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fecha 4"/>
          <p:cNvSpPr>
            <a:spLocks noGrp="1"/>
          </p:cNvSpPr>
          <p:nvPr>
            <p:ph type="dt" sz="half" idx="10"/>
          </p:nvPr>
        </p:nvSpPr>
        <p:spPr/>
        <p:txBody>
          <a:bodyPr/>
          <a:lstStyle/>
          <a:p>
            <a:fld id="{047C149E-5FB6-F844-A315-63DD23E82F8E}" type="datetimeFigureOut">
              <a:t>11/02/14</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1DEFFA87-BEF6-3648-8F67-C16D3861AD82}" type="slidenum">
              <a:t>‹Nr.›</a:t>
            </a:fld>
            <a:endParaRPr lang="en-GB"/>
          </a:p>
        </p:txBody>
      </p:sp>
    </p:spTree>
    <p:extLst>
      <p:ext uri="{BB962C8B-B14F-4D97-AF65-F5344CB8AC3E}">
        <p14:creationId xmlns:p14="http://schemas.microsoft.com/office/powerpoint/2010/main" val="65158333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arriba y abaj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947340"/>
            <a:ext cx="8229600" cy="2851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57200" y="3798460"/>
            <a:ext cx="8229600" cy="29438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Tree>
    <p:extLst>
      <p:ext uri="{BB962C8B-B14F-4D97-AF65-F5344CB8AC3E}">
        <p14:creationId xmlns:p14="http://schemas.microsoft.com/office/powerpoint/2010/main" val="393600006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7" name="Marcador de fecha 6"/>
          <p:cNvSpPr>
            <a:spLocks noGrp="1"/>
          </p:cNvSpPr>
          <p:nvPr>
            <p:ph type="dt" sz="half" idx="10"/>
          </p:nvPr>
        </p:nvSpPr>
        <p:spPr/>
        <p:txBody>
          <a:bodyPr/>
          <a:lstStyle/>
          <a:p>
            <a:fld id="{047C149E-5FB6-F844-A315-63DD23E82F8E}" type="datetimeFigureOut">
              <a:t>11/02/14</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1DEFFA87-BEF6-3648-8F67-C16D3861AD82}" type="slidenum">
              <a:t>‹Nr.›</a:t>
            </a:fld>
            <a:endParaRPr lang="en-GB"/>
          </a:p>
        </p:txBody>
      </p:sp>
    </p:spTree>
    <p:extLst>
      <p:ext uri="{BB962C8B-B14F-4D97-AF65-F5344CB8AC3E}">
        <p14:creationId xmlns:p14="http://schemas.microsoft.com/office/powerpoint/2010/main" val="272477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Tree>
    <p:extLst>
      <p:ext uri="{BB962C8B-B14F-4D97-AF65-F5344CB8AC3E}">
        <p14:creationId xmlns:p14="http://schemas.microsoft.com/office/powerpoint/2010/main" val="332232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744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519112"/>
          </a:xfrm>
          <a:prstGeom prst="rect">
            <a:avLst/>
          </a:prstGeom>
        </p:spPr>
        <p:txBody>
          <a:bodyPr vert="horz" lIns="91440" tIns="45720" rIns="91440" bIns="45720" rtlCol="0" anchor="ctr">
            <a:noAutofit/>
          </a:bodyPr>
          <a:lstStyle/>
          <a:p>
            <a:r>
              <a:rPr lang="es-ES_tradnl"/>
              <a:t>Clic para editar título</a:t>
            </a:r>
            <a:endParaRPr lang="en-GB"/>
          </a:p>
        </p:txBody>
      </p:sp>
      <p:sp>
        <p:nvSpPr>
          <p:cNvPr id="3" name="Marcador de texto 2"/>
          <p:cNvSpPr>
            <a:spLocks noGrp="1"/>
          </p:cNvSpPr>
          <p:nvPr>
            <p:ph type="body" idx="1"/>
          </p:nvPr>
        </p:nvSpPr>
        <p:spPr>
          <a:xfrm>
            <a:off x="457200" y="1335625"/>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C149E-5FB6-F844-A315-63DD23E82F8E}" type="datetimeFigureOut">
              <a:t>11/02/14</a:t>
            </a:fld>
            <a:endParaRPr lang="en-GB"/>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FFA87-BEF6-3648-8F67-C16D3861AD82}" type="slidenum">
              <a:t>‹Nr.›</a:t>
            </a:fld>
            <a:endParaRPr lang="en-GB"/>
          </a:p>
        </p:txBody>
      </p:sp>
    </p:spTree>
    <p:extLst>
      <p:ext uri="{BB962C8B-B14F-4D97-AF65-F5344CB8AC3E}">
        <p14:creationId xmlns:p14="http://schemas.microsoft.com/office/powerpoint/2010/main" val="214056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28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fundamentals-of-bpm.org/supplementary-material/lectur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oleObject" Target="../embeddings/oleObject4.bin"/><Relationship Id="rId13" Type="http://schemas.openxmlformats.org/officeDocument/2006/relationships/image" Target="../media/image18.emf"/><Relationship Id="rId14" Type="http://schemas.openxmlformats.org/officeDocument/2006/relationships/image" Target="../media/image21.png"/><Relationship Id="rId15" Type="http://schemas.openxmlformats.org/officeDocument/2006/relationships/image" Target="../media/image22.jpeg"/><Relationship Id="rId16" Type="http://schemas.openxmlformats.org/officeDocument/2006/relationships/image" Target="../media/image23.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15.emf"/><Relationship Id="rId6" Type="http://schemas.openxmlformats.org/officeDocument/2006/relationships/oleObject" Target="../embeddings/oleObject2.bin"/><Relationship Id="rId7" Type="http://schemas.openxmlformats.org/officeDocument/2006/relationships/image" Target="../media/image16.emf"/><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png"/><Relationship Id="rId7" Type="http://schemas.microsoft.com/office/2007/relationships/hdphoto" Target="../media/hdphoto1.wdp"/><Relationship Id="rId8" Type="http://schemas.openxmlformats.org/officeDocument/2006/relationships/image" Target="../media/image35.png"/><Relationship Id="rId9" Type="http://schemas.microsoft.com/office/2007/relationships/hdphoto" Target="../media/hdphoto2.wdp"/><Relationship Id="rId10" Type="http://schemas.openxmlformats.org/officeDocument/2006/relationships/image" Target="../media/image36.png"/><Relationship Id="rId11"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jpeg"/><Relationship Id="rId6" Type="http://schemas.openxmlformats.org/officeDocument/2006/relationships/image" Target="../media/image73.jpeg"/><Relationship Id="rId7" Type="http://schemas.openxmlformats.org/officeDocument/2006/relationships/image" Target="../media/image74.png"/><Relationship Id="rId8"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7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3" Type="http://schemas.openxmlformats.org/officeDocument/2006/relationships/hyperlink" Target="http://fundamentals-of-bpm.org/" TargetMode="External"/><Relationship Id="rId4"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hyperlink" Target="http://0-link.springer.com.fama.us.es/book/10.1007/978-3-642-33143-5/page/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GB"/>
              <a:t>Automatización de procesos</a:t>
            </a:r>
          </a:p>
        </p:txBody>
      </p:sp>
      <p:sp>
        <p:nvSpPr>
          <p:cNvPr id="3" name="Subtítulo 2"/>
          <p:cNvSpPr>
            <a:spLocks noGrp="1"/>
          </p:cNvSpPr>
          <p:nvPr>
            <p:ph type="subTitle" idx="1"/>
          </p:nvPr>
        </p:nvSpPr>
        <p:spPr/>
        <p:txBody>
          <a:bodyPr/>
          <a:lstStyle/>
          <a:p>
            <a:r>
              <a:rPr lang="en-GB"/>
              <a:t>Gestión de Procesos y Servicios</a:t>
            </a:r>
          </a:p>
        </p:txBody>
      </p:sp>
    </p:spTree>
    <p:extLst>
      <p:ext uri="{BB962C8B-B14F-4D97-AF65-F5344CB8AC3E}">
        <p14:creationId xmlns:p14="http://schemas.microsoft.com/office/powerpoint/2010/main" val="24980633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a:t>La arquitectura de un BPMS</a:t>
            </a:r>
          </a:p>
        </p:txBody>
      </p:sp>
      <p:pic>
        <p:nvPicPr>
          <p:cNvPr id="6" name="Marcador de contenido 5" descr="ch9_BPMS.pdf"/>
          <p:cNvPicPr>
            <a:picLocks noGrp="1" noChangeAspect="1"/>
          </p:cNvPicPr>
          <p:nvPr>
            <p:ph idx="1"/>
          </p:nvPr>
        </p:nvPicPr>
        <p:blipFill>
          <a:blip r:embed="rId2">
            <a:extLst>
              <a:ext uri="{28A0092B-C50C-407E-A947-70E740481C1C}">
                <a14:useLocalDpi xmlns:a14="http://schemas.microsoft.com/office/drawing/2010/main" val="0"/>
              </a:ext>
            </a:extLst>
          </a:blip>
          <a:srcRect l="-9688" r="-9688"/>
          <a:stretch>
            <a:fillRect/>
          </a:stretch>
        </p:blipFill>
        <p:spPr/>
      </p:pic>
    </p:spTree>
    <p:extLst>
      <p:ext uri="{BB962C8B-B14F-4D97-AF65-F5344CB8AC3E}">
        <p14:creationId xmlns:p14="http://schemas.microsoft.com/office/powerpoint/2010/main" val="23517799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Process modeling </a:t>
            </a:r>
            <a:r>
              <a:rPr lang="en-US" dirty="0" smtClean="0"/>
              <a:t>tool</a:t>
            </a:r>
            <a:endParaRPr lang="de-AT" dirty="0"/>
          </a:p>
        </p:txBody>
      </p:sp>
      <p:sp>
        <p:nvSpPr>
          <p:cNvPr id="9" name="Inhaltsplatzhalter 2"/>
          <p:cNvSpPr>
            <a:spLocks noGrp="1"/>
          </p:cNvSpPr>
          <p:nvPr>
            <p:ph idx="1"/>
          </p:nvPr>
        </p:nvSpPr>
        <p:spPr>
          <a:xfrm>
            <a:off x="549896" y="1188555"/>
            <a:ext cx="8136904" cy="4824536"/>
          </a:xfrm>
        </p:spPr>
        <p:txBody>
          <a:bodyPr/>
          <a:lstStyle/>
          <a:p>
            <a:r>
              <a:rPr lang="en-US" dirty="0" smtClean="0"/>
              <a:t>Crear y modificar procesos de negocio ejecutable (permitiendo especificar propiedades de ejecución)</a:t>
            </a:r>
          </a:p>
          <a:p>
            <a:r>
              <a:rPr lang="en-US" dirty="0"/>
              <a:t>Almacenar y cargar procesos de un repositorio</a:t>
            </a:r>
          </a:p>
          <a:p>
            <a:r>
              <a:rPr lang="en-US" dirty="0" smtClean="0"/>
              <a:t>Puede importar de herramientas de modelado de proceso conceptuales</a:t>
            </a:r>
          </a:p>
        </p:txBody>
      </p:sp>
      <p:sp>
        <p:nvSpPr>
          <p:cNvPr id="12" name="Rectangle 11"/>
          <p:cNvSpPr/>
          <p:nvPr/>
        </p:nvSpPr>
        <p:spPr>
          <a:xfrm>
            <a:off x="2915816" y="4427587"/>
            <a:ext cx="792000" cy="4140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04" y="1548064"/>
            <a:ext cx="7308304" cy="483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709317" y="4283571"/>
            <a:ext cx="854483" cy="414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091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3"/>
                                        </p:tgtEl>
                                      </p:cBhvr>
                                      <p:by x="55000" y="55000"/>
                                    </p:animScale>
                                  </p:childTnLst>
                                </p:cTn>
                              </p:par>
                              <p:par>
                                <p:cTn id="7" presetID="42" presetClass="path" presetSubtype="0" accel="50000" decel="50000" fill="hold" nodeType="withEffect">
                                  <p:stCondLst>
                                    <p:cond delay="0"/>
                                  </p:stCondLst>
                                  <p:childTnLst>
                                    <p:animMotion origin="layout" path="M 2.77778E-7 7.40741E-7 L -0.00191 0.18449 " pathEditMode="relative" rAng="0" ptsTypes="AA">
                                      <p:cBhvr>
                                        <p:cTn id="8" dur="2000" fill="hold"/>
                                        <p:tgtEl>
                                          <p:spTgt spid="13"/>
                                        </p:tgtEl>
                                        <p:attrNameLst>
                                          <p:attrName>ppt_x</p:attrName>
                                          <p:attrName>ppt_y</p:attrName>
                                        </p:attrNameLst>
                                      </p:cBhvr>
                                      <p:rCtr x="-104" y="9213"/>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up)">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up)">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up)">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Ejemplos de </a:t>
            </a:r>
            <a:r>
              <a:rPr lang="en-US" dirty="0"/>
              <a:t>p</a:t>
            </a:r>
            <a:r>
              <a:rPr lang="en-US" dirty="0" smtClean="0"/>
              <a:t>rocess modeling tools</a:t>
            </a:r>
            <a:endParaRPr lang="de-AT" dirty="0"/>
          </a:p>
        </p:txBody>
      </p:sp>
      <p:pic>
        <p:nvPicPr>
          <p:cNvPr id="8" name="Picture 2" descr="C:\Users\mendling\Dropbox\BPMTextbook\source\examples\ch9_editorExamp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17" y="1052736"/>
            <a:ext cx="8209431"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843808" y="4728800"/>
            <a:ext cx="2952328" cy="13073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406039" y="6092780"/>
            <a:ext cx="5750137" cy="369332"/>
          </a:xfrm>
          <a:prstGeom prst="rect">
            <a:avLst/>
          </a:prstGeom>
        </p:spPr>
        <p:txBody>
          <a:bodyPr wrap="square">
            <a:spAutoFit/>
          </a:bodyPr>
          <a:lstStyle/>
          <a:p>
            <a:r>
              <a:rPr lang="en-US" dirty="0" smtClean="0"/>
              <a:t>Bonita Soft Bonita Open Solution</a:t>
            </a:r>
            <a:endParaRPr lang="en-AU" dirty="0"/>
          </a:p>
        </p:txBody>
      </p:sp>
      <p:sp>
        <p:nvSpPr>
          <p:cNvPr id="9" name="Rectangle 8"/>
          <p:cNvSpPr/>
          <p:nvPr/>
        </p:nvSpPr>
        <p:spPr>
          <a:xfrm>
            <a:off x="1043608" y="6084788"/>
            <a:ext cx="4237969" cy="369332"/>
          </a:xfrm>
          <a:prstGeom prst="rect">
            <a:avLst/>
          </a:prstGeom>
        </p:spPr>
        <p:txBody>
          <a:bodyPr wrap="square">
            <a:spAutoFit/>
          </a:bodyPr>
          <a:lstStyle/>
          <a:p>
            <a:r>
              <a:rPr lang="en-US" dirty="0" smtClean="0"/>
              <a:t>IBM Business Process Manager</a:t>
            </a:r>
            <a:endParaRPr lang="en-AU" dirty="0"/>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159" y="1052736"/>
            <a:ext cx="6909145" cy="4957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07704" y="3888442"/>
            <a:ext cx="6018348" cy="6333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0552" y="2492896"/>
            <a:ext cx="3168352" cy="182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6536" y="4708488"/>
            <a:ext cx="56959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779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fade">
                                      <p:cBhvr>
                                        <p:cTn id="22" dur="500"/>
                                        <p:tgtEl>
                                          <p:spTgt spid="2560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P spid="9"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861048"/>
            <a:ext cx="4290536" cy="283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smtClean="0"/>
              <a:t>Execution Engine</a:t>
            </a:r>
            <a:endParaRPr lang="de-AT" dirty="0"/>
          </a:p>
        </p:txBody>
      </p:sp>
      <p:sp>
        <p:nvSpPr>
          <p:cNvPr id="3" name="Inhaltsplatzhalter 2"/>
          <p:cNvSpPr>
            <a:spLocks noGrp="1"/>
          </p:cNvSpPr>
          <p:nvPr>
            <p:ph idx="1"/>
          </p:nvPr>
        </p:nvSpPr>
        <p:spPr>
          <a:xfrm>
            <a:off x="467544" y="1092165"/>
            <a:ext cx="8136904" cy="4824536"/>
          </a:xfrm>
        </p:spPr>
        <p:txBody>
          <a:bodyPr/>
          <a:lstStyle/>
          <a:p>
            <a:r>
              <a:rPr lang="en-US" dirty="0" smtClean="0"/>
              <a:t>Instancia modelos de procesos ejecutables (</a:t>
            </a:r>
            <a:r>
              <a:rPr lang="en-US" dirty="0"/>
              <a:t>también llamados </a:t>
            </a:r>
            <a:r>
              <a:rPr lang="en-US" dirty="0" smtClean="0"/>
              <a:t>“casos”)</a:t>
            </a:r>
          </a:p>
          <a:p>
            <a:r>
              <a:rPr lang="en-US" dirty="0" smtClean="0"/>
              <a:t>Orquesta la distribución de trabajo entre los participantes de proceso y los sistemas software para ejecutar el proceso de principio a fin</a:t>
            </a:r>
          </a:p>
          <a:p>
            <a:r>
              <a:rPr lang="en-US" dirty="0" smtClean="0"/>
              <a:t>Guarda datos de ejecución en un log</a:t>
            </a:r>
            <a:endParaRPr lang="de-AT" dirty="0"/>
          </a:p>
        </p:txBody>
      </p:sp>
      <p:sp>
        <p:nvSpPr>
          <p:cNvPr id="8" name="Rectangle 7"/>
          <p:cNvSpPr/>
          <p:nvPr/>
        </p:nvSpPr>
        <p:spPr>
          <a:xfrm>
            <a:off x="4170033" y="5147667"/>
            <a:ext cx="900000" cy="46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12888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Worklist</a:t>
            </a:r>
            <a:r>
              <a:rPr lang="de-AT" dirty="0" smtClean="0"/>
              <a:t> Handler </a:t>
            </a:r>
            <a:endParaRPr lang="de-AT" dirty="0"/>
          </a:p>
        </p:txBody>
      </p:sp>
      <p:sp>
        <p:nvSpPr>
          <p:cNvPr id="8" name="Inhaltsplatzhalter 2"/>
          <p:cNvSpPr>
            <a:spLocks noGrp="1"/>
          </p:cNvSpPr>
          <p:nvPr>
            <p:ph idx="1"/>
          </p:nvPr>
        </p:nvSpPr>
        <p:spPr>
          <a:xfrm>
            <a:off x="467544" y="1196752"/>
            <a:ext cx="8136904" cy="4824536"/>
          </a:xfrm>
        </p:spPr>
        <p:txBody>
          <a:bodyPr/>
          <a:lstStyle/>
          <a:p>
            <a:r>
              <a:rPr lang="en-US" dirty="0"/>
              <a:t>Se puede ver como una “bandeja de entrada”</a:t>
            </a:r>
          </a:p>
          <a:p>
            <a:r>
              <a:rPr lang="en-US" dirty="0"/>
              <a:t>Ofrece work items a los participantes del proceso y les permite aceptarlos y empezar a trabajar en ellos</a:t>
            </a:r>
          </a:p>
          <a:p>
            <a:r>
              <a:rPr lang="en-US" dirty="0"/>
              <a:t>Maneja las listas de tarea de los participantes</a:t>
            </a:r>
          </a:p>
          <a:p>
            <a:r>
              <a:rPr lang="en-US" dirty="0" smtClean="0"/>
              <a:t>Pueden proporcionar capacidades de redes sociales</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861048"/>
            <a:ext cx="4290536" cy="283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154034" y="6057344"/>
            <a:ext cx="900000" cy="46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42030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AU" dirty="0" smtClean="0"/>
              <a:t>Ejemplos de </a:t>
            </a:r>
            <a:r>
              <a:rPr lang="en-AU" dirty="0" err="1" smtClean="0"/>
              <a:t>worklist</a:t>
            </a:r>
            <a:r>
              <a:rPr lang="en-AU" dirty="0" smtClean="0"/>
              <a:t> handlers</a:t>
            </a:r>
            <a:endParaRPr lang="en-AU" dirty="0"/>
          </a:p>
        </p:txBody>
      </p:sp>
      <p:pic>
        <p:nvPicPr>
          <p:cNvPr id="21506" name="Picture 2" descr="http://www.crmbuyer.com/images/article_images/78200_990x6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7776864" cy="4854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6092780"/>
            <a:ext cx="5750137" cy="369332"/>
          </a:xfrm>
          <a:prstGeom prst="rect">
            <a:avLst/>
          </a:prstGeom>
        </p:spPr>
        <p:txBody>
          <a:bodyPr wrap="square">
            <a:spAutoFit/>
          </a:bodyPr>
          <a:lstStyle/>
          <a:p>
            <a:r>
              <a:rPr lang="en-US" dirty="0" smtClean="0"/>
              <a:t>Bonita Soft Bonita Open Solution</a:t>
            </a:r>
            <a:endParaRPr lang="en-AU" dirty="0"/>
          </a:p>
        </p:txBody>
      </p:sp>
    </p:spTree>
    <p:extLst>
      <p:ext uri="{BB962C8B-B14F-4D97-AF65-F5344CB8AC3E}">
        <p14:creationId xmlns:p14="http://schemas.microsoft.com/office/powerpoint/2010/main" val="32490785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Administration &amp; Monitoring Tools</a:t>
            </a:r>
            <a:endParaRPr lang="de-AT" dirty="0"/>
          </a:p>
        </p:txBody>
      </p:sp>
      <p:sp>
        <p:nvSpPr>
          <p:cNvPr id="3" name="Inhaltsplatzhalter 2"/>
          <p:cNvSpPr>
            <a:spLocks noGrp="1"/>
          </p:cNvSpPr>
          <p:nvPr>
            <p:ph idx="1"/>
          </p:nvPr>
        </p:nvSpPr>
        <p:spPr/>
        <p:txBody>
          <a:bodyPr/>
          <a:lstStyle/>
          <a:p>
            <a:pPr>
              <a:buFont typeface="Arial" pitchFamily="34" charset="0"/>
              <a:buChar char="•"/>
            </a:pPr>
            <a:r>
              <a:rPr lang="en-US" dirty="0" smtClean="0"/>
              <a:t>Gestionar el BPMS</a:t>
            </a:r>
          </a:p>
          <a:p>
            <a:pPr>
              <a:buFont typeface="Arial" pitchFamily="34" charset="0"/>
              <a:buChar char="•"/>
            </a:pPr>
            <a:r>
              <a:rPr lang="en-US" dirty="0"/>
              <a:t>Configurar el acceso a los componentes del sistema</a:t>
            </a:r>
            <a:endParaRPr lang="en-US" dirty="0" smtClean="0"/>
          </a:p>
          <a:p>
            <a:pPr>
              <a:buFont typeface="Arial" pitchFamily="34" charset="0"/>
              <a:buChar char="•"/>
            </a:pPr>
            <a:r>
              <a:rPr lang="en-US" dirty="0"/>
              <a:t>Monitorizar la disponibilidad de los participantes y el rendimiento de la ejecución del proceso</a:t>
            </a:r>
            <a:endParaRPr lang="en-US" dirty="0" smtClean="0"/>
          </a:p>
          <a:p>
            <a:endParaRPr lang="en-US" dirty="0"/>
          </a:p>
          <a:p>
            <a:pPr>
              <a:buFont typeface="Arial" pitchFamily="34" charset="0"/>
              <a:buChar char="•"/>
            </a:pPr>
            <a:endParaRPr lang="de-AT"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861048"/>
            <a:ext cx="4290536" cy="283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637309" y="5121240"/>
            <a:ext cx="900000" cy="46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45549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80920" cy="792088"/>
          </a:xfrm>
        </p:spPr>
        <p:txBody>
          <a:bodyPr>
            <a:normAutofit/>
          </a:bodyPr>
          <a:lstStyle/>
          <a:p>
            <a:r>
              <a:rPr lang="en-AU" dirty="0" smtClean="0"/>
              <a:t>Ejemplos de monitoring &amp; administration tools</a:t>
            </a:r>
            <a:endParaRPr lang="de-A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61766"/>
            <a:ext cx="8118688" cy="291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42700"/>
            <a:ext cx="810577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7544" y="5147900"/>
            <a:ext cx="5750137" cy="369332"/>
          </a:xfrm>
          <a:prstGeom prst="rect">
            <a:avLst/>
          </a:prstGeom>
        </p:spPr>
        <p:txBody>
          <a:bodyPr wrap="square">
            <a:spAutoFit/>
          </a:bodyPr>
          <a:lstStyle/>
          <a:p>
            <a:r>
              <a:rPr lang="en-US" dirty="0" smtClean="0"/>
              <a:t>IBM BPM Process Admin Console</a:t>
            </a:r>
            <a:endParaRPr lang="en-AU" dirty="0"/>
          </a:p>
        </p:txBody>
      </p:sp>
      <p:sp>
        <p:nvSpPr>
          <p:cNvPr id="9" name="Rectangle 8"/>
          <p:cNvSpPr/>
          <p:nvPr/>
        </p:nvSpPr>
        <p:spPr>
          <a:xfrm>
            <a:off x="1619672" y="6286014"/>
            <a:ext cx="5750137" cy="369332"/>
          </a:xfrm>
          <a:prstGeom prst="rect">
            <a:avLst/>
          </a:prstGeom>
        </p:spPr>
        <p:txBody>
          <a:bodyPr wrap="square">
            <a:spAutoFit/>
          </a:bodyPr>
          <a:lstStyle/>
          <a:p>
            <a:r>
              <a:rPr lang="en-US" dirty="0" smtClean="0"/>
              <a:t>IBM BPM Process Portal</a:t>
            </a:r>
            <a:endParaRPr lang="en-AU" dirty="0"/>
          </a:p>
        </p:txBody>
      </p:sp>
      <p:sp>
        <p:nvSpPr>
          <p:cNvPr id="10" name="Rectangle 9"/>
          <p:cNvSpPr/>
          <p:nvPr/>
        </p:nvSpPr>
        <p:spPr>
          <a:xfrm>
            <a:off x="478047" y="5075892"/>
            <a:ext cx="5750137" cy="369332"/>
          </a:xfrm>
          <a:prstGeom prst="rect">
            <a:avLst/>
          </a:prstGeom>
        </p:spPr>
        <p:txBody>
          <a:bodyPr wrap="square">
            <a:spAutoFit/>
          </a:bodyPr>
          <a:lstStyle/>
          <a:p>
            <a:r>
              <a:rPr lang="en-US" dirty="0" smtClean="0"/>
              <a:t>Perspective </a:t>
            </a:r>
            <a:r>
              <a:rPr lang="en-US" dirty="0" err="1" smtClean="0"/>
              <a:t>BPMOne</a:t>
            </a:r>
            <a:endParaRPr lang="en-AU" dirty="0"/>
          </a:p>
        </p:txBody>
      </p:sp>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61" y="1268760"/>
            <a:ext cx="6772462" cy="500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10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122"/>
                                        </p:tgtEl>
                                      </p:cBhvr>
                                    </p:animEffect>
                                    <p:set>
                                      <p:cBhvr>
                                        <p:cTn id="10" dur="1" fill="hold">
                                          <p:stCondLst>
                                            <p:cond delay="499"/>
                                          </p:stCondLst>
                                        </p:cTn>
                                        <p:tgtEl>
                                          <p:spTgt spid="512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fade">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fade">
                                      <p:cBhvr>
                                        <p:cTn id="22" dur="500"/>
                                        <p:tgtEl>
                                          <p:spTgt spid="266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External Services</a:t>
            </a:r>
            <a:endParaRPr lang="de-AT" dirty="0"/>
          </a:p>
        </p:txBody>
      </p:sp>
      <p:sp>
        <p:nvSpPr>
          <p:cNvPr id="3" name="Inhaltsplatzhalter 2"/>
          <p:cNvSpPr>
            <a:spLocks noGrp="1"/>
          </p:cNvSpPr>
          <p:nvPr>
            <p:ph idx="1"/>
          </p:nvPr>
        </p:nvSpPr>
        <p:spPr>
          <a:xfrm>
            <a:off x="467544" y="1124744"/>
            <a:ext cx="8136904" cy="4824536"/>
          </a:xfrm>
        </p:spPr>
        <p:txBody>
          <a:bodyPr/>
          <a:lstStyle/>
          <a:p>
            <a:pPr>
              <a:buFont typeface="Arial" pitchFamily="34" charset="0"/>
              <a:buChar char="•"/>
            </a:pPr>
            <a:r>
              <a:rPr lang="en-US" dirty="0" smtClean="0"/>
              <a:t>Exponen una interfaz de servicio con la que interactúa el motor de procesos.</a:t>
            </a:r>
          </a:p>
          <a:p>
            <a:pPr>
              <a:buFont typeface="Arial" pitchFamily="34" charset="0"/>
              <a:buChar char="•"/>
            </a:pPr>
            <a:r>
              <a:rPr lang="en-US" dirty="0"/>
              <a:t>El motor proporciona al servicio los datos para que ejecute la actividad</a:t>
            </a:r>
            <a:endParaRPr lang="en-US" dirty="0" smtClean="0"/>
          </a:p>
          <a:p>
            <a:pPr>
              <a:buFont typeface="Arial" pitchFamily="34" charset="0"/>
              <a:buChar char="•"/>
            </a:pPr>
            <a:r>
              <a:rPr lang="en-US" dirty="0" smtClean="0"/>
              <a:t>Ejemplos: motores de reglas, notificación por email o Twitter notification, conectores con DBs, CRMs…</a:t>
            </a:r>
            <a:endParaRPr lang="de-AT"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861048"/>
            <a:ext cx="4290536" cy="283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05078" y="5147667"/>
            <a:ext cx="900000" cy="46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1807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8424936" cy="792088"/>
          </a:xfrm>
        </p:spPr>
        <p:txBody>
          <a:bodyPr>
            <a:noAutofit/>
          </a:bodyPr>
          <a:lstStyle/>
          <a:p>
            <a:r>
              <a:rPr lang="de-AT" sz="2800" dirty="0" smtClean="0"/>
              <a:t>Ejemplo de external services</a:t>
            </a:r>
            <a:endParaRPr lang="de-AT" sz="2800" dirty="0"/>
          </a:p>
        </p:txBody>
      </p:sp>
      <p:pic>
        <p:nvPicPr>
          <p:cNvPr id="24578" name="Picture 2" descr="\\psf\Home\Downloads\big-mod-flow-rules_12.jpg"/>
          <p:cNvPicPr>
            <a:picLocks noChangeAspect="1" noChangeArrowheads="1"/>
          </p:cNvPicPr>
          <p:nvPr/>
        </p:nvPicPr>
        <p:blipFill rotWithShape="1">
          <a:blip r:embed="rId3">
            <a:extLst>
              <a:ext uri="{28A0092B-C50C-407E-A947-70E740481C1C}">
                <a14:useLocalDpi xmlns:a14="http://schemas.microsoft.com/office/drawing/2010/main" val="0"/>
              </a:ext>
            </a:extLst>
          </a:blip>
          <a:srcRect r="3724"/>
          <a:stretch/>
        </p:blipFill>
        <p:spPr bwMode="auto">
          <a:xfrm>
            <a:off x="899592" y="1053924"/>
            <a:ext cx="6984776" cy="5139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78384" y="6228020"/>
            <a:ext cx="5750137" cy="369332"/>
          </a:xfrm>
          <a:prstGeom prst="rect">
            <a:avLst/>
          </a:prstGeom>
        </p:spPr>
        <p:txBody>
          <a:bodyPr wrap="square">
            <a:spAutoFit/>
          </a:bodyPr>
          <a:lstStyle/>
          <a:p>
            <a:r>
              <a:rPr lang="en-US" dirty="0" smtClean="0"/>
              <a:t>Bosch Visual Rules editor</a:t>
            </a:r>
            <a:endParaRPr lang="en-AU" dirty="0"/>
          </a:p>
        </p:txBody>
      </p:sp>
    </p:spTree>
    <p:extLst>
      <p:ext uri="{BB962C8B-B14F-4D97-AF65-F5344CB8AC3E}">
        <p14:creationId xmlns:p14="http://schemas.microsoft.com/office/powerpoint/2010/main" val="22271012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Autofit/>
          </a:bodyPr>
          <a:lstStyle/>
          <a:p>
            <a:r>
              <a:rPr lang="en-GB"/>
              <a:t>Estas transparencias son una versi</a:t>
            </a:r>
            <a:r>
              <a:rPr lang="en-GB"/>
              <a:t>ón traducida al español de las creadas por Marcello La Rosa y Marlon Dumas para el Tutorial “Process Automation” en BPM 2013. Disponibles en </a:t>
            </a:r>
            <a:r>
              <a:rPr lang="en-GB">
                <a:hlinkClick r:id="rId2"/>
              </a:rPr>
              <a:t>http://fundamentals-of-bpm.org/supplementary-material/lectures/</a:t>
            </a:r>
            <a:endParaRPr lang="en-GB"/>
          </a:p>
        </p:txBody>
      </p:sp>
    </p:spTree>
    <p:extLst>
      <p:ext uri="{BB962C8B-B14F-4D97-AF65-F5344CB8AC3E}">
        <p14:creationId xmlns:p14="http://schemas.microsoft.com/office/powerpoint/2010/main" val="260156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visor_073013.gif"/>
          <p:cNvPicPr>
            <a:picLocks noGrp="1" noChangeAspect="1"/>
          </p:cNvPicPr>
          <p:nvPr>
            <p:ph idx="1"/>
          </p:nvPr>
        </p:nvPicPr>
        <p:blipFill rotWithShape="1">
          <a:blip r:embed="rId3">
            <a:extLst>
              <a:ext uri="{28A0092B-C50C-407E-A947-70E740481C1C}">
                <a14:useLocalDpi xmlns:a14="http://schemas.microsoft.com/office/drawing/2010/main" val="0"/>
              </a:ext>
            </a:extLst>
          </a:blip>
          <a:srcRect t="894" b="4314"/>
          <a:stretch/>
        </p:blipFill>
        <p:spPr>
          <a:xfrm>
            <a:off x="179512" y="764704"/>
            <a:ext cx="8136904" cy="5985986"/>
          </a:xfrm>
        </p:spPr>
      </p:pic>
      <p:sp>
        <p:nvSpPr>
          <p:cNvPr id="3" name="Title 2"/>
          <p:cNvSpPr>
            <a:spLocks noGrp="1"/>
          </p:cNvSpPr>
          <p:nvPr>
            <p:ph type="title"/>
          </p:nvPr>
        </p:nvSpPr>
        <p:spPr>
          <a:xfrm>
            <a:off x="395536" y="-27384"/>
            <a:ext cx="8064896" cy="792088"/>
          </a:xfrm>
        </p:spPr>
        <p:txBody>
          <a:bodyPr/>
          <a:lstStyle/>
          <a:p>
            <a:r>
              <a:rPr lang="en-US" dirty="0" smtClean="0"/>
              <a:t>Evolución del panorama de BPMS</a:t>
            </a:r>
            <a:endParaRPr lang="en-US" dirty="0"/>
          </a:p>
        </p:txBody>
      </p:sp>
      <p:sp>
        <p:nvSpPr>
          <p:cNvPr id="5" name="TextBox 4"/>
          <p:cNvSpPr txBox="1"/>
          <p:nvPr/>
        </p:nvSpPr>
        <p:spPr>
          <a:xfrm>
            <a:off x="395536" y="6505599"/>
            <a:ext cx="3096344" cy="307777"/>
          </a:xfrm>
          <a:prstGeom prst="rect">
            <a:avLst/>
          </a:prstGeom>
          <a:noFill/>
        </p:spPr>
        <p:txBody>
          <a:bodyPr wrap="square" rtlCol="0">
            <a:spAutoFit/>
          </a:bodyPr>
          <a:lstStyle/>
          <a:p>
            <a:r>
              <a:rPr lang="en-US" sz="1400" dirty="0" smtClean="0"/>
              <a:t>© </a:t>
            </a:r>
            <a:r>
              <a:rPr lang="en-US" sz="1400" dirty="0" err="1" smtClean="0"/>
              <a:t>BPTrends</a:t>
            </a:r>
            <a:endParaRPr lang="en-US" sz="1400" dirty="0"/>
          </a:p>
        </p:txBody>
      </p:sp>
    </p:spTree>
    <p:extLst>
      <p:ext uri="{BB962C8B-B14F-4D97-AF65-F5344CB8AC3E}">
        <p14:creationId xmlns:p14="http://schemas.microsoft.com/office/powerpoint/2010/main" val="8673073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260648"/>
            <a:ext cx="8280920" cy="792088"/>
          </a:xfrm>
        </p:spPr>
        <p:txBody>
          <a:bodyPr>
            <a:normAutofit/>
          </a:bodyPr>
          <a:lstStyle/>
          <a:p>
            <a:r>
              <a:rPr lang="en-US" dirty="0"/>
              <a:t>BPMS Landscape</a:t>
            </a:r>
            <a:endParaRPr lang="et-EE" dirty="0"/>
          </a:p>
        </p:txBody>
      </p:sp>
      <p:graphicFrame>
        <p:nvGraphicFramePr>
          <p:cNvPr id="2" name="Diagram 1"/>
          <p:cNvGraphicFramePr/>
          <p:nvPr>
            <p:extLst>
              <p:ext uri="{D42A27DB-BD31-4B8C-83A1-F6EECF244321}">
                <p14:modId xmlns:p14="http://schemas.microsoft.com/office/powerpoint/2010/main" val="724577322"/>
              </p:ext>
            </p:extLst>
          </p:nvPr>
        </p:nvGraphicFramePr>
        <p:xfrm>
          <a:off x="237778" y="1397000"/>
          <a:ext cx="83529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7205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Clasificación de BPMS de acuerdo a su soporte a BPMN</a:t>
            </a:r>
            <a:endParaRPr lang="de-AT"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en-AU" b="1" dirty="0" smtClean="0"/>
              <a:t>BPMN puro</a:t>
            </a:r>
            <a:r>
              <a:rPr lang="en-AU" dirty="0" smtClean="0"/>
              <a:t>: (re)diseñado desde el principio para seguir la especificación</a:t>
            </a:r>
          </a:p>
          <a:p>
            <a:pPr lvl="1"/>
            <a:r>
              <a:rPr lang="en-AU" dirty="0" smtClean="0"/>
              <a:t>IBM BPM, Appian BPMS, </a:t>
            </a:r>
            <a:r>
              <a:rPr lang="en-AU" dirty="0" err="1" smtClean="0"/>
              <a:t>Camunda</a:t>
            </a:r>
            <a:r>
              <a:rPr lang="en-AU" dirty="0" smtClean="0"/>
              <a:t>, Activiti</a:t>
            </a:r>
          </a:p>
          <a:p>
            <a:pPr marL="514350" indent="-514350">
              <a:buFont typeface="+mj-lt"/>
              <a:buAutoNum type="arabicPeriod"/>
            </a:pPr>
            <a:endParaRPr lang="en-US" dirty="0" smtClean="0"/>
          </a:p>
          <a:p>
            <a:pPr marL="514350" indent="-514350">
              <a:buFont typeface="+mj-lt"/>
              <a:buAutoNum type="arabicPeriod"/>
            </a:pPr>
            <a:r>
              <a:rPr lang="en-US" b="1" dirty="0" smtClean="0"/>
              <a:t>BPMN adaptado</a:t>
            </a:r>
            <a:r>
              <a:rPr lang="en-US" dirty="0" smtClean="0"/>
              <a:t>: puede importar de BPMN pero lo transforma a su representación interna propia</a:t>
            </a:r>
          </a:p>
          <a:p>
            <a:pPr lvl="1"/>
            <a:r>
              <a:rPr lang="en-US" dirty="0" smtClean="0"/>
              <a:t>Bonita Open Solution, </a:t>
            </a:r>
            <a:r>
              <a:rPr lang="en-US" dirty="0" err="1"/>
              <a:t>BizAgi</a:t>
            </a:r>
            <a:r>
              <a:rPr lang="en-US" dirty="0"/>
              <a:t> BPM </a:t>
            </a:r>
            <a:r>
              <a:rPr lang="en-US" dirty="0" smtClean="0"/>
              <a:t>Suite</a:t>
            </a:r>
            <a:endParaRPr lang="en-US" dirty="0"/>
          </a:p>
          <a:p>
            <a:pPr marL="514350" indent="-514350">
              <a:buFont typeface="+mj-lt"/>
              <a:buAutoNum type="arabicPeriod"/>
            </a:pPr>
            <a:endParaRPr lang="en-US" dirty="0" smtClean="0"/>
          </a:p>
          <a:p>
            <a:pPr marL="514350" indent="-514350">
              <a:buFont typeface="+mj-lt"/>
              <a:buAutoNum type="arabicPeriod"/>
            </a:pPr>
            <a:r>
              <a:rPr lang="en-US" b="1" dirty="0" smtClean="0"/>
              <a:t>No BPMN</a:t>
            </a:r>
            <a:r>
              <a:rPr lang="en-US" dirty="0" smtClean="0"/>
              <a:t>:</a:t>
            </a:r>
            <a:r>
              <a:rPr lang="en-US" dirty="0"/>
              <a:t> lenguaje y semántica propietaria</a:t>
            </a:r>
            <a:endParaRPr lang="en-US" dirty="0" smtClean="0"/>
          </a:p>
          <a:p>
            <a:pPr lvl="1"/>
            <a:r>
              <a:rPr lang="en-US" dirty="0"/>
              <a:t>Bosch </a:t>
            </a:r>
            <a:r>
              <a:rPr lang="en-US" dirty="0" err="1"/>
              <a:t>inubit</a:t>
            </a:r>
            <a:r>
              <a:rPr lang="en-US" dirty="0"/>
              <a:t> Suite, </a:t>
            </a:r>
            <a:r>
              <a:rPr lang="en-US" dirty="0" err="1" smtClean="0"/>
              <a:t>BPMOne</a:t>
            </a:r>
            <a:r>
              <a:rPr lang="en-US" dirty="0"/>
              <a:t>, YAWL</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de-AT" dirty="0"/>
          </a:p>
          <a:p>
            <a:pPr marL="514350" indent="-514350">
              <a:buFont typeface="+mj-lt"/>
              <a:buAutoNum type="arabicPeriod"/>
            </a:pPr>
            <a:endParaRPr lang="en-US" dirty="0"/>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5013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Criterios de selección para el BPMS</a:t>
            </a:r>
            <a:endParaRPr lang="es-ES" dirty="0"/>
          </a:p>
        </p:txBody>
      </p:sp>
      <p:sp>
        <p:nvSpPr>
          <p:cNvPr id="4" name="3 Marcador de contenido"/>
          <p:cNvSpPr>
            <a:spLocks noGrp="1"/>
          </p:cNvSpPr>
          <p:nvPr>
            <p:ph idx="1"/>
          </p:nvPr>
        </p:nvSpPr>
        <p:spPr/>
        <p:txBody>
          <a:bodyPr>
            <a:normAutofit fontScale="85000" lnSpcReduction="20000"/>
          </a:bodyPr>
          <a:lstStyle/>
          <a:p>
            <a:r>
              <a:rPr lang="es-ES" dirty="0" smtClean="0"/>
              <a:t>Criterios de integración</a:t>
            </a:r>
          </a:p>
          <a:p>
            <a:pPr lvl="1"/>
            <a:r>
              <a:rPr lang="es-ES" dirty="0" smtClean="0"/>
              <a:t>¿Qué facilidades da para integrar otros sistemas?</a:t>
            </a:r>
          </a:p>
          <a:p>
            <a:r>
              <a:rPr lang="es-ES" dirty="0" smtClean="0"/>
              <a:t>Criterios de interacción con el usuario</a:t>
            </a:r>
          </a:p>
          <a:p>
            <a:pPr lvl="1"/>
            <a:r>
              <a:rPr lang="es-ES" dirty="0" smtClean="0"/>
              <a:t>¿Qué posibilidades ofrece para diseñar interfaces de usuario?</a:t>
            </a:r>
          </a:p>
          <a:p>
            <a:r>
              <a:rPr lang="es-ES" dirty="0" smtClean="0"/>
              <a:t>Criterios de diseño del proceso</a:t>
            </a:r>
          </a:p>
          <a:p>
            <a:pPr lvl="1"/>
            <a:r>
              <a:rPr lang="es-ES" dirty="0" smtClean="0"/>
              <a:t>¿Qué lenguaje de ejecución de procesos soporta?</a:t>
            </a:r>
          </a:p>
          <a:p>
            <a:r>
              <a:rPr lang="es-ES" dirty="0" smtClean="0"/>
              <a:t>Criterios de pruebas y simulaciones</a:t>
            </a:r>
          </a:p>
          <a:p>
            <a:pPr lvl="1"/>
            <a:r>
              <a:rPr lang="es-ES" dirty="0" smtClean="0"/>
              <a:t>¿Soporta realizar pruebas/simulaciones sobre los procesos?</a:t>
            </a:r>
          </a:p>
          <a:p>
            <a:r>
              <a:rPr lang="es-ES" dirty="0" smtClean="0"/>
              <a:t>Criterios en tiempo de ejecución</a:t>
            </a:r>
          </a:p>
          <a:p>
            <a:pPr lvl="1"/>
            <a:r>
              <a:rPr lang="es-ES" dirty="0" smtClean="0"/>
              <a:t>¿Soporta monitorización? ¿Escala el sistema? ¿Adapta dinámicamente los </a:t>
            </a:r>
            <a:r>
              <a:rPr lang="es-ES" dirty="0" err="1" smtClean="0"/>
              <a:t>workflows</a:t>
            </a:r>
            <a:r>
              <a:rPr lang="es-ES" dirty="0" smtClean="0"/>
              <a:t>?</a:t>
            </a:r>
          </a:p>
          <a:p>
            <a:r>
              <a:rPr lang="es-ES" dirty="0" smtClean="0"/>
              <a:t>Criterios generales</a:t>
            </a:r>
          </a:p>
          <a:p>
            <a:pPr lvl="1"/>
            <a:r>
              <a:rPr lang="es-ES" dirty="0" smtClean="0"/>
              <a:t>¿Se integra bien en el entorno? ¿Qué soporte tiene? ¿Qué precio tiene?</a:t>
            </a:r>
            <a:endParaRPr lang="es-ES" dirty="0"/>
          </a:p>
        </p:txBody>
      </p:sp>
    </p:spTree>
    <p:extLst>
      <p:ext uri="{BB962C8B-B14F-4D97-AF65-F5344CB8AC3E}">
        <p14:creationId xmlns:p14="http://schemas.microsoft.com/office/powerpoint/2010/main" val="35437403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sz="3200">
                <a:solidFill>
                  <a:schemeClr val="bg1">
                    <a:lumMod val="85000"/>
                  </a:schemeClr>
                </a:solidFill>
              </a:rPr>
              <a:t>Sistemas de gestión de procesos de negocio</a:t>
            </a:r>
          </a:p>
          <a:p>
            <a:pPr algn="r">
              <a:lnSpc>
                <a:spcPct val="70000"/>
              </a:lnSpc>
            </a:pPr>
            <a:r>
              <a:rPr lang="en-GB"/>
              <a:t>Ventajas de los BPMS</a:t>
            </a:r>
          </a:p>
        </p:txBody>
      </p:sp>
    </p:spTree>
    <p:extLst>
      <p:ext uri="{BB962C8B-B14F-4D97-AF65-F5344CB8AC3E}">
        <p14:creationId xmlns:p14="http://schemas.microsoft.com/office/powerpoint/2010/main" val="16404196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n-GB"/>
              <a:t>Distribución del trabajo</a:t>
            </a:r>
          </a:p>
          <a:p>
            <a:r>
              <a:rPr lang="en-GB"/>
              <a:t>Coordinación entre participantes del proceso</a:t>
            </a:r>
          </a:p>
          <a:p>
            <a:r>
              <a:rPr lang="en-GB"/>
              <a:t>Recopilación de la información relevante</a:t>
            </a:r>
          </a:p>
        </p:txBody>
      </p:sp>
      <p:sp>
        <p:nvSpPr>
          <p:cNvPr id="2" name="Título 1"/>
          <p:cNvSpPr>
            <a:spLocks noGrp="1"/>
          </p:cNvSpPr>
          <p:nvPr>
            <p:ph type="title"/>
          </p:nvPr>
        </p:nvSpPr>
        <p:spPr/>
        <p:txBody>
          <a:bodyPr/>
          <a:lstStyle/>
          <a:p>
            <a:r>
              <a:rPr lang="en-GB"/>
              <a:t>Reducción de la carga de trabajo</a:t>
            </a:r>
          </a:p>
        </p:txBody>
      </p:sp>
    </p:spTree>
    <p:extLst>
      <p:ext uri="{BB962C8B-B14F-4D97-AF65-F5344CB8AC3E}">
        <p14:creationId xmlns:p14="http://schemas.microsoft.com/office/powerpoint/2010/main" val="5683649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n-GB"/>
              <a:t>Separación de aspectos</a:t>
            </a:r>
          </a:p>
          <a:p>
            <a:r>
              <a:rPr lang="en-GB"/>
              <a:t>Punto de integración</a:t>
            </a:r>
          </a:p>
        </p:txBody>
      </p:sp>
      <p:sp>
        <p:nvSpPr>
          <p:cNvPr id="3" name="Título 2"/>
          <p:cNvSpPr>
            <a:spLocks noGrp="1"/>
          </p:cNvSpPr>
          <p:nvPr>
            <p:ph type="title"/>
          </p:nvPr>
        </p:nvSpPr>
        <p:spPr/>
        <p:txBody>
          <a:bodyPr/>
          <a:lstStyle/>
          <a:p>
            <a:r>
              <a:rPr lang="en-GB"/>
              <a:t>Integración de sistemas flexible</a:t>
            </a:r>
          </a:p>
        </p:txBody>
      </p:sp>
    </p:spTree>
    <p:extLst>
      <p:ext uri="{BB962C8B-B14F-4D97-AF65-F5344CB8AC3E}">
        <p14:creationId xmlns:p14="http://schemas.microsoft.com/office/powerpoint/2010/main" val="40408780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n-GB"/>
              <a:t>Información del estado</a:t>
            </a:r>
          </a:p>
          <a:p>
            <a:r>
              <a:rPr lang="en-GB"/>
              <a:t>Balanceo de carga</a:t>
            </a:r>
          </a:p>
          <a:p>
            <a:r>
              <a:rPr lang="en-GB"/>
              <a:t>Análisis del rendimiento</a:t>
            </a:r>
          </a:p>
        </p:txBody>
      </p:sp>
      <p:sp>
        <p:nvSpPr>
          <p:cNvPr id="3" name="Título 2"/>
          <p:cNvSpPr>
            <a:spLocks noGrp="1"/>
          </p:cNvSpPr>
          <p:nvPr>
            <p:ph type="title"/>
          </p:nvPr>
        </p:nvSpPr>
        <p:spPr/>
        <p:txBody>
          <a:bodyPr/>
          <a:lstStyle/>
          <a:p>
            <a:r>
              <a:rPr lang="en-GB"/>
              <a:t>Ejecución transparente</a:t>
            </a:r>
          </a:p>
        </p:txBody>
      </p:sp>
    </p:spTree>
    <p:extLst>
      <p:ext uri="{BB962C8B-B14F-4D97-AF65-F5344CB8AC3E}">
        <p14:creationId xmlns:p14="http://schemas.microsoft.com/office/powerpoint/2010/main" val="33628029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n-GB"/>
              <a:t>Acuerdos de nivel de servicio</a:t>
            </a:r>
          </a:p>
          <a:p>
            <a:r>
              <a:rPr lang="en-GB"/>
              <a:t>Normativas / regulaciones</a:t>
            </a:r>
          </a:p>
          <a:p>
            <a:r>
              <a:rPr lang="en-GB"/>
              <a:t>Segregación de tareas</a:t>
            </a:r>
          </a:p>
        </p:txBody>
      </p:sp>
      <p:sp>
        <p:nvSpPr>
          <p:cNvPr id="3" name="Título 2"/>
          <p:cNvSpPr>
            <a:spLocks noGrp="1"/>
          </p:cNvSpPr>
          <p:nvPr>
            <p:ph type="title"/>
          </p:nvPr>
        </p:nvSpPr>
        <p:spPr/>
        <p:txBody>
          <a:bodyPr/>
          <a:lstStyle/>
          <a:p>
            <a:r>
              <a:rPr lang="en-GB"/>
              <a:t>Aplicación explícita de reglas</a:t>
            </a:r>
          </a:p>
        </p:txBody>
      </p:sp>
    </p:spTree>
    <p:extLst>
      <p:ext uri="{BB962C8B-B14F-4D97-AF65-F5344CB8AC3E}">
        <p14:creationId xmlns:p14="http://schemas.microsoft.com/office/powerpoint/2010/main" val="25030642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sz="3200">
                <a:solidFill>
                  <a:schemeClr val="bg1">
                    <a:lumMod val="85000"/>
                  </a:schemeClr>
                </a:solidFill>
              </a:rPr>
              <a:t>Sistemas de gestión de procesos de negocio</a:t>
            </a:r>
          </a:p>
          <a:p>
            <a:pPr algn="r">
              <a:lnSpc>
                <a:spcPct val="70000"/>
              </a:lnSpc>
            </a:pPr>
            <a:r>
              <a:rPr lang="en-GB" sz="3200">
                <a:solidFill>
                  <a:schemeClr val="bg1">
                    <a:lumMod val="85000"/>
                  </a:schemeClr>
                </a:solidFill>
              </a:rPr>
              <a:t>Ventajas de los BPMS</a:t>
            </a:r>
          </a:p>
          <a:p>
            <a:pPr algn="r">
              <a:lnSpc>
                <a:spcPct val="70000"/>
              </a:lnSpc>
            </a:pPr>
            <a:r>
              <a:rPr lang="en-GB"/>
              <a:t>Problemas al introducir un BPMS</a:t>
            </a:r>
          </a:p>
        </p:txBody>
      </p:sp>
    </p:spTree>
    <p:extLst>
      <p:ext uri="{BB962C8B-B14F-4D97-AF65-F5344CB8AC3E}">
        <p14:creationId xmlns:p14="http://schemas.microsoft.com/office/powerpoint/2010/main" val="12650541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a:t>Introducción</a:t>
            </a:r>
          </a:p>
        </p:txBody>
      </p:sp>
    </p:spTree>
    <p:extLst>
      <p:ext uri="{BB962C8B-B14F-4D97-AF65-F5344CB8AC3E}">
        <p14:creationId xmlns:p14="http://schemas.microsoft.com/office/powerpoint/2010/main" val="22882254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a:t>Problemas técnicos: Integración</a:t>
            </a:r>
          </a:p>
        </p:txBody>
      </p:sp>
      <p:sp>
        <p:nvSpPr>
          <p:cNvPr id="4" name="Marcador de contenido 3"/>
          <p:cNvSpPr>
            <a:spLocks noGrp="1"/>
          </p:cNvSpPr>
          <p:nvPr>
            <p:ph idx="1"/>
          </p:nvPr>
        </p:nvSpPr>
        <p:spPr/>
        <p:txBody>
          <a:bodyPr/>
          <a:lstStyle/>
          <a:p>
            <a:r>
              <a:rPr lang="en-GB"/>
              <a:t>Integración con sistemas </a:t>
            </a:r>
            <a:r>
              <a:rPr lang="en-GB" i="1"/>
              <a:t>legacy</a:t>
            </a:r>
            <a:r>
              <a:rPr lang="en-GB"/>
              <a:t>: </a:t>
            </a:r>
            <a:r>
              <a:rPr lang="en-GB" i="1"/>
              <a:t>Screen scrapping</a:t>
            </a:r>
          </a:p>
          <a:p>
            <a:r>
              <a:rPr lang="en-GB"/>
              <a:t>Orientado a casos vs orientado a lotes</a:t>
            </a:r>
          </a:p>
          <a:p>
            <a:r>
              <a:rPr lang="en-GB"/>
              <a:t>Mitigado con el uso de tecnologías web y la orientación a servicios</a:t>
            </a:r>
          </a:p>
        </p:txBody>
      </p:sp>
    </p:spTree>
    <p:extLst>
      <p:ext uri="{BB962C8B-B14F-4D97-AF65-F5344CB8AC3E}">
        <p14:creationId xmlns:p14="http://schemas.microsoft.com/office/powerpoint/2010/main" val="2959019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Problemas organizacionales</a:t>
            </a:r>
          </a:p>
        </p:txBody>
      </p:sp>
      <p:sp>
        <p:nvSpPr>
          <p:cNvPr id="3" name="Marcador de contenido 2"/>
          <p:cNvSpPr>
            <a:spLocks noGrp="1"/>
          </p:cNvSpPr>
          <p:nvPr>
            <p:ph idx="1"/>
          </p:nvPr>
        </p:nvSpPr>
        <p:spPr/>
        <p:txBody>
          <a:bodyPr/>
          <a:lstStyle/>
          <a:p>
            <a:r>
              <a:rPr lang="en-GB"/>
              <a:t>Cambios contínuos en los procesos</a:t>
            </a:r>
          </a:p>
          <a:p>
            <a:r>
              <a:rPr lang="en-GB"/>
              <a:t>Efecto de ser vigilado</a:t>
            </a:r>
          </a:p>
          <a:p>
            <a:r>
              <a:rPr lang="en-GB"/>
              <a:t>Convertirse en “autómatas”</a:t>
            </a:r>
          </a:p>
          <a:p>
            <a:r>
              <a:rPr lang="en-GB"/>
              <a:t>Problemas al tratar casos excepcionales</a:t>
            </a:r>
          </a:p>
          <a:p>
            <a:pPr marL="0" indent="0">
              <a:buNone/>
            </a:pPr>
            <a:endParaRPr lang="en-GB"/>
          </a:p>
        </p:txBody>
      </p:sp>
    </p:spTree>
    <p:extLst>
      <p:ext uri="{BB962C8B-B14F-4D97-AF65-F5344CB8AC3E}">
        <p14:creationId xmlns:p14="http://schemas.microsoft.com/office/powerpoint/2010/main" val="3735448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sz="3200">
                <a:solidFill>
                  <a:schemeClr val="bg1">
                    <a:lumMod val="85000"/>
                  </a:schemeClr>
                </a:solidFill>
              </a:rPr>
              <a:t>Sistemas de gestión de procesos de negocio</a:t>
            </a:r>
          </a:p>
          <a:p>
            <a:pPr algn="r">
              <a:lnSpc>
                <a:spcPct val="70000"/>
              </a:lnSpc>
            </a:pPr>
            <a:r>
              <a:rPr lang="en-GB" sz="3200">
                <a:solidFill>
                  <a:schemeClr val="bg1">
                    <a:lumMod val="85000"/>
                  </a:schemeClr>
                </a:solidFill>
              </a:rPr>
              <a:t>Ventajas de los BPMS</a:t>
            </a:r>
          </a:p>
          <a:p>
            <a:pPr algn="r">
              <a:lnSpc>
                <a:spcPct val="70000"/>
              </a:lnSpc>
            </a:pPr>
            <a:r>
              <a:rPr lang="en-GB" sz="3200">
                <a:solidFill>
                  <a:schemeClr val="bg1">
                    <a:lumMod val="85000"/>
                  </a:schemeClr>
                </a:solidFill>
              </a:rPr>
              <a:t>Problemas al introducir un BPMS</a:t>
            </a:r>
          </a:p>
          <a:p>
            <a:pPr algn="r">
              <a:lnSpc>
                <a:spcPct val="70000"/>
              </a:lnSpc>
            </a:pPr>
            <a:r>
              <a:rPr lang="en-GB"/>
              <a:t>Haciendo ejecutable un modelo de procesos</a:t>
            </a:r>
          </a:p>
        </p:txBody>
      </p:sp>
    </p:spTree>
    <p:extLst>
      <p:ext uri="{BB962C8B-B14F-4D97-AF65-F5344CB8AC3E}">
        <p14:creationId xmlns:p14="http://schemas.microsoft.com/office/powerpoint/2010/main" val="40142304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724681155"/>
              </p:ext>
            </p:extLst>
          </p:nvPr>
        </p:nvGraphicFramePr>
        <p:xfrm>
          <a:off x="1835150" y="1308110"/>
          <a:ext cx="5308600" cy="4543425"/>
        </p:xfrm>
        <a:graphic>
          <a:graphicData uri="http://schemas.openxmlformats.org/presentationml/2006/ole">
            <mc:AlternateContent xmlns:mc="http://schemas.openxmlformats.org/markup-compatibility/2006">
              <mc:Choice xmlns:v="urn:schemas-microsoft-com:vml" Requires="v">
                <p:oleObj spid="_x0000_s1098" name="Visio" r:id="rId4" imgW="6911893" imgH="5913324" progId="Visio.Drawing.11">
                  <p:embed/>
                </p:oleObj>
              </mc:Choice>
              <mc:Fallback>
                <p:oleObj name="Visio" r:id="rId4" imgW="6911893" imgH="591332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308110"/>
                        <a:ext cx="53086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68949482"/>
              </p:ext>
            </p:extLst>
          </p:nvPr>
        </p:nvGraphicFramePr>
        <p:xfrm>
          <a:off x="2206622" y="4105023"/>
          <a:ext cx="2897187" cy="1736725"/>
        </p:xfrm>
        <a:graphic>
          <a:graphicData uri="http://schemas.openxmlformats.org/presentationml/2006/ole">
            <mc:AlternateContent xmlns:mc="http://schemas.openxmlformats.org/markup-compatibility/2006">
              <mc:Choice xmlns:v="urn:schemas-microsoft-com:vml" Requires="v">
                <p:oleObj spid="_x0000_s1099" name="Visio" r:id="rId6" imgW="3772478" imgH="2260453" progId="Visio.Drawing.11">
                  <p:embed/>
                </p:oleObj>
              </mc:Choice>
              <mc:Fallback>
                <p:oleObj name="Visio" r:id="rId6" imgW="3772478" imgH="2260453" progId="Visio.Drawing.11">
                  <p:embed/>
                  <p:pic>
                    <p:nvPicPr>
                      <p:cNvPr id="0" name=""/>
                      <p:cNvPicPr>
                        <a:picLocks noChangeAspect="1" noChangeArrowheads="1"/>
                      </p:cNvPicPr>
                      <p:nvPr/>
                    </p:nvPicPr>
                    <p:blipFill>
                      <a:blip r:embed="rId7"/>
                      <a:srcRect/>
                      <a:stretch>
                        <a:fillRect/>
                      </a:stretch>
                    </p:blipFill>
                    <p:spPr bwMode="auto">
                      <a:xfrm>
                        <a:off x="2206622" y="4105023"/>
                        <a:ext cx="28971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itle 2"/>
          <p:cNvSpPr>
            <a:spLocks noGrp="1"/>
          </p:cNvSpPr>
          <p:nvPr>
            <p:ph type="title"/>
          </p:nvPr>
        </p:nvSpPr>
        <p:spPr/>
        <p:txBody>
          <a:bodyPr/>
          <a:lstStyle/>
          <a:p>
            <a:r>
              <a:rPr lang="en-AU" dirty="0" smtClean="0"/>
              <a:t>El salto entre TI y negocio</a:t>
            </a:r>
            <a:endParaRPr lang="en-AU" dirty="0"/>
          </a:p>
        </p:txBody>
      </p:sp>
      <p:pic>
        <p:nvPicPr>
          <p:cNvPr id="16" name="Picture 4" descr="\\psf\Home\Desktop\pics\ch3_PurchaseOrder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4269414"/>
            <a:ext cx="1627828" cy="943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2" descr="\\psf\Home\Desktop\pics\ch10_fin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98673" y="6277102"/>
            <a:ext cx="1837423" cy="4642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656946698"/>
              </p:ext>
            </p:extLst>
          </p:nvPr>
        </p:nvGraphicFramePr>
        <p:xfrm>
          <a:off x="3654146" y="5377376"/>
          <a:ext cx="1512887" cy="576262"/>
        </p:xfrm>
        <a:graphic>
          <a:graphicData uri="http://schemas.openxmlformats.org/presentationml/2006/ole">
            <mc:AlternateContent xmlns:mc="http://schemas.openxmlformats.org/markup-compatibility/2006">
              <mc:Choice xmlns:v="urn:schemas-microsoft-com:vml" Requires="v">
                <p:oleObj spid="_x0000_s1100" name="Visio" r:id="rId10" imgW="1972591" imgH="748539" progId="Visio.Drawing.11">
                  <p:embed/>
                </p:oleObj>
              </mc:Choice>
              <mc:Fallback>
                <p:oleObj name="Visio" r:id="rId10" imgW="1972591" imgH="748539" progId="Visio.Drawing.11">
                  <p:embed/>
                  <p:pic>
                    <p:nvPicPr>
                      <p:cNvPr id="0" name=""/>
                      <p:cNvPicPr>
                        <a:picLocks noChangeAspect="1" noChangeArrowheads="1"/>
                      </p:cNvPicPr>
                      <p:nvPr/>
                    </p:nvPicPr>
                    <p:blipFill>
                      <a:blip r:embed="rId11"/>
                      <a:srcRect/>
                      <a:stretch>
                        <a:fillRect/>
                      </a:stretch>
                    </p:blipFill>
                    <p:spPr bwMode="auto">
                      <a:xfrm>
                        <a:off x="3654146" y="5377376"/>
                        <a:ext cx="15128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0262659"/>
              </p:ext>
            </p:extLst>
          </p:nvPr>
        </p:nvGraphicFramePr>
        <p:xfrm>
          <a:off x="1475656" y="4397123"/>
          <a:ext cx="1512887" cy="576263"/>
        </p:xfrm>
        <a:graphic>
          <a:graphicData uri="http://schemas.openxmlformats.org/presentationml/2006/ole">
            <mc:AlternateContent xmlns:mc="http://schemas.openxmlformats.org/markup-compatibility/2006">
              <mc:Choice xmlns:v="urn:schemas-microsoft-com:vml" Requires="v">
                <p:oleObj spid="_x0000_s1101" name="Visio" r:id="rId12" imgW="1972591" imgH="748539" progId="Visio.Drawing.11">
                  <p:embed/>
                </p:oleObj>
              </mc:Choice>
              <mc:Fallback>
                <p:oleObj name="Visio" r:id="rId12" imgW="1972591" imgH="748539" progId="Visio.Drawing.11">
                  <p:embed/>
                  <p:pic>
                    <p:nvPicPr>
                      <p:cNvPr id="0" name=""/>
                      <p:cNvPicPr>
                        <a:picLocks noChangeAspect="1" noChangeArrowheads="1"/>
                      </p:cNvPicPr>
                      <p:nvPr/>
                    </p:nvPicPr>
                    <p:blipFill>
                      <a:blip r:embed="rId13"/>
                      <a:srcRect/>
                      <a:stretch>
                        <a:fillRect/>
                      </a:stretch>
                    </p:blipFill>
                    <p:spPr bwMode="auto">
                      <a:xfrm>
                        <a:off x="1475656" y="4397123"/>
                        <a:ext cx="1512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5"/>
          <p:cNvPicPr>
            <a:picLocks noChangeAspect="1" noChangeArrowheads="1"/>
          </p:cNvPicPr>
          <p:nvPr/>
        </p:nvPicPr>
        <p:blipFill>
          <a:blip r:embed="rId14" cstate="print"/>
          <a:srcRect/>
          <a:stretch>
            <a:fillRect/>
          </a:stretch>
        </p:blipFill>
        <p:spPr bwMode="auto">
          <a:xfrm>
            <a:off x="2588827" y="5111010"/>
            <a:ext cx="1152128" cy="612955"/>
          </a:xfrm>
          <a:prstGeom prst="rect">
            <a:avLst/>
          </a:prstGeom>
          <a:noFill/>
          <a:ln w="9525">
            <a:noFill/>
            <a:miter lim="800000"/>
            <a:headEnd/>
            <a:tailEnd/>
          </a:ln>
          <a:effectLst/>
        </p:spPr>
      </p:pic>
      <p:pic>
        <p:nvPicPr>
          <p:cNvPr id="12" name="Picture 11" descr="board%20room"/>
          <p:cNvPicPr>
            <a:picLocks noChangeAspect="1" noChangeArrowheads="1"/>
          </p:cNvPicPr>
          <p:nvPr/>
        </p:nvPicPr>
        <p:blipFill>
          <a:blip r:embed="rId15" cstate="print"/>
          <a:srcRect/>
          <a:stretch>
            <a:fillRect/>
          </a:stretch>
        </p:blipFill>
        <p:spPr bwMode="auto">
          <a:xfrm>
            <a:off x="4932040" y="4741253"/>
            <a:ext cx="1925639" cy="1394951"/>
          </a:xfrm>
          <a:prstGeom prst="rect">
            <a:avLst/>
          </a:prstGeom>
          <a:ln>
            <a:noFill/>
          </a:ln>
          <a:effectLst>
            <a:outerShdw blurRad="190500" algn="tl" rotWithShape="0">
              <a:srgbClr val="000000">
                <a:alpha val="70000"/>
              </a:srgbClr>
            </a:outerShdw>
          </a:effectLst>
        </p:spPr>
      </p:pic>
      <p:pic>
        <p:nvPicPr>
          <p:cNvPr id="13" name="Picture 14" descr="MPj04068300000[1]"/>
          <p:cNvPicPr>
            <a:picLocks noChangeAspect="1" noChangeArrowheads="1"/>
          </p:cNvPicPr>
          <p:nvPr/>
        </p:nvPicPr>
        <p:blipFill>
          <a:blip r:embed="rId16" cstate="print"/>
          <a:srcRect/>
          <a:stretch>
            <a:fillRect/>
          </a:stretch>
        </p:blipFill>
        <p:spPr bwMode="auto">
          <a:xfrm>
            <a:off x="1475754" y="2921627"/>
            <a:ext cx="2016125" cy="13477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451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lstStyle/>
          <a:p>
            <a:r>
              <a:rPr lang="en-US" dirty="0" smtClean="0"/>
              <a:t>El resultado: dos caras de la historia</a:t>
            </a:r>
            <a:endParaRPr lang="en-US" dirty="0"/>
          </a:p>
        </p:txBody>
      </p:sp>
      <p:sp>
        <p:nvSpPr>
          <p:cNvPr id="1993731" name="Rectangle 3"/>
          <p:cNvSpPr>
            <a:spLocks noGrp="1" noChangeArrowheads="1"/>
          </p:cNvSpPr>
          <p:nvPr>
            <p:ph type="body" sz="half" idx="1"/>
          </p:nvPr>
        </p:nvSpPr>
        <p:spPr>
          <a:xfrm>
            <a:off x="457200" y="986118"/>
            <a:ext cx="4038600" cy="3227293"/>
          </a:xfrm>
        </p:spPr>
        <p:txBody>
          <a:bodyPr>
            <a:normAutofit fontScale="85000" lnSpcReduction="20000"/>
          </a:bodyPr>
          <a:lstStyle/>
          <a:p>
            <a:r>
              <a:rPr lang="en-AU" dirty="0" smtClean="0"/>
              <a:t>Modelos conceptuales “to be”</a:t>
            </a:r>
            <a:endParaRPr lang="en-AU" dirty="0"/>
          </a:p>
          <a:p>
            <a:pPr lvl="1"/>
            <a:r>
              <a:rPr lang="en-AU" dirty="0"/>
              <a:t>Hechos por expertos del dominio</a:t>
            </a:r>
          </a:p>
          <a:p>
            <a:pPr lvl="1"/>
            <a:r>
              <a:rPr lang="en-AU" dirty="0"/>
              <a:t>Proporcionan una base para la comunicación entre las partes interesadas</a:t>
            </a:r>
          </a:p>
          <a:p>
            <a:pPr lvl="1"/>
            <a:r>
              <a:rPr lang="en-AU" dirty="0"/>
              <a:t>Deben ser entendibles</a:t>
            </a:r>
          </a:p>
          <a:p>
            <a:pPr lvl="1"/>
            <a:r>
              <a:rPr lang="en-AU" dirty="0"/>
              <a:t>Deben ser intuitivos y dejar espacio a la interpretación</a:t>
            </a:r>
          </a:p>
          <a:p>
            <a:pPr lvl="1"/>
            <a:r>
              <a:rPr lang="en-AU" dirty="0"/>
              <a:t>Contienen únicamente un conjunto relevante de la información del proceso</a:t>
            </a:r>
          </a:p>
        </p:txBody>
      </p:sp>
      <p:sp>
        <p:nvSpPr>
          <p:cNvPr id="1993732" name="Rectangle 4"/>
          <p:cNvSpPr>
            <a:spLocks noGrp="1" noChangeArrowheads="1"/>
          </p:cNvSpPr>
          <p:nvPr>
            <p:ph type="body" sz="half" idx="2"/>
          </p:nvPr>
        </p:nvSpPr>
        <p:spPr>
          <a:xfrm>
            <a:off x="4648200" y="986118"/>
            <a:ext cx="4038600" cy="3227293"/>
          </a:xfrm>
        </p:spPr>
        <p:txBody>
          <a:bodyPr>
            <a:normAutofit fontScale="85000" lnSpcReduction="20000"/>
          </a:bodyPr>
          <a:lstStyle/>
          <a:p>
            <a:r>
              <a:rPr lang="en-AU" dirty="0" smtClean="0"/>
              <a:t>Modelos ejecutables</a:t>
            </a:r>
            <a:endParaRPr lang="en-AU" dirty="0"/>
          </a:p>
          <a:p>
            <a:pPr lvl="1"/>
            <a:r>
              <a:rPr lang="en-AU" dirty="0"/>
              <a:t>Hechos por expertos de TI</a:t>
            </a:r>
          </a:p>
          <a:p>
            <a:pPr lvl="1"/>
            <a:r>
              <a:rPr lang="en-AU" dirty="0"/>
              <a:t>Proporcionan la entrada a los BPMS</a:t>
            </a:r>
          </a:p>
          <a:p>
            <a:pPr lvl="1"/>
            <a:r>
              <a:rPr lang="en-AU" dirty="0"/>
              <a:t>Deben ser entendibles por la máquina</a:t>
            </a:r>
          </a:p>
          <a:p>
            <a:pPr lvl="1"/>
            <a:r>
              <a:rPr lang="en-AU" dirty="0"/>
              <a:t>Deben ser no ambiguos y no contener nada abierto</a:t>
            </a:r>
          </a:p>
          <a:p>
            <a:pPr lvl="1"/>
            <a:r>
              <a:rPr lang="en-AU" dirty="0"/>
              <a:t>Contienen detalles que son sólo relevantes para la implementación</a:t>
            </a:r>
          </a:p>
        </p:txBody>
      </p:sp>
      <p:sp>
        <p:nvSpPr>
          <p:cNvPr id="8" name="Slide Number Placeholder 10"/>
          <p:cNvSpPr>
            <a:spLocks noGrp="1"/>
          </p:cNvSpPr>
          <p:nvPr>
            <p:ph type="sldNum" sz="quarter" idx="11"/>
          </p:nvPr>
        </p:nvSpPr>
        <p:spPr/>
        <p:txBody>
          <a:bodyPr/>
          <a:lstStyle/>
          <a:p>
            <a:fld id="{F06E539D-8AB8-485C-BFEF-50E8D5427D32}" type="slidenum">
              <a:rPr lang="en-AU" smtClean="0"/>
              <a:pPr/>
              <a:t>34</a:t>
            </a:fld>
            <a:endParaRPr lang="en-AU" dirty="0"/>
          </a:p>
        </p:txBody>
      </p:sp>
      <p:pic>
        <p:nvPicPr>
          <p:cNvPr id="12" name="Picture 5"/>
          <p:cNvPicPr>
            <a:picLocks noChangeAspect="1" noChangeArrowheads="1"/>
          </p:cNvPicPr>
          <p:nvPr/>
        </p:nvPicPr>
        <p:blipFill>
          <a:blip r:embed="rId3" cstate="print"/>
          <a:srcRect/>
          <a:stretch>
            <a:fillRect/>
          </a:stretch>
        </p:blipFill>
        <p:spPr bwMode="auto">
          <a:xfrm>
            <a:off x="3131840" y="4384740"/>
            <a:ext cx="2328276" cy="1238689"/>
          </a:xfrm>
          <a:prstGeom prst="rect">
            <a:avLst/>
          </a:prstGeom>
          <a:noFill/>
          <a:ln w="9525">
            <a:noFill/>
            <a:miter lim="800000"/>
            <a:headEnd/>
            <a:tailEnd/>
          </a:ln>
          <a:effectLst/>
        </p:spPr>
      </p:pic>
      <p:pic>
        <p:nvPicPr>
          <p:cNvPr id="13" name="Picture 11" descr="board%20room"/>
          <p:cNvPicPr>
            <a:picLocks noChangeAspect="1" noChangeArrowheads="1"/>
          </p:cNvPicPr>
          <p:nvPr/>
        </p:nvPicPr>
        <p:blipFill>
          <a:blip r:embed="rId4" cstate="print"/>
          <a:srcRect/>
          <a:stretch>
            <a:fillRect/>
          </a:stretch>
        </p:blipFill>
        <p:spPr bwMode="auto">
          <a:xfrm>
            <a:off x="899592" y="4365104"/>
            <a:ext cx="1925639" cy="1394951"/>
          </a:xfrm>
          <a:prstGeom prst="rect">
            <a:avLst/>
          </a:prstGeom>
          <a:ln>
            <a:noFill/>
          </a:ln>
          <a:effectLst>
            <a:outerShdw blurRad="190500" algn="tl" rotWithShape="0">
              <a:srgbClr val="000000">
                <a:alpha val="70000"/>
              </a:srgbClr>
            </a:outerShdw>
          </a:effectLst>
        </p:spPr>
      </p:pic>
      <p:pic>
        <p:nvPicPr>
          <p:cNvPr id="14" name="Picture 14" descr="MPj04068300000[1]"/>
          <p:cNvPicPr>
            <a:picLocks noChangeAspect="1" noChangeArrowheads="1"/>
          </p:cNvPicPr>
          <p:nvPr/>
        </p:nvPicPr>
        <p:blipFill>
          <a:blip r:embed="rId5" cstate="print"/>
          <a:srcRect/>
          <a:stretch>
            <a:fillRect/>
          </a:stretch>
        </p:blipFill>
        <p:spPr bwMode="auto">
          <a:xfrm>
            <a:off x="5762227" y="4365104"/>
            <a:ext cx="2016125" cy="1347787"/>
          </a:xfrm>
          <a:prstGeom prst="rect">
            <a:avLst/>
          </a:prstGeom>
          <a:ln>
            <a:noFill/>
          </a:ln>
          <a:effectLst>
            <a:outerShdw blurRad="190500" algn="tl" rotWithShape="0">
              <a:srgbClr val="000000">
                <a:alpha val="70000"/>
              </a:srgbClr>
            </a:outerShdw>
          </a:effectLst>
        </p:spPr>
      </p:pic>
      <p:pic>
        <p:nvPicPr>
          <p:cNvPr id="9" name="Picture 4" descr="\\psf\Home\Desktop\pics\ch3_PurchaseOrder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4361787"/>
            <a:ext cx="2489975" cy="14434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2903" y="5961474"/>
            <a:ext cx="1964128" cy="707886"/>
          </a:xfrm>
          <a:prstGeom prst="rect">
            <a:avLst/>
          </a:prstGeom>
        </p:spPr>
        <p:txBody>
          <a:bodyPr wrap="none">
            <a:spAutoFit/>
          </a:bodyPr>
          <a:lstStyle/>
          <a:p>
            <a:pPr algn="ctr"/>
            <a:r>
              <a:rPr lang="en-AU" sz="2000" dirty="0">
                <a:solidFill>
                  <a:srgbClr val="C00000"/>
                </a:solidFill>
              </a:rPr>
              <a:t>“</a:t>
            </a:r>
            <a:r>
              <a:rPr lang="en-AU" sz="2000" dirty="0" smtClean="0">
                <a:solidFill>
                  <a:srgbClr val="C00000"/>
                </a:solidFill>
              </a:rPr>
              <a:t>to-be executed”</a:t>
            </a:r>
            <a:br>
              <a:rPr lang="en-AU" sz="2000" dirty="0" smtClean="0">
                <a:solidFill>
                  <a:srgbClr val="C00000"/>
                </a:solidFill>
              </a:rPr>
            </a:br>
            <a:r>
              <a:rPr lang="en-AU" sz="2000" dirty="0" smtClean="0">
                <a:solidFill>
                  <a:srgbClr val="C00000"/>
                </a:solidFill>
              </a:rPr>
              <a:t>process model</a:t>
            </a:r>
            <a:endParaRPr lang="en-AU" sz="2000" dirty="0"/>
          </a:p>
        </p:txBody>
      </p:sp>
      <p:sp>
        <p:nvSpPr>
          <p:cNvPr id="3" name="Right Arrow 2"/>
          <p:cNvSpPr/>
          <p:nvPr/>
        </p:nvSpPr>
        <p:spPr>
          <a:xfrm>
            <a:off x="3107820" y="4797152"/>
            <a:ext cx="2328276" cy="576064"/>
          </a:xfrm>
          <a:prstGeom prst="rightArrow">
            <a:avLst/>
          </a:prstGeom>
          <a:solidFill>
            <a:srgbClr val="98C72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81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Pasos para convertir procesos en ejecutables</a:t>
            </a:r>
            <a:endParaRPr lang="de-AT" dirty="0"/>
          </a:p>
        </p:txBody>
      </p:sp>
      <p:sp>
        <p:nvSpPr>
          <p:cNvPr id="3" name="Inhaltsplatzhalter 2"/>
          <p:cNvSpPr>
            <a:spLocks noGrp="1"/>
          </p:cNvSpPr>
          <p:nvPr>
            <p:ph idx="1"/>
          </p:nvPr>
        </p:nvSpPr>
        <p:spPr/>
        <p:txBody>
          <a:bodyPr/>
          <a:lstStyle/>
          <a:p>
            <a:pPr marL="457200" indent="-457200">
              <a:buFont typeface="+mj-lt"/>
              <a:buAutoNum type="arabicPeriod"/>
            </a:pPr>
            <a:r>
              <a:rPr lang="en-US" dirty="0" smtClean="0"/>
              <a:t>Identificar las fronteras de la automatización</a:t>
            </a:r>
            <a:endParaRPr lang="en-US" dirty="0"/>
          </a:p>
          <a:p>
            <a:pPr marL="457200" indent="-457200">
              <a:buFont typeface="+mj-lt"/>
              <a:buAutoNum type="arabicPeriod"/>
            </a:pPr>
            <a:r>
              <a:rPr lang="en-US" dirty="0" smtClean="0"/>
              <a:t>Revisar tareas manuales</a:t>
            </a:r>
          </a:p>
          <a:p>
            <a:pPr marL="457200" indent="-457200">
              <a:buFont typeface="+mj-lt"/>
              <a:buAutoNum type="arabicPeriod"/>
            </a:pPr>
            <a:r>
              <a:rPr lang="en-US" dirty="0"/>
              <a:t>Completar el modelo de proceso</a:t>
            </a:r>
          </a:p>
          <a:p>
            <a:pPr marL="457200" indent="-457200">
              <a:buFont typeface="+mj-lt"/>
              <a:buAutoNum type="arabicPeriod"/>
            </a:pPr>
            <a:r>
              <a:rPr lang="en-US" dirty="0" smtClean="0"/>
              <a:t>Ajustar la granularidad de las tareas</a:t>
            </a:r>
            <a:endParaRPr lang="en-US" dirty="0"/>
          </a:p>
          <a:p>
            <a:pPr marL="457200" indent="-457200">
              <a:buFont typeface="+mj-lt"/>
              <a:buAutoNum type="arabicPeriod"/>
            </a:pPr>
            <a:r>
              <a:rPr lang="en-US" dirty="0" smtClean="0"/>
              <a:t>Especificar las propiedades de ejecución</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endParaRPr lang="de-AT" dirty="0"/>
          </a:p>
          <a:p>
            <a:pPr marL="0" indent="0">
              <a:buNone/>
            </a:pPr>
            <a:endParaRPr lang="de-AT" dirty="0"/>
          </a:p>
        </p:txBody>
      </p:sp>
      <p:pic>
        <p:nvPicPr>
          <p:cNvPr id="5" name="Picture 5"/>
          <p:cNvPicPr>
            <a:picLocks noChangeAspect="1" noChangeArrowheads="1"/>
          </p:cNvPicPr>
          <p:nvPr/>
        </p:nvPicPr>
        <p:blipFill>
          <a:blip r:embed="rId3" cstate="print"/>
          <a:srcRect/>
          <a:stretch>
            <a:fillRect/>
          </a:stretch>
        </p:blipFill>
        <p:spPr bwMode="auto">
          <a:xfrm>
            <a:off x="3131840" y="4384740"/>
            <a:ext cx="2328276" cy="1238689"/>
          </a:xfrm>
          <a:prstGeom prst="rect">
            <a:avLst/>
          </a:prstGeom>
          <a:noFill/>
          <a:ln w="9525">
            <a:noFill/>
            <a:miter lim="800000"/>
            <a:headEnd/>
            <a:tailEnd/>
          </a:ln>
          <a:effectLst/>
        </p:spPr>
      </p:pic>
      <p:pic>
        <p:nvPicPr>
          <p:cNvPr id="6" name="Picture 11" descr="board%20room"/>
          <p:cNvPicPr>
            <a:picLocks noChangeAspect="1" noChangeArrowheads="1"/>
          </p:cNvPicPr>
          <p:nvPr/>
        </p:nvPicPr>
        <p:blipFill>
          <a:blip r:embed="rId4" cstate="print"/>
          <a:srcRect/>
          <a:stretch>
            <a:fillRect/>
          </a:stretch>
        </p:blipFill>
        <p:spPr bwMode="auto">
          <a:xfrm>
            <a:off x="899592" y="4365104"/>
            <a:ext cx="1925639" cy="1394951"/>
          </a:xfrm>
          <a:prstGeom prst="rect">
            <a:avLst/>
          </a:prstGeom>
          <a:ln>
            <a:noFill/>
          </a:ln>
          <a:effectLst>
            <a:outerShdw blurRad="190500" algn="tl" rotWithShape="0">
              <a:srgbClr val="000000">
                <a:alpha val="70000"/>
              </a:srgbClr>
            </a:outerShdw>
          </a:effectLst>
        </p:spPr>
      </p:pic>
      <p:pic>
        <p:nvPicPr>
          <p:cNvPr id="7" name="Picture 14" descr="MPj04068300000[1]"/>
          <p:cNvPicPr>
            <a:picLocks noChangeAspect="1" noChangeArrowheads="1"/>
          </p:cNvPicPr>
          <p:nvPr/>
        </p:nvPicPr>
        <p:blipFill>
          <a:blip r:embed="rId5" cstate="print"/>
          <a:srcRect/>
          <a:stretch>
            <a:fillRect/>
          </a:stretch>
        </p:blipFill>
        <p:spPr bwMode="auto">
          <a:xfrm>
            <a:off x="5762227" y="4365104"/>
            <a:ext cx="2016125" cy="1347787"/>
          </a:xfrm>
          <a:prstGeom prst="rect">
            <a:avLst/>
          </a:prstGeom>
          <a:ln>
            <a:noFill/>
          </a:ln>
          <a:effectLst>
            <a:outerShdw blurRad="190500" algn="tl" rotWithShape="0">
              <a:srgbClr val="000000">
                <a:alpha val="70000"/>
              </a:srgbClr>
            </a:outerShdw>
          </a:effectLst>
        </p:spPr>
      </p:pic>
      <p:sp>
        <p:nvSpPr>
          <p:cNvPr id="4" name="TextBox 3"/>
          <p:cNvSpPr txBox="1"/>
          <p:nvPr/>
        </p:nvSpPr>
        <p:spPr>
          <a:xfrm>
            <a:off x="35496" y="6474822"/>
            <a:ext cx="4912627" cy="338554"/>
          </a:xfrm>
          <a:prstGeom prst="rect">
            <a:avLst/>
          </a:prstGeom>
          <a:noFill/>
        </p:spPr>
        <p:txBody>
          <a:bodyPr wrap="none" rtlCol="0">
            <a:spAutoFit/>
          </a:bodyPr>
          <a:lstStyle/>
          <a:p>
            <a:r>
              <a:rPr lang="en-AU" sz="1600" dirty="0" smtClean="0"/>
              <a:t>Adapted from teaching material of Remco Dijkman, TU/e.</a:t>
            </a:r>
            <a:endParaRPr lang="en-AU" sz="1600" dirty="0"/>
          </a:p>
        </p:txBody>
      </p:sp>
    </p:spTree>
    <p:extLst>
      <p:ext uri="{BB962C8B-B14F-4D97-AF65-F5344CB8AC3E}">
        <p14:creationId xmlns:p14="http://schemas.microsoft.com/office/powerpoint/2010/main" val="226418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AT" dirty="0" smtClean="0"/>
              <a:t>Nuestro ejemplo</a:t>
            </a:r>
            <a:endParaRPr lang="de-AT" dirty="0"/>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5602" name="Picture 2" descr="\\psf\Home\Desktop\Screen Shot 2013-08-24 at 4.32.36 PM.png"/>
          <p:cNvPicPr>
            <a:picLocks noChangeAspect="1" noChangeArrowheads="1"/>
          </p:cNvPicPr>
          <p:nvPr/>
        </p:nvPicPr>
        <p:blipFill rotWithShape="1">
          <a:blip r:embed="rId3">
            <a:extLst>
              <a:ext uri="{28A0092B-C50C-407E-A947-70E740481C1C}">
                <a14:useLocalDpi xmlns:a14="http://schemas.microsoft.com/office/drawing/2010/main" val="0"/>
              </a:ext>
            </a:extLst>
          </a:blip>
          <a:srcRect r="239"/>
          <a:stretch/>
        </p:blipFill>
        <p:spPr bwMode="auto">
          <a:xfrm>
            <a:off x="223168" y="1049861"/>
            <a:ext cx="8361238" cy="5605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643" y="1053559"/>
            <a:ext cx="8361238" cy="264461"/>
          </a:xfrm>
          <a:prstGeom prst="rect">
            <a:avLst/>
          </a:prstGeom>
          <a:solidFill>
            <a:schemeClr val="accent2">
              <a:lumMod val="60000"/>
              <a:lumOff val="40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tx1"/>
                </a:solidFill>
              </a:rPr>
              <a:t>Customer</a:t>
            </a:r>
            <a:endParaRPr lang="en-AU" sz="2000" b="1" dirty="0">
              <a:solidFill>
                <a:schemeClr val="tx1"/>
              </a:solidFill>
            </a:endParaRPr>
          </a:p>
        </p:txBody>
      </p:sp>
      <p:sp>
        <p:nvSpPr>
          <p:cNvPr id="43" name="Rectangle 42"/>
          <p:cNvSpPr/>
          <p:nvPr/>
        </p:nvSpPr>
        <p:spPr>
          <a:xfrm>
            <a:off x="225425" y="5828012"/>
            <a:ext cx="8352000" cy="264461"/>
          </a:xfrm>
          <a:prstGeom prst="rect">
            <a:avLst/>
          </a:prstGeom>
          <a:solidFill>
            <a:schemeClr val="accent6">
              <a:lumMod val="75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Supplier 1</a:t>
            </a:r>
          </a:p>
        </p:txBody>
      </p:sp>
      <p:sp>
        <p:nvSpPr>
          <p:cNvPr id="44" name="Rectangle 43"/>
          <p:cNvSpPr/>
          <p:nvPr/>
        </p:nvSpPr>
        <p:spPr>
          <a:xfrm>
            <a:off x="229518" y="6368432"/>
            <a:ext cx="8352000" cy="264461"/>
          </a:xfrm>
          <a:prstGeom prst="rect">
            <a:avLst/>
          </a:prstGeom>
          <a:solidFill>
            <a:schemeClr val="accent6">
              <a:lumMod val="75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Supplier 2</a:t>
            </a:r>
          </a:p>
        </p:txBody>
      </p:sp>
      <p:sp>
        <p:nvSpPr>
          <p:cNvPr id="47" name="Rectangle 46"/>
          <p:cNvSpPr/>
          <p:nvPr/>
        </p:nvSpPr>
        <p:spPr>
          <a:xfrm>
            <a:off x="224309" y="1584350"/>
            <a:ext cx="8361238" cy="3996000"/>
          </a:xfrm>
          <a:prstGeom prst="rect">
            <a:avLst/>
          </a:prstGeom>
          <a:solidFill>
            <a:srgbClr val="98C723">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2000" b="1" dirty="0">
                <a:solidFill>
                  <a:schemeClr val="tx1"/>
                </a:solidFill>
              </a:rPr>
              <a:t>Seller</a:t>
            </a:r>
          </a:p>
        </p:txBody>
      </p:sp>
      <p:sp>
        <p:nvSpPr>
          <p:cNvPr id="49" name="Rectangle 48"/>
          <p:cNvSpPr/>
          <p:nvPr/>
        </p:nvSpPr>
        <p:spPr>
          <a:xfrm>
            <a:off x="107504" y="930168"/>
            <a:ext cx="8657108" cy="649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p:txBody>
      </p:sp>
      <p:sp>
        <p:nvSpPr>
          <p:cNvPr id="50" name="Rectangle 49"/>
          <p:cNvSpPr/>
          <p:nvPr/>
        </p:nvSpPr>
        <p:spPr>
          <a:xfrm>
            <a:off x="91356" y="5589240"/>
            <a:ext cx="8657108" cy="1044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p:txBody>
      </p:sp>
    </p:spTree>
    <p:extLst>
      <p:ext uri="{BB962C8B-B14F-4D97-AF65-F5344CB8AC3E}">
        <p14:creationId xmlns:p14="http://schemas.microsoft.com/office/powerpoint/2010/main" val="3167625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outVertical)">
                                      <p:cBhvr>
                                        <p:cTn id="17" dur="500"/>
                                        <p:tgtEl>
                                          <p:spTgt spid="43"/>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out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7" grpId="0" animBg="1"/>
      <p:bldP spid="49" grpId="0" animBg="1"/>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95" y="-27384"/>
            <a:ext cx="1324516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gn="r"/>
            <a:r>
              <a:rPr lang="de-AT" dirty="0" smtClean="0"/>
              <a:t>Nuestro ejemplo</a:t>
            </a:r>
            <a:endParaRPr lang="de-AT" dirty="0"/>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bgerundetes Rechteck 11"/>
          <p:cNvSpPr/>
          <p:nvPr/>
        </p:nvSpPr>
        <p:spPr bwMode="auto">
          <a:xfrm>
            <a:off x="1547664" y="1155054"/>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8" name="Abgerundetes Rechteck 11"/>
          <p:cNvSpPr/>
          <p:nvPr/>
        </p:nvSpPr>
        <p:spPr bwMode="auto">
          <a:xfrm>
            <a:off x="3347864" y="1141362"/>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9" name="Abgerundetes Rechteck 11"/>
          <p:cNvSpPr/>
          <p:nvPr/>
        </p:nvSpPr>
        <p:spPr bwMode="auto">
          <a:xfrm>
            <a:off x="4509517" y="251368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1" name="Abgerundetes Rechteck 11"/>
          <p:cNvSpPr/>
          <p:nvPr/>
        </p:nvSpPr>
        <p:spPr bwMode="auto">
          <a:xfrm>
            <a:off x="5495466" y="251368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2" name="Abgerundetes Rechteck 11"/>
          <p:cNvSpPr/>
          <p:nvPr/>
        </p:nvSpPr>
        <p:spPr bwMode="auto">
          <a:xfrm>
            <a:off x="6876256" y="3281812"/>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3" name="Abgerundetes Rechteck 11"/>
          <p:cNvSpPr/>
          <p:nvPr/>
        </p:nvSpPr>
        <p:spPr bwMode="auto">
          <a:xfrm>
            <a:off x="2339752" y="3635499"/>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4" name="Abgerundetes Rechteck 11"/>
          <p:cNvSpPr/>
          <p:nvPr/>
        </p:nvSpPr>
        <p:spPr bwMode="auto">
          <a:xfrm>
            <a:off x="7812360" y="5229200"/>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3" name="Oval 2"/>
          <p:cNvSpPr/>
          <p:nvPr/>
        </p:nvSpPr>
        <p:spPr>
          <a:xfrm>
            <a:off x="1141016" y="1347118"/>
            <a:ext cx="216024" cy="2160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Arrow Connector 15"/>
          <p:cNvCxnSpPr>
            <a:stCxn id="3" idx="6"/>
            <a:endCxn id="7" idx="1"/>
          </p:cNvCxnSpPr>
          <p:nvPr/>
        </p:nvCxnSpPr>
        <p:spPr>
          <a:xfrm>
            <a:off x="1357040" y="1455130"/>
            <a:ext cx="190624" cy="302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1"/>
          </p:cNvCxnSpPr>
          <p:nvPr/>
        </p:nvCxnSpPr>
        <p:spPr>
          <a:xfrm>
            <a:off x="2318904" y="1444465"/>
            <a:ext cx="102896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64865" y="1747568"/>
            <a:ext cx="0" cy="183734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36330" y="3584915"/>
            <a:ext cx="792088"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28418" y="2777753"/>
            <a:ext cx="1524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328418" y="2749274"/>
            <a:ext cx="0" cy="86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330366" y="2777381"/>
            <a:ext cx="1524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90890" y="2777381"/>
            <a:ext cx="1800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443067" y="2777381"/>
            <a:ext cx="0" cy="835893"/>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2" idx="1"/>
          </p:cNvCxnSpPr>
          <p:nvPr/>
        </p:nvCxnSpPr>
        <p:spPr>
          <a:xfrm>
            <a:off x="6444208" y="3584915"/>
            <a:ext cx="432048"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452320" y="3888018"/>
            <a:ext cx="0" cy="164428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421079" y="5532303"/>
            <a:ext cx="396044"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Abgerundetes Rechteck 11"/>
          <p:cNvSpPr/>
          <p:nvPr/>
        </p:nvSpPr>
        <p:spPr bwMode="auto">
          <a:xfrm>
            <a:off x="3264133" y="522821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cxnSp>
        <p:nvCxnSpPr>
          <p:cNvPr id="46" name="Straight Arrow Connector 45"/>
          <p:cNvCxnSpPr/>
          <p:nvPr/>
        </p:nvCxnSpPr>
        <p:spPr>
          <a:xfrm>
            <a:off x="4078194" y="5531314"/>
            <a:ext cx="637822"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397105" y="3888018"/>
            <a:ext cx="0" cy="16432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Abgerundetes Rechteck 11"/>
          <p:cNvSpPr/>
          <p:nvPr/>
        </p:nvSpPr>
        <p:spPr bwMode="auto">
          <a:xfrm>
            <a:off x="3979303" y="331017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52" name="Abgerundetes Rechteck 11"/>
          <p:cNvSpPr/>
          <p:nvPr/>
        </p:nvSpPr>
        <p:spPr bwMode="auto">
          <a:xfrm>
            <a:off x="5729941" y="331017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53" name="Abgerundetes Rechteck 11"/>
          <p:cNvSpPr/>
          <p:nvPr/>
        </p:nvSpPr>
        <p:spPr bwMode="auto">
          <a:xfrm>
            <a:off x="4684135" y="5228705"/>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54" name="Abgerundetes Rechteck 11"/>
          <p:cNvSpPr/>
          <p:nvPr/>
        </p:nvSpPr>
        <p:spPr bwMode="auto">
          <a:xfrm>
            <a:off x="5718594" y="5228705"/>
            <a:ext cx="1023320"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55" name="Abgerundetes Rechteck 11"/>
          <p:cNvSpPr/>
          <p:nvPr/>
        </p:nvSpPr>
        <p:spPr bwMode="auto">
          <a:xfrm>
            <a:off x="7452320" y="522821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56" name="Oval 55"/>
          <p:cNvSpPr/>
          <p:nvPr/>
        </p:nvSpPr>
        <p:spPr>
          <a:xfrm>
            <a:off x="8406529" y="5423302"/>
            <a:ext cx="216024" cy="2160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7" name="Straight Arrow Connector 56"/>
          <p:cNvCxnSpPr>
            <a:stCxn id="53" idx="3"/>
            <a:endCxn id="54" idx="1"/>
          </p:cNvCxnSpPr>
          <p:nvPr/>
        </p:nvCxnSpPr>
        <p:spPr>
          <a:xfrm>
            <a:off x="5476223" y="5531808"/>
            <a:ext cx="242371"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739158" y="5531314"/>
            <a:ext cx="425130" cy="99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742904" y="3613274"/>
            <a:ext cx="993387" cy="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505429" y="3613274"/>
            <a:ext cx="658859" cy="145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164288" y="3585904"/>
            <a:ext cx="0" cy="1946399"/>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5" idx="3"/>
            <a:endCxn id="56" idx="2"/>
          </p:cNvCxnSpPr>
          <p:nvPr/>
        </p:nvCxnSpPr>
        <p:spPr>
          <a:xfrm>
            <a:off x="8244408" y="5531314"/>
            <a:ext cx="162121"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5" idx="1"/>
          </p:cNvCxnSpPr>
          <p:nvPr/>
        </p:nvCxnSpPr>
        <p:spPr>
          <a:xfrm>
            <a:off x="7164288" y="5531314"/>
            <a:ext cx="288032"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3" idx="0"/>
          </p:cNvCxnSpPr>
          <p:nvPr/>
        </p:nvCxnSpPr>
        <p:spPr>
          <a:xfrm>
            <a:off x="2735796" y="1444465"/>
            <a:ext cx="0" cy="219103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39752" y="1444465"/>
            <a:ext cx="396044" cy="2219"/>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35796" y="4263059"/>
            <a:ext cx="0" cy="126825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4" idx="1"/>
          </p:cNvCxnSpPr>
          <p:nvPr/>
        </p:nvCxnSpPr>
        <p:spPr>
          <a:xfrm>
            <a:off x="2702422" y="5517232"/>
            <a:ext cx="5109938" cy="1507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12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250"/>
                                        <p:tgtEl>
                                          <p:spTgt spid="41"/>
                                        </p:tgtEl>
                                      </p:cBhvr>
                                    </p:animEffect>
                                  </p:childTnLst>
                                </p:cTn>
                              </p:par>
                            </p:childTnLst>
                          </p:cTn>
                        </p:par>
                        <p:par>
                          <p:cTn id="26" fill="hold">
                            <p:stCondLst>
                              <p:cond delay="7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250"/>
                                        <p:tgtEl>
                                          <p:spTgt spid="47"/>
                                        </p:tgtEl>
                                      </p:cBhvr>
                                    </p:animEffect>
                                  </p:childTnLst>
                                </p:cTn>
                              </p:par>
                            </p:childTnLst>
                          </p:cTn>
                        </p:par>
                        <p:par>
                          <p:cTn id="35" fill="hold">
                            <p:stCondLst>
                              <p:cond delay="250"/>
                            </p:stCondLst>
                            <p:childTnLst>
                              <p:par>
                                <p:cTn id="36" presetID="22" presetClass="entr" presetSubtype="8"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250"/>
                                        <p:tgtEl>
                                          <p:spTgt spid="49"/>
                                        </p:tgtEl>
                                      </p:cBhvr>
                                    </p:animEffect>
                                  </p:childTnLst>
                                </p:cTn>
                              </p:par>
                            </p:childTnLst>
                          </p:cTn>
                        </p:par>
                        <p:par>
                          <p:cTn id="39" fill="hold">
                            <p:stCondLst>
                              <p:cond delay="500"/>
                            </p:stCondLst>
                            <p:childTnLst>
                              <p:par>
                                <p:cTn id="40" presetID="22" presetClass="entr" presetSubtype="8" fill="hold" grpId="2"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250"/>
                                        <p:tgtEl>
                                          <p:spTgt spid="21"/>
                                        </p:tgtEl>
                                      </p:cBhvr>
                                    </p:animEffect>
                                  </p:childTnLst>
                                </p:cTn>
                              </p:par>
                            </p:childTnLst>
                          </p:cTn>
                        </p:par>
                        <p:par>
                          <p:cTn id="71" fill="hold">
                            <p:stCondLst>
                              <p:cond delay="250"/>
                            </p:stCondLst>
                            <p:childTnLst>
                              <p:par>
                                <p:cTn id="72" presetID="22" presetClass="entr" presetSubtype="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250"/>
                                        <p:tgtEl>
                                          <p:spTgt spid="24"/>
                                        </p:tgtEl>
                                      </p:cBhvr>
                                    </p:animEffect>
                                  </p:childTnLst>
                                </p:cTn>
                              </p:par>
                            </p:childTnLst>
                          </p:cTn>
                        </p:par>
                        <p:par>
                          <p:cTn id="75" fill="hold">
                            <p:stCondLst>
                              <p:cond delay="500"/>
                            </p:stCondLst>
                            <p:childTnLst>
                              <p:par>
                                <p:cTn id="76" presetID="22" presetClass="entr" presetSubtype="4"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250"/>
                                        <p:tgtEl>
                                          <p:spTgt spid="28"/>
                                        </p:tgtEl>
                                      </p:cBhvr>
                                    </p:animEffect>
                                  </p:childTnLst>
                                </p:cTn>
                              </p:par>
                            </p:childTnLst>
                          </p:cTn>
                        </p:par>
                        <p:par>
                          <p:cTn id="79" fill="hold">
                            <p:stCondLst>
                              <p:cond delay="750"/>
                            </p:stCondLst>
                            <p:childTnLst>
                              <p:par>
                                <p:cTn id="80" presetID="22" presetClass="entr" presetSubtype="8"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250"/>
                                        <p:tgtEl>
                                          <p:spTgt spid="26"/>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left)">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250"/>
                                        <p:tgtEl>
                                          <p:spTgt spid="33"/>
                                        </p:tgtEl>
                                      </p:cBhvr>
                                    </p:animEffect>
                                  </p:childTnLst>
                                </p:cTn>
                              </p:par>
                            </p:childTnLst>
                          </p:cTn>
                        </p:par>
                        <p:par>
                          <p:cTn id="101" fill="hold">
                            <p:stCondLst>
                              <p:cond delay="250"/>
                            </p:stCondLst>
                            <p:childTnLst>
                              <p:par>
                                <p:cTn id="102" presetID="22" presetClass="entr" presetSubtype="1" fill="hold"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up)">
                                      <p:cBhvr>
                                        <p:cTn id="104" dur="250"/>
                                        <p:tgtEl>
                                          <p:spTgt spid="34"/>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left)">
                                      <p:cBhvr>
                                        <p:cTn id="108" dur="250"/>
                                        <p:tgtEl>
                                          <p:spTgt spid="37"/>
                                        </p:tgtEl>
                                      </p:cBhvr>
                                    </p:animEffect>
                                  </p:childTnLst>
                                </p:cTn>
                              </p:par>
                            </p:childTnLst>
                          </p:cTn>
                        </p:par>
                        <p:par>
                          <p:cTn id="109" fill="hold">
                            <p:stCondLst>
                              <p:cond delay="750"/>
                            </p:stCondLst>
                            <p:childTnLst>
                              <p:par>
                                <p:cTn id="110" presetID="22" presetClass="entr" presetSubtype="8"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left)">
                                      <p:cBhvr>
                                        <p:cTn id="112" dur="500"/>
                                        <p:tgtEl>
                                          <p:spTgt spid="1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up)">
                                      <p:cBhvr>
                                        <p:cTn id="117" dur="250"/>
                                        <p:tgtEl>
                                          <p:spTgt spid="40"/>
                                        </p:tgtEl>
                                      </p:cBhvr>
                                    </p:animEffect>
                                  </p:childTnLst>
                                </p:cTn>
                              </p:par>
                            </p:childTnLst>
                          </p:cTn>
                        </p:par>
                        <p:par>
                          <p:cTn id="118" fill="hold">
                            <p:stCondLst>
                              <p:cond delay="250"/>
                            </p:stCondLst>
                            <p:childTnLst>
                              <p:par>
                                <p:cTn id="119" presetID="22" presetClass="entr" presetSubtype="8" fill="hold"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250"/>
                                        <p:tgtEl>
                                          <p:spTgt spid="42"/>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wipe(left)">
                                      <p:cBhvr>
                                        <p:cTn id="125" dur="500"/>
                                        <p:tgtEl>
                                          <p:spTgt spid="14"/>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0"/>
                                          </p:stCondLst>
                                        </p:cTn>
                                        <p:tgtEl>
                                          <p:spTgt spid="3"/>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6"/>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7"/>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18"/>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8"/>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21"/>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4"/>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28"/>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26"/>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9"/>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32"/>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33"/>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34"/>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37"/>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12"/>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40"/>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14"/>
                                        </p:tgtEl>
                                        <p:attrNameLst>
                                          <p:attrName>style.visibility</p:attrName>
                                        </p:attrNameLst>
                                      </p:cBhvr>
                                      <p:to>
                                        <p:strVal val="hidden"/>
                                      </p:to>
                                    </p:set>
                                  </p:childTnLst>
                                </p:cTn>
                              </p:par>
                              <p:par>
                                <p:cTn id="166" presetID="35" presetClass="path" presetSubtype="0" decel="50000" fill="hold" nodeType="withEffect">
                                  <p:stCondLst>
                                    <p:cond delay="0"/>
                                  </p:stCondLst>
                                  <p:childTnLst>
                                    <p:animMotion origin="layout" path="M -1.66667E-6 3.33333E-6 L -0.4967 0.00208 " pathEditMode="relative" rAng="0" ptsTypes="AA">
                                      <p:cBhvr>
                                        <p:cTn id="167" dur="2500" fill="hold"/>
                                        <p:tgtEl>
                                          <p:spTgt spid="6"/>
                                        </p:tgtEl>
                                        <p:attrNameLst>
                                          <p:attrName>ppt_x</p:attrName>
                                          <p:attrName>ppt_y</p:attrName>
                                        </p:attrNameLst>
                                      </p:cBhvr>
                                      <p:rCtr x="-24844" y="93"/>
                                    </p:animMotion>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fade">
                                      <p:cBhvr>
                                        <p:cTn id="171" dur="250"/>
                                        <p:tgtEl>
                                          <p:spTgt spid="45"/>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left)">
                                      <p:cBhvr>
                                        <p:cTn id="176" dur="250"/>
                                        <p:tgtEl>
                                          <p:spTgt spid="46"/>
                                        </p:tgtEl>
                                      </p:cBhvr>
                                    </p:animEffect>
                                  </p:childTnLst>
                                </p:cTn>
                              </p:par>
                              <p:par>
                                <p:cTn id="177" presetID="22" presetClass="entr" presetSubtype="8" fill="hold" nodeType="with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wipe(left)">
                                      <p:cBhvr>
                                        <p:cTn id="179" dur="250"/>
                                        <p:tgtEl>
                                          <p:spTgt spid="48"/>
                                        </p:tgtEl>
                                      </p:cBhvr>
                                    </p:animEffect>
                                  </p:childTnLst>
                                </p:cTn>
                              </p:par>
                            </p:childTnLst>
                          </p:cTn>
                        </p:par>
                        <p:par>
                          <p:cTn id="180" fill="hold">
                            <p:stCondLst>
                              <p:cond delay="250"/>
                            </p:stCondLst>
                            <p:childTnLst>
                              <p:par>
                                <p:cTn id="181" presetID="22" presetClass="entr" presetSubtype="4" fill="hold" grpId="0" nodeType="after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wipe(down)">
                                      <p:cBhvr>
                                        <p:cTn id="183" dur="500"/>
                                        <p:tgtEl>
                                          <p:spTgt spid="51"/>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wipe(left)">
                                      <p:cBhvr>
                                        <p:cTn id="188" dur="250"/>
                                        <p:tgtEl>
                                          <p:spTgt spid="65"/>
                                        </p:tgtEl>
                                      </p:cBhvr>
                                    </p:animEffect>
                                  </p:childTnLst>
                                </p:cTn>
                              </p:par>
                            </p:childTnLst>
                          </p:cTn>
                        </p:par>
                        <p:par>
                          <p:cTn id="189" fill="hold">
                            <p:stCondLst>
                              <p:cond delay="250"/>
                            </p:stCondLst>
                            <p:childTnLst>
                              <p:par>
                                <p:cTn id="190" presetID="22" presetClass="entr" presetSubtype="8" fill="hold" grpId="0" nodeType="afterEffect">
                                  <p:stCondLst>
                                    <p:cond delay="0"/>
                                  </p:stCondLst>
                                  <p:childTnLst>
                                    <p:set>
                                      <p:cBhvr>
                                        <p:cTn id="191" dur="1" fill="hold">
                                          <p:stCondLst>
                                            <p:cond delay="0"/>
                                          </p:stCondLst>
                                        </p:cTn>
                                        <p:tgtEl>
                                          <p:spTgt spid="52"/>
                                        </p:tgtEl>
                                        <p:attrNameLst>
                                          <p:attrName>style.visibility</p:attrName>
                                        </p:attrNameLst>
                                      </p:cBhvr>
                                      <p:to>
                                        <p:strVal val="visible"/>
                                      </p:to>
                                    </p:set>
                                    <p:animEffect transition="in" filter="wipe(left)">
                                      <p:cBhvr>
                                        <p:cTn id="192" dur="500"/>
                                        <p:tgtEl>
                                          <p:spTgt spid="52"/>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wipe(left)">
                                      <p:cBhvr>
                                        <p:cTn id="197" dur="500"/>
                                        <p:tgtEl>
                                          <p:spTgt spid="53"/>
                                        </p:tgtEl>
                                      </p:cBhvr>
                                    </p:animEffect>
                                  </p:childTnLst>
                                </p:cTn>
                              </p:par>
                            </p:childTnLst>
                          </p:cTn>
                        </p:par>
                        <p:par>
                          <p:cTn id="198" fill="hold">
                            <p:stCondLst>
                              <p:cond delay="500"/>
                            </p:stCondLst>
                            <p:childTnLst>
                              <p:par>
                                <p:cTn id="199" presetID="22" presetClass="entr" presetSubtype="8" fill="hold" nodeType="afterEffect">
                                  <p:stCondLst>
                                    <p:cond delay="0"/>
                                  </p:stCondLst>
                                  <p:childTnLst>
                                    <p:set>
                                      <p:cBhvr>
                                        <p:cTn id="200" dur="1" fill="hold">
                                          <p:stCondLst>
                                            <p:cond delay="0"/>
                                          </p:stCondLst>
                                        </p:cTn>
                                        <p:tgtEl>
                                          <p:spTgt spid="57"/>
                                        </p:tgtEl>
                                        <p:attrNameLst>
                                          <p:attrName>style.visibility</p:attrName>
                                        </p:attrNameLst>
                                      </p:cBhvr>
                                      <p:to>
                                        <p:strVal val="visible"/>
                                      </p:to>
                                    </p:set>
                                    <p:animEffect transition="in" filter="wipe(left)">
                                      <p:cBhvr>
                                        <p:cTn id="201" dur="250"/>
                                        <p:tgtEl>
                                          <p:spTgt spid="57"/>
                                        </p:tgtEl>
                                      </p:cBhvr>
                                    </p:animEffect>
                                  </p:childTnLst>
                                </p:cTn>
                              </p:par>
                            </p:childTnLst>
                          </p:cTn>
                        </p:par>
                        <p:par>
                          <p:cTn id="202" fill="hold">
                            <p:stCondLst>
                              <p:cond delay="750"/>
                            </p:stCondLst>
                            <p:childTnLst>
                              <p:par>
                                <p:cTn id="203" presetID="22" presetClass="entr" presetSubtype="8" fill="hold" grpId="0"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nodeType="clickEffect">
                                  <p:stCondLst>
                                    <p:cond delay="0"/>
                                  </p:stCondLst>
                                  <p:childTnLst>
                                    <p:set>
                                      <p:cBhvr>
                                        <p:cTn id="209" dur="1" fill="hold">
                                          <p:stCondLst>
                                            <p:cond delay="0"/>
                                          </p:stCondLst>
                                        </p:cTn>
                                        <p:tgtEl>
                                          <p:spTgt spid="62"/>
                                        </p:tgtEl>
                                        <p:attrNameLst>
                                          <p:attrName>style.visibility</p:attrName>
                                        </p:attrNameLst>
                                      </p:cBhvr>
                                      <p:to>
                                        <p:strVal val="visible"/>
                                      </p:to>
                                    </p:set>
                                    <p:animEffect transition="in" filter="wipe(left)">
                                      <p:cBhvr>
                                        <p:cTn id="210" dur="500"/>
                                        <p:tgtEl>
                                          <p:spTgt spid="62"/>
                                        </p:tgtEl>
                                      </p:cBhvr>
                                    </p:animEffect>
                                  </p:childTnLst>
                                </p:cTn>
                              </p:par>
                              <p:par>
                                <p:cTn id="211" presetID="22" presetClass="entr" presetSubtype="8" fill="hold" nodeType="withEffect">
                                  <p:stCondLst>
                                    <p:cond delay="0"/>
                                  </p:stCondLst>
                                  <p:childTnLst>
                                    <p:set>
                                      <p:cBhvr>
                                        <p:cTn id="212" dur="1" fill="hold">
                                          <p:stCondLst>
                                            <p:cond delay="0"/>
                                          </p:stCondLst>
                                        </p:cTn>
                                        <p:tgtEl>
                                          <p:spTgt spid="67"/>
                                        </p:tgtEl>
                                        <p:attrNameLst>
                                          <p:attrName>style.visibility</p:attrName>
                                        </p:attrNameLst>
                                      </p:cBhvr>
                                      <p:to>
                                        <p:strVal val="visible"/>
                                      </p:to>
                                    </p:set>
                                    <p:animEffect transition="in" filter="wipe(left)">
                                      <p:cBhvr>
                                        <p:cTn id="213" dur="250"/>
                                        <p:tgtEl>
                                          <p:spTgt spid="67"/>
                                        </p:tgtEl>
                                      </p:cBhvr>
                                    </p:animEffect>
                                  </p:childTnLst>
                                </p:cTn>
                              </p:par>
                            </p:childTnLst>
                          </p:cTn>
                        </p:par>
                        <p:par>
                          <p:cTn id="214" fill="hold">
                            <p:stCondLst>
                              <p:cond delay="500"/>
                            </p:stCondLst>
                            <p:childTnLst>
                              <p:par>
                                <p:cTn id="215" presetID="22" presetClass="entr" presetSubtype="1"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up)">
                                      <p:cBhvr>
                                        <p:cTn id="217" dur="250"/>
                                        <p:tgtEl>
                                          <p:spTgt spid="69"/>
                                        </p:tgtEl>
                                      </p:cBhvr>
                                    </p:animEffect>
                                  </p:childTnLst>
                                </p:cTn>
                              </p:par>
                            </p:childTnLst>
                          </p:cTn>
                        </p:par>
                        <p:par>
                          <p:cTn id="218" fill="hold">
                            <p:stCondLst>
                              <p:cond delay="750"/>
                            </p:stCondLst>
                            <p:childTnLst>
                              <p:par>
                                <p:cTn id="219" presetID="22" presetClass="entr" presetSubtype="8" fill="hold" nodeType="afterEffect">
                                  <p:stCondLst>
                                    <p:cond delay="0"/>
                                  </p:stCondLst>
                                  <p:childTnLst>
                                    <p:set>
                                      <p:cBhvr>
                                        <p:cTn id="220" dur="1" fill="hold">
                                          <p:stCondLst>
                                            <p:cond delay="0"/>
                                          </p:stCondLst>
                                        </p:cTn>
                                        <p:tgtEl>
                                          <p:spTgt spid="78"/>
                                        </p:tgtEl>
                                        <p:attrNameLst>
                                          <p:attrName>style.visibility</p:attrName>
                                        </p:attrNameLst>
                                      </p:cBhvr>
                                      <p:to>
                                        <p:strVal val="visible"/>
                                      </p:to>
                                    </p:set>
                                    <p:animEffect transition="in" filter="wipe(left)">
                                      <p:cBhvr>
                                        <p:cTn id="221" dur="250"/>
                                        <p:tgtEl>
                                          <p:spTgt spid="78"/>
                                        </p:tgtEl>
                                      </p:cBhvr>
                                    </p:animEffect>
                                  </p:childTnLst>
                                </p:cTn>
                              </p:par>
                            </p:childTnLst>
                          </p:cTn>
                        </p:par>
                        <p:par>
                          <p:cTn id="222" fill="hold">
                            <p:stCondLst>
                              <p:cond delay="1000"/>
                            </p:stCondLst>
                            <p:childTnLst>
                              <p:par>
                                <p:cTn id="223" presetID="22" presetClass="entr" presetSubtype="8"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Effect transition="in" filter="wipe(left)">
                                      <p:cBhvr>
                                        <p:cTn id="225" dur="500"/>
                                        <p:tgtEl>
                                          <p:spTgt spid="55"/>
                                        </p:tgtEl>
                                      </p:cBhvr>
                                    </p:animEffect>
                                  </p:childTnLst>
                                </p:cTn>
                              </p:par>
                            </p:childTnLst>
                          </p:cTn>
                        </p:par>
                        <p:par>
                          <p:cTn id="226" fill="hold">
                            <p:stCondLst>
                              <p:cond delay="1500"/>
                            </p:stCondLst>
                            <p:childTnLst>
                              <p:par>
                                <p:cTn id="227" presetID="22" presetClass="entr" presetSubtype="8" fill="hold" nodeType="afterEffect">
                                  <p:stCondLst>
                                    <p:cond delay="0"/>
                                  </p:stCondLst>
                                  <p:childTnLst>
                                    <p:set>
                                      <p:cBhvr>
                                        <p:cTn id="228" dur="1" fill="hold">
                                          <p:stCondLst>
                                            <p:cond delay="0"/>
                                          </p:stCondLst>
                                        </p:cTn>
                                        <p:tgtEl>
                                          <p:spTgt spid="71"/>
                                        </p:tgtEl>
                                        <p:attrNameLst>
                                          <p:attrName>style.visibility</p:attrName>
                                        </p:attrNameLst>
                                      </p:cBhvr>
                                      <p:to>
                                        <p:strVal val="visible"/>
                                      </p:to>
                                    </p:set>
                                    <p:animEffect transition="in" filter="wipe(left)">
                                      <p:cBhvr>
                                        <p:cTn id="229" dur="250"/>
                                        <p:tgtEl>
                                          <p:spTgt spid="71"/>
                                        </p:tgtEl>
                                      </p:cBhvr>
                                    </p:animEffect>
                                  </p:childTnLst>
                                </p:cTn>
                              </p:par>
                            </p:childTnLst>
                          </p:cTn>
                        </p:par>
                        <p:par>
                          <p:cTn id="230" fill="hold">
                            <p:stCondLst>
                              <p:cond delay="1750"/>
                            </p:stCondLst>
                            <p:childTnLst>
                              <p:par>
                                <p:cTn id="231" presetID="22" presetClass="entr" presetSubtype="8" fill="hold" grpId="0" nodeType="afterEffect">
                                  <p:stCondLst>
                                    <p:cond delay="0"/>
                                  </p:stCondLst>
                                  <p:childTnLst>
                                    <p:set>
                                      <p:cBhvr>
                                        <p:cTn id="232" dur="1" fill="hold">
                                          <p:stCondLst>
                                            <p:cond delay="0"/>
                                          </p:stCondLst>
                                        </p:cTn>
                                        <p:tgtEl>
                                          <p:spTgt spid="56"/>
                                        </p:tgtEl>
                                        <p:attrNameLst>
                                          <p:attrName>style.visibility</p:attrName>
                                        </p:attrNameLst>
                                      </p:cBhvr>
                                      <p:to>
                                        <p:strVal val="visible"/>
                                      </p:to>
                                    </p:set>
                                    <p:animEffect transition="in" filter="wipe(left)">
                                      <p:cBhvr>
                                        <p:cTn id="2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4" grpId="2" animBg="1"/>
      <p:bldP spid="14" grpId="3" animBg="1"/>
      <p:bldP spid="3" grpId="0" animBg="1"/>
      <p:bldP spid="3" grpId="1" animBg="1"/>
      <p:bldP spid="45" grpId="0" animBg="1"/>
      <p:bldP spid="51" grpId="0" animBg="1"/>
      <p:bldP spid="52" grpId="0" animBg="1"/>
      <p:bldP spid="53" grpId="0" animBg="1"/>
      <p:bldP spid="54" grpId="0" animBg="1"/>
      <p:bldP spid="55" grpId="0" animBg="1"/>
      <p:bldP spid="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1. Identificar las fronteras de automatización</a:t>
            </a:r>
            <a:endParaRPr lang="de-AT" dirty="0"/>
          </a:p>
        </p:txBody>
      </p:sp>
      <p:sp>
        <p:nvSpPr>
          <p:cNvPr id="3" name="Inhaltsplatzhalter 2"/>
          <p:cNvSpPr>
            <a:spLocks noGrp="1"/>
          </p:cNvSpPr>
          <p:nvPr>
            <p:ph idx="1"/>
          </p:nvPr>
        </p:nvSpPr>
        <p:spPr>
          <a:xfrm>
            <a:off x="467544" y="1340768"/>
            <a:ext cx="8136904" cy="3024336"/>
          </a:xfrm>
        </p:spPr>
        <p:txBody>
          <a:bodyPr>
            <a:noAutofit/>
          </a:bodyPr>
          <a:lstStyle/>
          <a:p>
            <a:pPr marL="0" indent="0">
              <a:buNone/>
            </a:pPr>
            <a:r>
              <a:rPr lang="de-AT" b="1" dirty="0"/>
              <a:t>Principio</a:t>
            </a:r>
            <a:r>
              <a:rPr lang="de-AT" dirty="0" smtClean="0"/>
              <a:t>: no todos los procesos pueden ser automatizados.</a:t>
            </a:r>
            <a:endParaRPr lang="en-US" dirty="0" smtClean="0"/>
          </a:p>
          <a:p>
            <a:pPr marL="0" indent="0">
              <a:buNone/>
            </a:pPr>
            <a:r>
              <a:rPr lang="en-US" dirty="0" smtClean="0"/>
              <a:t>-&gt; Empieza identificando cada tipo de tarea</a:t>
            </a:r>
            <a:r>
              <a:rPr lang="en-US" dirty="0"/>
              <a:t>:</a:t>
            </a:r>
          </a:p>
          <a:p>
            <a:pPr>
              <a:buFontTx/>
              <a:buChar char="-"/>
            </a:pPr>
            <a:endParaRPr lang="en-US" dirty="0"/>
          </a:p>
          <a:p>
            <a:pPr>
              <a:buFontTx/>
              <a:buChar char="-"/>
            </a:pPr>
            <a:endParaRPr lang="en-US" dirty="0" smtClean="0"/>
          </a:p>
          <a:p>
            <a:pPr>
              <a:buFontTx/>
              <a:buChar char="-"/>
            </a:pPr>
            <a:endParaRPr lang="en-US" dirty="0"/>
          </a:p>
          <a:p>
            <a:endParaRPr lang="de-AT" dirty="0"/>
          </a:p>
          <a:p>
            <a:pPr marL="0" indent="0">
              <a:buNone/>
            </a:pPr>
            <a:endParaRPr lang="en-US" dirty="0"/>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53" name="Picture 13" descr="\\psf\Home\Download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56992"/>
            <a:ext cx="2619375"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55" name="Picture 15" descr="\\psf\Home\Downloads\index.jpg"/>
          <p:cNvPicPr>
            <a:picLocks noChangeAspect="1" noChangeArrowheads="1"/>
          </p:cNvPicPr>
          <p:nvPr/>
        </p:nvPicPr>
        <p:blipFill rotWithShape="1">
          <a:blip r:embed="rId4">
            <a:extLst>
              <a:ext uri="{28A0092B-C50C-407E-A947-70E740481C1C}">
                <a14:useLocalDpi xmlns:a14="http://schemas.microsoft.com/office/drawing/2010/main" val="0"/>
              </a:ext>
            </a:extLst>
          </a:blip>
          <a:srcRect r="8659"/>
          <a:stretch/>
        </p:blipFill>
        <p:spPr bwMode="auto">
          <a:xfrm>
            <a:off x="3093740" y="3368228"/>
            <a:ext cx="2619375" cy="17206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6" y="5187006"/>
            <a:ext cx="2416066" cy="461665"/>
          </a:xfrm>
          <a:prstGeom prst="rect">
            <a:avLst/>
          </a:prstGeom>
        </p:spPr>
        <p:txBody>
          <a:bodyPr wrap="square">
            <a:spAutoFit/>
          </a:bodyPr>
          <a:lstStyle/>
          <a:p>
            <a:r>
              <a:rPr lang="en-US" sz="2400" dirty="0" smtClean="0">
                <a:solidFill>
                  <a:srgbClr val="0070C0"/>
                </a:solidFill>
              </a:rPr>
              <a:t>Tareas automáticas</a:t>
            </a:r>
            <a:endParaRPr lang="en-AU" dirty="0">
              <a:solidFill>
                <a:srgbClr val="0070C0"/>
              </a:solidFill>
            </a:endParaRPr>
          </a:p>
        </p:txBody>
      </p:sp>
      <p:sp>
        <p:nvSpPr>
          <p:cNvPr id="20" name="Rectangle 19"/>
          <p:cNvSpPr/>
          <p:nvPr/>
        </p:nvSpPr>
        <p:spPr>
          <a:xfrm>
            <a:off x="3195394" y="5194356"/>
            <a:ext cx="2416066" cy="461665"/>
          </a:xfrm>
          <a:prstGeom prst="rect">
            <a:avLst/>
          </a:prstGeom>
        </p:spPr>
        <p:txBody>
          <a:bodyPr wrap="square">
            <a:spAutoFit/>
          </a:bodyPr>
          <a:lstStyle/>
          <a:p>
            <a:pPr algn="ctr"/>
            <a:r>
              <a:rPr lang="en-US" sz="2400" dirty="0" smtClean="0">
                <a:solidFill>
                  <a:srgbClr val="FF0000"/>
                </a:solidFill>
              </a:rPr>
              <a:t>Tareas de usuario</a:t>
            </a:r>
            <a:endParaRPr lang="en-AU" dirty="0">
              <a:solidFill>
                <a:srgbClr val="FF0000"/>
              </a:solidFill>
            </a:endParaRPr>
          </a:p>
        </p:txBody>
      </p:sp>
      <p:sp>
        <p:nvSpPr>
          <p:cNvPr id="23" name="Rectangle 22"/>
          <p:cNvSpPr/>
          <p:nvPr/>
        </p:nvSpPr>
        <p:spPr>
          <a:xfrm>
            <a:off x="3021732" y="2895327"/>
            <a:ext cx="763290" cy="461665"/>
          </a:xfrm>
          <a:prstGeom prst="rect">
            <a:avLst/>
          </a:prstGeom>
        </p:spPr>
        <p:txBody>
          <a:bodyPr wrap="square">
            <a:spAutoFit/>
          </a:bodyPr>
          <a:lstStyle/>
          <a:p>
            <a:r>
              <a:rPr lang="en-US" sz="2400" dirty="0">
                <a:solidFill>
                  <a:schemeClr val="bg1">
                    <a:lumMod val="50000"/>
                  </a:schemeClr>
                </a:solidFill>
              </a:rPr>
              <a:t>2</a:t>
            </a:r>
            <a:endParaRPr lang="en-AU" dirty="0">
              <a:solidFill>
                <a:schemeClr val="bg1">
                  <a:lumMod val="50000"/>
                </a:schemeClr>
              </a:solidFill>
            </a:endParaRPr>
          </a:p>
        </p:txBody>
      </p:sp>
      <p:sp>
        <p:nvSpPr>
          <p:cNvPr id="24" name="Rectangle 23"/>
          <p:cNvSpPr/>
          <p:nvPr/>
        </p:nvSpPr>
        <p:spPr>
          <a:xfrm>
            <a:off x="147732" y="2895327"/>
            <a:ext cx="763290" cy="461665"/>
          </a:xfrm>
          <a:prstGeom prst="rect">
            <a:avLst/>
          </a:prstGeom>
        </p:spPr>
        <p:txBody>
          <a:bodyPr wrap="square">
            <a:spAutoFit/>
          </a:bodyPr>
          <a:lstStyle/>
          <a:p>
            <a:r>
              <a:rPr lang="en-US" sz="2400" dirty="0" smtClean="0">
                <a:solidFill>
                  <a:schemeClr val="bg1">
                    <a:lumMod val="50000"/>
                  </a:schemeClr>
                </a:solidFill>
              </a:rPr>
              <a:t>1</a:t>
            </a:r>
            <a:endParaRPr lang="en-AU" dirty="0">
              <a:solidFill>
                <a:schemeClr val="bg1">
                  <a:lumMod val="50000"/>
                </a:schemeClr>
              </a:solidFill>
            </a:endParaRPr>
          </a:p>
        </p:txBody>
      </p:sp>
      <p:sp>
        <p:nvSpPr>
          <p:cNvPr id="21" name="Rectangle 20"/>
          <p:cNvSpPr/>
          <p:nvPr/>
        </p:nvSpPr>
        <p:spPr>
          <a:xfrm>
            <a:off x="6041806" y="5187006"/>
            <a:ext cx="2416066" cy="461665"/>
          </a:xfrm>
          <a:prstGeom prst="rect">
            <a:avLst/>
          </a:prstGeom>
        </p:spPr>
        <p:txBody>
          <a:bodyPr wrap="square">
            <a:spAutoFit/>
          </a:bodyPr>
          <a:lstStyle/>
          <a:p>
            <a:pPr algn="ctr"/>
            <a:r>
              <a:rPr lang="en-US" sz="2400" dirty="0" smtClean="0">
                <a:solidFill>
                  <a:srgbClr val="00B050"/>
                </a:solidFill>
              </a:rPr>
              <a:t>Tareas manuales</a:t>
            </a:r>
            <a:endParaRPr lang="en-AU" dirty="0">
              <a:solidFill>
                <a:srgbClr val="00B050"/>
              </a:solidFill>
            </a:endParaRPr>
          </a:p>
        </p:txBody>
      </p:sp>
      <p:sp>
        <p:nvSpPr>
          <p:cNvPr id="22" name="Rectangle 21"/>
          <p:cNvSpPr/>
          <p:nvPr/>
        </p:nvSpPr>
        <p:spPr>
          <a:xfrm>
            <a:off x="5868144" y="2895327"/>
            <a:ext cx="763290" cy="461665"/>
          </a:xfrm>
          <a:prstGeom prst="rect">
            <a:avLst/>
          </a:prstGeom>
        </p:spPr>
        <p:txBody>
          <a:bodyPr wrap="square">
            <a:spAutoFit/>
          </a:bodyPr>
          <a:lstStyle/>
          <a:p>
            <a:r>
              <a:rPr lang="en-US" sz="2400" dirty="0">
                <a:solidFill>
                  <a:schemeClr val="bg1">
                    <a:lumMod val="50000"/>
                  </a:schemeClr>
                </a:solidFill>
              </a:rPr>
              <a:t>3</a:t>
            </a:r>
            <a:endParaRPr lang="en-AU" dirty="0">
              <a:solidFill>
                <a:schemeClr val="bg1">
                  <a:lumMod val="50000"/>
                </a:schemeClr>
              </a:solidFill>
            </a:endParaRPr>
          </a:p>
        </p:txBody>
      </p:sp>
      <p:pic>
        <p:nvPicPr>
          <p:cNvPr id="11266" name="Picture 2" descr="\\psf\Home\Downloads\1246604049504_00f6b26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356991"/>
            <a:ext cx="2614612"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240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53"/>
                                        </p:tgtEl>
                                        <p:attrNameLst>
                                          <p:attrName>style.visibility</p:attrName>
                                        </p:attrNameLst>
                                      </p:cBhvr>
                                      <p:to>
                                        <p:strVal val="visible"/>
                                      </p:to>
                                    </p:set>
                                    <p:anim calcmode="lin" valueType="num">
                                      <p:cBhvr additive="base">
                                        <p:cTn id="12" dur="500" fill="hold"/>
                                        <p:tgtEl>
                                          <p:spTgt spid="10253"/>
                                        </p:tgtEl>
                                        <p:attrNameLst>
                                          <p:attrName>ppt_x</p:attrName>
                                        </p:attrNameLst>
                                      </p:cBhvr>
                                      <p:tavLst>
                                        <p:tav tm="0">
                                          <p:val>
                                            <p:strVal val="0-#ppt_w/2"/>
                                          </p:val>
                                        </p:tav>
                                        <p:tav tm="100000">
                                          <p:val>
                                            <p:strVal val="#ppt_x"/>
                                          </p:val>
                                        </p:tav>
                                      </p:tavLst>
                                    </p:anim>
                                    <p:anim calcmode="lin" valueType="num">
                                      <p:cBhvr additive="base">
                                        <p:cTn id="13" dur="500" fill="hold"/>
                                        <p:tgtEl>
                                          <p:spTgt spid="1025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0255"/>
                                        </p:tgtEl>
                                        <p:attrNameLst>
                                          <p:attrName>style.visibility</p:attrName>
                                        </p:attrNameLst>
                                      </p:cBhvr>
                                      <p:to>
                                        <p:strVal val="visible"/>
                                      </p:to>
                                    </p:set>
                                    <p:anim calcmode="lin" valueType="num">
                                      <p:cBhvr additive="base">
                                        <p:cTn id="30" dur="500" fill="hold"/>
                                        <p:tgtEl>
                                          <p:spTgt spid="10255"/>
                                        </p:tgtEl>
                                        <p:attrNameLst>
                                          <p:attrName>ppt_x</p:attrName>
                                        </p:attrNameLst>
                                      </p:cBhvr>
                                      <p:tavLst>
                                        <p:tav tm="0">
                                          <p:val>
                                            <p:strVal val="0-#ppt_w/2"/>
                                          </p:val>
                                        </p:tav>
                                        <p:tav tm="100000">
                                          <p:val>
                                            <p:strVal val="#ppt_x"/>
                                          </p:val>
                                        </p:tav>
                                      </p:tavLst>
                                    </p:anim>
                                    <p:anim calcmode="lin" valueType="num">
                                      <p:cBhvr additive="base">
                                        <p:cTn id="31" dur="500" fill="hold"/>
                                        <p:tgtEl>
                                          <p:spTgt spid="1025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1266"/>
                                        </p:tgtEl>
                                        <p:attrNameLst>
                                          <p:attrName>style.visibility</p:attrName>
                                        </p:attrNameLst>
                                      </p:cBhvr>
                                      <p:to>
                                        <p:strVal val="visible"/>
                                      </p:to>
                                    </p:set>
                                    <p:anim calcmode="lin" valueType="num">
                                      <p:cBhvr additive="base">
                                        <p:cTn id="44" dur="500" fill="hold"/>
                                        <p:tgtEl>
                                          <p:spTgt spid="11266"/>
                                        </p:tgtEl>
                                        <p:attrNameLst>
                                          <p:attrName>ppt_x</p:attrName>
                                        </p:attrNameLst>
                                      </p:cBhvr>
                                      <p:tavLst>
                                        <p:tav tm="0">
                                          <p:val>
                                            <p:strVal val="0-#ppt_w/2"/>
                                          </p:val>
                                        </p:tav>
                                        <p:tav tm="100000">
                                          <p:val>
                                            <p:strVal val="#ppt_x"/>
                                          </p:val>
                                        </p:tav>
                                      </p:tavLst>
                                    </p:anim>
                                    <p:anim calcmode="lin" valueType="num">
                                      <p:cBhvr additive="base">
                                        <p:cTn id="45" dur="500" fill="hold"/>
                                        <p:tgtEl>
                                          <p:spTgt spid="1126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3" grpId="0"/>
      <p:bldP spid="24"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psf\Home\Desktop\Screen Shot 2013-08-24 at 2.53.48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10246"/>
            <a:ext cx="8604448" cy="33428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AT" dirty="0" smtClean="0"/>
              <a:t>En BPMN: especifica los marcadores de tareas</a:t>
            </a:r>
            <a:endParaRPr lang="de-AT" dirty="0"/>
          </a:p>
        </p:txBody>
      </p:sp>
      <p:sp>
        <p:nvSpPr>
          <p:cNvPr id="7" name="Rectangle 6"/>
          <p:cNvSpPr/>
          <p:nvPr/>
        </p:nvSpPr>
        <p:spPr>
          <a:xfrm>
            <a:off x="683568" y="4437112"/>
            <a:ext cx="2416066" cy="461665"/>
          </a:xfrm>
          <a:prstGeom prst="rect">
            <a:avLst/>
          </a:prstGeom>
          <a:solidFill>
            <a:schemeClr val="bg1"/>
          </a:solidFill>
        </p:spPr>
        <p:txBody>
          <a:bodyPr wrap="square">
            <a:spAutoFit/>
          </a:bodyPr>
          <a:lstStyle/>
          <a:p>
            <a:r>
              <a:rPr lang="en-US" sz="2400" dirty="0" smtClean="0">
                <a:solidFill>
                  <a:srgbClr val="0070C0"/>
                </a:solidFill>
              </a:rPr>
              <a:t>Tareas automáticas</a:t>
            </a:r>
            <a:endParaRPr lang="en-AU" dirty="0">
              <a:solidFill>
                <a:srgbClr val="0070C0"/>
              </a:solidFill>
            </a:endParaRPr>
          </a:p>
        </p:txBody>
      </p:sp>
      <p:sp>
        <p:nvSpPr>
          <p:cNvPr id="6" name="Rectangle 5"/>
          <p:cNvSpPr/>
          <p:nvPr/>
        </p:nvSpPr>
        <p:spPr>
          <a:xfrm>
            <a:off x="4314933" y="4407495"/>
            <a:ext cx="2416066" cy="461665"/>
          </a:xfrm>
          <a:prstGeom prst="rect">
            <a:avLst/>
          </a:prstGeom>
          <a:solidFill>
            <a:schemeClr val="bg1"/>
          </a:solidFill>
        </p:spPr>
        <p:txBody>
          <a:bodyPr wrap="square">
            <a:spAutoFit/>
          </a:bodyPr>
          <a:lstStyle/>
          <a:p>
            <a:r>
              <a:rPr lang="en-US" sz="2400" dirty="0" smtClean="0">
                <a:solidFill>
                  <a:srgbClr val="FF0000"/>
                </a:solidFill>
              </a:rPr>
              <a:t>Tareas de usuario</a:t>
            </a:r>
            <a:endParaRPr lang="en-AU" dirty="0">
              <a:solidFill>
                <a:srgbClr val="FF0000"/>
              </a:solidFill>
            </a:endParaRPr>
          </a:p>
        </p:txBody>
      </p:sp>
      <p:sp>
        <p:nvSpPr>
          <p:cNvPr id="8" name="Rectangle 7"/>
          <p:cNvSpPr/>
          <p:nvPr/>
        </p:nvSpPr>
        <p:spPr>
          <a:xfrm>
            <a:off x="6798235" y="4407495"/>
            <a:ext cx="2094245" cy="461665"/>
          </a:xfrm>
          <a:prstGeom prst="rect">
            <a:avLst/>
          </a:prstGeom>
          <a:noFill/>
        </p:spPr>
        <p:txBody>
          <a:bodyPr wrap="square">
            <a:spAutoFit/>
          </a:bodyPr>
          <a:lstStyle/>
          <a:p>
            <a:r>
              <a:rPr lang="en-US" sz="2400" dirty="0" smtClean="0">
                <a:solidFill>
                  <a:srgbClr val="00B050"/>
                </a:solidFill>
              </a:rPr>
              <a:t>Tareas manuales</a:t>
            </a:r>
            <a:endParaRPr lang="en-AU" dirty="0">
              <a:solidFill>
                <a:srgbClr val="00B050"/>
              </a:solidFill>
            </a:endParaRPr>
          </a:p>
        </p:txBody>
      </p:sp>
    </p:spTree>
    <p:extLst>
      <p:ext uri="{BB962C8B-B14F-4D97-AF65-F5344CB8AC3E}">
        <p14:creationId xmlns:p14="http://schemas.microsoft.com/office/powerpoint/2010/main" val="649244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AT"/>
              <a:t>¿Dónde estamos?</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048" r="-3104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bgerundetes Rechteck 2"/>
          <p:cNvSpPr>
            <a:spLocks noChangeArrowheads="1"/>
          </p:cNvSpPr>
          <p:nvPr/>
        </p:nvSpPr>
        <p:spPr bwMode="auto">
          <a:xfrm>
            <a:off x="1524000" y="3391647"/>
            <a:ext cx="2514600" cy="2711006"/>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49263">
              <a:buClr>
                <a:srgbClr val="000000"/>
              </a:buClr>
              <a:buSzPct val="100000"/>
              <a:buFont typeface="Times New Roman" charset="0"/>
              <a:buNone/>
            </a:pPr>
            <a:endParaRPr lang="de-AT" b="0">
              <a:solidFill>
                <a:schemeClr val="bg1"/>
              </a:solidFill>
              <a:cs typeface="Arial" charset="0"/>
            </a:endParaRPr>
          </a:p>
        </p:txBody>
      </p:sp>
    </p:spTree>
    <p:extLst>
      <p:ext uri="{BB962C8B-B14F-4D97-AF65-F5344CB8AC3E}">
        <p14:creationId xmlns:p14="http://schemas.microsoft.com/office/powerpoint/2010/main" val="2415948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sf\Home\Desktop\Screen Shot 2013-08-24 at 3.00.19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15985776" cy="77894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AU" dirty="0" smtClean="0"/>
              <a:t>En nuestro ejemplo…</a:t>
            </a:r>
            <a:endParaRPr lang="en-AU" dirty="0"/>
          </a:p>
        </p:txBody>
      </p:sp>
      <p:sp>
        <p:nvSpPr>
          <p:cNvPr id="11" name="Abgerundetes Rechteck 11"/>
          <p:cNvSpPr/>
          <p:nvPr/>
        </p:nvSpPr>
        <p:spPr bwMode="auto">
          <a:xfrm>
            <a:off x="1689271" y="2337157"/>
            <a:ext cx="9360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2" name="Abgerundetes Rechteck 11"/>
          <p:cNvSpPr/>
          <p:nvPr/>
        </p:nvSpPr>
        <p:spPr bwMode="auto">
          <a:xfrm>
            <a:off x="3779912" y="2337157"/>
            <a:ext cx="9360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3" name="Abgerundetes Rechteck 11"/>
          <p:cNvSpPr/>
          <p:nvPr/>
        </p:nvSpPr>
        <p:spPr bwMode="auto">
          <a:xfrm>
            <a:off x="7932930" y="4857437"/>
            <a:ext cx="9360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4" name="Abgerundetes Rechteck 11"/>
          <p:cNvSpPr/>
          <p:nvPr/>
        </p:nvSpPr>
        <p:spPr bwMode="auto">
          <a:xfrm>
            <a:off x="5161549" y="3921333"/>
            <a:ext cx="10296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5" name="Abgerundetes Rechteck 11"/>
          <p:cNvSpPr/>
          <p:nvPr/>
        </p:nvSpPr>
        <p:spPr bwMode="auto">
          <a:xfrm>
            <a:off x="5149826" y="5733256"/>
            <a:ext cx="10296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6" name="Abgerundetes Rechteck 11"/>
          <p:cNvSpPr/>
          <p:nvPr/>
        </p:nvSpPr>
        <p:spPr bwMode="auto">
          <a:xfrm>
            <a:off x="2601825" y="5209140"/>
            <a:ext cx="936000" cy="73351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7" name="Abgerundetes Rechteck 11"/>
          <p:cNvSpPr/>
          <p:nvPr/>
        </p:nvSpPr>
        <p:spPr bwMode="auto">
          <a:xfrm>
            <a:off x="6491100" y="3882190"/>
            <a:ext cx="936000" cy="73351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8" name="Abgerundetes Rechteck 11"/>
          <p:cNvSpPr/>
          <p:nvPr/>
        </p:nvSpPr>
        <p:spPr bwMode="auto">
          <a:xfrm>
            <a:off x="6491100" y="5705836"/>
            <a:ext cx="936000" cy="73351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19" name="Abgerundetes Rechteck 11"/>
          <p:cNvSpPr/>
          <p:nvPr/>
        </p:nvSpPr>
        <p:spPr bwMode="auto">
          <a:xfrm>
            <a:off x="5021478" y="5128933"/>
            <a:ext cx="850909" cy="73351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sp>
        <p:nvSpPr>
          <p:cNvPr id="2" name="Rectangle 1"/>
          <p:cNvSpPr/>
          <p:nvPr/>
        </p:nvSpPr>
        <p:spPr>
          <a:xfrm>
            <a:off x="7718567" y="120703"/>
            <a:ext cx="1007808" cy="830997"/>
          </a:xfrm>
          <a:prstGeom prst="rect">
            <a:avLst/>
          </a:prstGeom>
        </p:spPr>
        <p:txBody>
          <a:bodyPr wrap="none">
            <a:spAutoFit/>
          </a:bodyPr>
          <a:lstStyle/>
          <a:p>
            <a:r>
              <a:rPr lang="de-AT" sz="1600" dirty="0" smtClean="0"/>
              <a:t>automática</a:t>
            </a:r>
          </a:p>
          <a:p>
            <a:r>
              <a:rPr lang="en-AU" sz="1600" dirty="0" smtClean="0"/>
              <a:t>usuario</a:t>
            </a:r>
          </a:p>
          <a:p>
            <a:r>
              <a:rPr lang="en-AU" sz="1600" dirty="0" smtClean="0"/>
              <a:t>manual</a:t>
            </a:r>
            <a:endParaRPr lang="en-AU" sz="1600" dirty="0"/>
          </a:p>
        </p:txBody>
      </p:sp>
      <p:sp>
        <p:nvSpPr>
          <p:cNvPr id="4" name="Rectangle 3"/>
          <p:cNvSpPr/>
          <p:nvPr/>
        </p:nvSpPr>
        <p:spPr>
          <a:xfrm>
            <a:off x="7405650" y="149731"/>
            <a:ext cx="216024" cy="21602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7401036" y="4385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7401036" y="72468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63339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outVertical)">
                                      <p:cBhvr>
                                        <p:cTn id="22" dur="500"/>
                                        <p:tgtEl>
                                          <p:spTgt spid="1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out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out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par>
                          <p:cTn id="65" fill="hold">
                            <p:stCondLst>
                              <p:cond delay="500"/>
                            </p:stCondLst>
                            <p:childTnLst>
                              <p:par>
                                <p:cTn id="66" presetID="42" presetClass="path" presetSubtype="0" accel="50000" decel="50000" fill="hold" nodeType="afterEffect">
                                  <p:stCondLst>
                                    <p:cond delay="0"/>
                                  </p:stCondLst>
                                  <p:childTnLst>
                                    <p:animMotion origin="layout" path="M 1.11022E-16 3.7037E-6 L -0.44097 -0.28426 " pathEditMode="relative" rAng="0" ptsTypes="AA">
                                      <p:cBhvr>
                                        <p:cTn id="67" dur="2000" fill="hold"/>
                                        <p:tgtEl>
                                          <p:spTgt spid="24578"/>
                                        </p:tgtEl>
                                        <p:attrNameLst>
                                          <p:attrName>ppt_x</p:attrName>
                                          <p:attrName>ppt_y</p:attrName>
                                        </p:attrNameLst>
                                      </p:cBhvr>
                                      <p:rCtr x="-22049" y="-14213"/>
                                    </p:animMotion>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out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2. Revisar las tareas manuales</a:t>
            </a:r>
            <a:endParaRPr lang="de-AT" dirty="0"/>
          </a:p>
        </p:txBody>
      </p:sp>
      <p:sp>
        <p:nvSpPr>
          <p:cNvPr id="3" name="Inhaltsplatzhalter 2"/>
          <p:cNvSpPr>
            <a:spLocks noGrp="1"/>
          </p:cNvSpPr>
          <p:nvPr>
            <p:ph idx="1"/>
          </p:nvPr>
        </p:nvSpPr>
        <p:spPr>
          <a:xfrm>
            <a:off x="467544" y="1052736"/>
            <a:ext cx="8136904" cy="4824536"/>
          </a:xfrm>
        </p:spPr>
        <p:txBody>
          <a:bodyPr/>
          <a:lstStyle/>
          <a:p>
            <a:pPr marL="0" indent="0">
              <a:buNone/>
            </a:pPr>
            <a:r>
              <a:rPr lang="de-AT" b="1" dirty="0" smtClean="0"/>
              <a:t>Principio</a:t>
            </a:r>
            <a:r>
              <a:rPr lang="de-AT" dirty="0" smtClean="0"/>
              <a:t>: si no se ve en el BPMS, entonces no existe</a:t>
            </a:r>
            <a:r>
              <a:rPr lang="en-US" dirty="0" smtClean="0"/>
              <a:t>.</a:t>
            </a:r>
          </a:p>
          <a:p>
            <a:pPr marL="0" indent="0">
              <a:buNone/>
            </a:pPr>
            <a:r>
              <a:rPr lang="de-AT" dirty="0" smtClean="0"/>
              <a:t>-&gt; Busca formas de soportar tareas manuales vía TI:</a:t>
            </a:r>
          </a:p>
          <a:p>
            <a:pPr marL="723900" indent="-101600"/>
            <a:r>
              <a:rPr lang="de-AT" dirty="0"/>
              <a:t>  </a:t>
            </a:r>
            <a:r>
              <a:rPr lang="de-AT" dirty="0" smtClean="0"/>
              <a:t>via tareas de usuario</a:t>
            </a:r>
          </a:p>
          <a:p>
            <a:pPr marL="723900" indent="-101600"/>
            <a:r>
              <a:rPr lang="de-AT" dirty="0" smtClean="0"/>
              <a:t>  via tareas automáticas</a:t>
            </a:r>
          </a:p>
          <a:p>
            <a:pPr marL="0" indent="0">
              <a:buNone/>
            </a:pPr>
            <a:r>
              <a:rPr lang="de-AT" dirty="0" smtClean="0"/>
              <a:t>-&gt; Aíslalas y automatiza el resto</a:t>
            </a:r>
          </a:p>
          <a:p>
            <a:pPr>
              <a:buFont typeface="Arial" pitchFamily="34" charset="0"/>
              <a:buChar char="•"/>
            </a:pPr>
            <a:endParaRPr lang="de-AT" dirty="0"/>
          </a:p>
          <a:p>
            <a:pPr>
              <a:buFont typeface="Arial" pitchFamily="34" charset="0"/>
              <a:buChar char="•"/>
            </a:pPr>
            <a:endParaRPr lang="de-AT" dirty="0" smtClean="0"/>
          </a:p>
        </p:txBody>
      </p:sp>
      <p:pic>
        <p:nvPicPr>
          <p:cNvPr id="9222" name="Picture 6" descr="\\psf\Home\Downloads\Fulfillment-Warehouse-Wor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65" y="3573016"/>
            <a:ext cx="3215655" cy="21390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3" name="Picture 7" descr="\\psf\Home\Downloads\WarehouseWorker-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410" y="3573016"/>
            <a:ext cx="3230059" cy="21390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4" name="Picture 8" descr="\\psf\Home\Downloads\edu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573047"/>
            <a:ext cx="3164226" cy="213901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283968" y="4462543"/>
            <a:ext cx="432048"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7" name="Group 6"/>
          <p:cNvGrpSpPr/>
          <p:nvPr/>
        </p:nvGrpSpPr>
        <p:grpSpPr>
          <a:xfrm>
            <a:off x="0" y="5392638"/>
            <a:ext cx="1543050" cy="1257300"/>
            <a:chOff x="0" y="4600550"/>
            <a:chExt cx="1543050" cy="1257300"/>
          </a:xfrm>
        </p:grpSpPr>
        <p:pic>
          <p:nvPicPr>
            <p:cNvPr id="30722"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4198" y1="16667" x2="14198" y2="16667"/>
                          <a14:foregroundMark x1="19753" y1="9091" x2="19753" y2="9091"/>
                          <a14:foregroundMark x1="21605" y1="15152" x2="21605" y2="15152"/>
                          <a14:foregroundMark x1="29012" y1="4545" x2="29012" y2="4545"/>
                          <a14:foregroundMark x1="30864" y1="6061" x2="30864" y2="6061"/>
                          <a14:foregroundMark x1="32099" y1="5303" x2="32099" y2="5303"/>
                          <a14:foregroundMark x1="93827" y1="26515" x2="93827" y2="26515"/>
                          <a14:foregroundMark x1="93827" y1="56818" x2="93827" y2="56818"/>
                          <a14:foregroundMark x1="41358" y1="94697" x2="41358" y2="94697"/>
                        </a14:backgroundRemoval>
                      </a14:imgEffect>
                    </a14:imgLayer>
                  </a14:imgProps>
                </a:ext>
                <a:ext uri="{28A0092B-C50C-407E-A947-70E740481C1C}">
                  <a14:useLocalDpi xmlns:a14="http://schemas.microsoft.com/office/drawing/2010/main" val="0"/>
                </a:ext>
              </a:extLst>
            </a:blip>
            <a:srcRect/>
            <a:stretch>
              <a:fillRect/>
            </a:stretch>
          </p:blipFill>
          <p:spPr bwMode="auto">
            <a:xfrm>
              <a:off x="0" y="4600550"/>
              <a:ext cx="15430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4547" y="4657899"/>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p:cNvGrpSpPr/>
          <p:nvPr/>
        </p:nvGrpSpPr>
        <p:grpSpPr>
          <a:xfrm>
            <a:off x="4227940" y="5360224"/>
            <a:ext cx="1524000" cy="1257300"/>
            <a:chOff x="4227940" y="4568136"/>
            <a:chExt cx="1524000" cy="1257300"/>
          </a:xfrm>
        </p:grpSpPr>
        <p:pic>
          <p:nvPicPr>
            <p:cNvPr id="30723"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500" y1="10606" x2="7500" y2="10606"/>
                          <a14:foregroundMark x1="15000" y1="18182" x2="15000" y2="18182"/>
                          <a14:foregroundMark x1="16250" y1="26515" x2="16250" y2="26515"/>
                          <a14:foregroundMark x1="15625" y1="13636" x2="15625" y2="13636"/>
                          <a14:foregroundMark x1="14375" y1="30303" x2="14375" y2="30303"/>
                        </a14:backgroundRemoval>
                      </a14:imgEffect>
                    </a14:imgLayer>
                  </a14:imgProps>
                </a:ext>
                <a:ext uri="{28A0092B-C50C-407E-A947-70E740481C1C}">
                  <a14:useLocalDpi xmlns:a14="http://schemas.microsoft.com/office/drawing/2010/main" val="0"/>
                </a:ext>
              </a:extLst>
            </a:blip>
            <a:srcRect/>
            <a:stretch>
              <a:fillRect/>
            </a:stretch>
          </p:blipFill>
          <p:spPr bwMode="auto">
            <a:xfrm>
              <a:off x="4227940" y="4568136"/>
              <a:ext cx="15240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4262487" y="4635186"/>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p:cNvGrpSpPr/>
          <p:nvPr/>
        </p:nvGrpSpPr>
        <p:grpSpPr>
          <a:xfrm>
            <a:off x="4227940" y="5410026"/>
            <a:ext cx="3491525" cy="1222664"/>
            <a:chOff x="5364088" y="1904132"/>
            <a:chExt cx="3491525" cy="1222664"/>
          </a:xfrm>
        </p:grpSpPr>
        <p:pic>
          <p:nvPicPr>
            <p:cNvPr id="6"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0686" y1="15464" x2="30686" y2="15464"/>
                          <a14:foregroundMark x1="7581" y1="18557" x2="7581" y2="18557"/>
                          <a14:foregroundMark x1="18412" y1="31959" x2="18412" y2="31959"/>
                          <a14:foregroundMark x1="54513" y1="48454" x2="54513" y2="48454"/>
                          <a14:foregroundMark x1="22022" y1="65979" x2="22022" y2="65979"/>
                          <a14:foregroundMark x1="18773" y1="37113" x2="18773" y2="37113"/>
                        </a14:backgroundRemoval>
                      </a14:imgEffect>
                    </a14:imgLayer>
                  </a14:imgProps>
                </a:ext>
                <a:ext uri="{28A0092B-C50C-407E-A947-70E740481C1C}">
                  <a14:useLocalDpi xmlns:a14="http://schemas.microsoft.com/office/drawing/2010/main" val="0"/>
                </a:ext>
              </a:extLst>
            </a:blip>
            <a:srcRect/>
            <a:stretch>
              <a:fillRect/>
            </a:stretch>
          </p:blipFill>
          <p:spPr bwMode="auto">
            <a:xfrm>
              <a:off x="5364088" y="1904132"/>
              <a:ext cx="3491525" cy="122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5385569" y="1939545"/>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p:cNvSpPr/>
            <p:nvPr/>
          </p:nvSpPr>
          <p:spPr>
            <a:xfrm>
              <a:off x="7405987" y="1953864"/>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4362052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wipe(left)">
                                      <p:cBhvr>
                                        <p:cTn id="21" dur="500"/>
                                        <p:tgtEl>
                                          <p:spTgt spid="922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9223"/>
                                        </p:tgtEl>
                                        <p:attrNameLst>
                                          <p:attrName>style.visibility</p:attrName>
                                        </p:attrNameLst>
                                      </p:cBhvr>
                                      <p:to>
                                        <p:strVal val="visible"/>
                                      </p:to>
                                    </p:set>
                                    <p:animEffect transition="in" filter="wipe(left)">
                                      <p:cBhvr>
                                        <p:cTn id="34" dur="500"/>
                                        <p:tgtEl>
                                          <p:spTgt spid="9223"/>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222"/>
                                        </p:tgtEl>
                                      </p:cBhvr>
                                    </p:animEffect>
                                    <p:set>
                                      <p:cBhvr>
                                        <p:cTn id="52" dur="1" fill="hold">
                                          <p:stCondLst>
                                            <p:cond delay="499"/>
                                          </p:stCondLst>
                                        </p:cTn>
                                        <p:tgtEl>
                                          <p:spTgt spid="922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9223"/>
                                        </p:tgtEl>
                                      </p:cBhvr>
                                    </p:animEffect>
                                    <p:set>
                                      <p:cBhvr>
                                        <p:cTn id="58" dur="1" fill="hold">
                                          <p:stCondLst>
                                            <p:cond delay="499"/>
                                          </p:stCondLst>
                                        </p:cTn>
                                        <p:tgtEl>
                                          <p:spTgt spid="922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left)">
                                      <p:cBhvr>
                                        <p:cTn id="71" dur="500"/>
                                        <p:tgtEl>
                                          <p:spTgt spid="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9224"/>
                                        </p:tgtEl>
                                        <p:attrNameLst>
                                          <p:attrName>style.visibility</p:attrName>
                                        </p:attrNameLst>
                                      </p:cBhvr>
                                      <p:to>
                                        <p:strVal val="visible"/>
                                      </p:to>
                                    </p:set>
                                    <p:animEffect transition="in" filter="wipe(up)">
                                      <p:cBhvr>
                                        <p:cTn id="76"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0593"/>
            <a:ext cx="883546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AU" dirty="0" smtClean="0"/>
              <a:t>Alternativa: aísla tareas manuales</a:t>
            </a:r>
            <a:endParaRPr lang="en-AU" dirty="0"/>
          </a:p>
        </p:txBody>
      </p:sp>
      <p:pic>
        <p:nvPicPr>
          <p:cNvPr id="8" name="Picture 8" descr="\\psf\Home\Downloads\edu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733" y="188671"/>
            <a:ext cx="1384723" cy="936073"/>
          </a:xfrm>
          <a:prstGeom prst="rect">
            <a:avLst/>
          </a:prstGeom>
          <a:noFill/>
          <a:extLst>
            <a:ext uri="{909E8E84-426E-40dd-AFC4-6F175D3DCCD1}">
              <a14:hiddenFill xmlns:a14="http://schemas.microsoft.com/office/drawing/2010/main">
                <a:solidFill>
                  <a:srgbClr val="FFFFFF"/>
                </a:solidFill>
              </a14:hiddenFill>
            </a:ext>
          </a:extLst>
        </p:spPr>
      </p:pic>
      <p:sp>
        <p:nvSpPr>
          <p:cNvPr id="10" name="Abgerundetes Rechteck 11"/>
          <p:cNvSpPr/>
          <p:nvPr/>
        </p:nvSpPr>
        <p:spPr bwMode="auto">
          <a:xfrm>
            <a:off x="5233259" y="1525042"/>
            <a:ext cx="850909" cy="68400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Arial" charset="0"/>
              <a:cs typeface="Arial" charset="0"/>
            </a:endParaRPr>
          </a:p>
        </p:txBody>
      </p:sp>
      <p:pic>
        <p:nvPicPr>
          <p:cNvPr id="348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400" y="3244359"/>
            <a:ext cx="3822360" cy="356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H="1">
            <a:off x="2771800" y="2380693"/>
            <a:ext cx="2376264" cy="139539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96136" y="2371937"/>
            <a:ext cx="382857" cy="14041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6016" y="1340768"/>
            <a:ext cx="0" cy="1073071"/>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28184" y="1340768"/>
            <a:ext cx="0" cy="1073071"/>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337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3558" y="1540357"/>
            <a:ext cx="6381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7213" y="2037791"/>
            <a:ext cx="760095" cy="23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051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4821"/>
                                        </p:tgtEl>
                                        <p:attrNameLst>
                                          <p:attrName>style.visibility</p:attrName>
                                        </p:attrNameLst>
                                      </p:cBhvr>
                                      <p:to>
                                        <p:strVal val="visible"/>
                                      </p:to>
                                    </p:set>
                                    <p:animEffect transition="in" filter="fade">
                                      <p:cBhvr>
                                        <p:cTn id="19" dur="500"/>
                                        <p:tgtEl>
                                          <p:spTgt spid="348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Alternativa: aísla tareas manuales</a:t>
            </a:r>
            <a:endParaRPr lang="en-AU" dirty="0"/>
          </a:p>
        </p:txBody>
      </p:sp>
      <p:pic>
        <p:nvPicPr>
          <p:cNvPr id="8" name="Picture 8" descr="\\psf\Home\Downloads\edu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33" y="188671"/>
            <a:ext cx="1384723" cy="9360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496" y="1440170"/>
            <a:ext cx="1545766" cy="461665"/>
          </a:xfrm>
          <a:prstGeom prst="rect">
            <a:avLst/>
          </a:prstGeom>
        </p:spPr>
        <p:txBody>
          <a:bodyPr wrap="none">
            <a:spAutoFit/>
          </a:bodyPr>
          <a:lstStyle/>
          <a:p>
            <a:r>
              <a:rPr lang="de-AT" sz="2400" dirty="0" smtClean="0">
                <a:solidFill>
                  <a:prstClr val="black">
                    <a:lumMod val="75000"/>
                    <a:lumOff val="25000"/>
                  </a:prstClr>
                </a:solidFill>
              </a:rPr>
              <a:t>Segmento 1</a:t>
            </a:r>
            <a:endParaRPr lang="en-AU" dirty="0"/>
          </a:p>
        </p:txBody>
      </p:sp>
      <p:sp>
        <p:nvSpPr>
          <p:cNvPr id="11" name="Rectangle 10"/>
          <p:cNvSpPr/>
          <p:nvPr/>
        </p:nvSpPr>
        <p:spPr>
          <a:xfrm>
            <a:off x="5652120" y="1440169"/>
            <a:ext cx="1545766" cy="461665"/>
          </a:xfrm>
          <a:prstGeom prst="rect">
            <a:avLst/>
          </a:prstGeom>
        </p:spPr>
        <p:txBody>
          <a:bodyPr wrap="none">
            <a:spAutoFit/>
          </a:bodyPr>
          <a:lstStyle/>
          <a:p>
            <a:r>
              <a:rPr lang="de-AT" sz="2400" dirty="0" smtClean="0">
                <a:solidFill>
                  <a:srgbClr val="00B050"/>
                </a:solidFill>
              </a:rPr>
              <a:t>Segmento 2</a:t>
            </a:r>
            <a:endParaRPr lang="en-AU" dirty="0">
              <a:solidFill>
                <a:srgbClr val="00B050"/>
              </a:solidFill>
            </a:endParaRPr>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5" y="1935096"/>
            <a:ext cx="5194554" cy="170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887" y="1972028"/>
            <a:ext cx="2266950" cy="76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23790" y="4090752"/>
            <a:ext cx="1545766" cy="461665"/>
          </a:xfrm>
          <a:prstGeom prst="rect">
            <a:avLst/>
          </a:prstGeom>
        </p:spPr>
        <p:txBody>
          <a:bodyPr wrap="none">
            <a:spAutoFit/>
          </a:bodyPr>
          <a:lstStyle/>
          <a:p>
            <a:r>
              <a:rPr lang="de-AT" sz="2400" dirty="0" smtClean="0">
                <a:solidFill>
                  <a:prstClr val="black">
                    <a:lumMod val="75000"/>
                    <a:lumOff val="25000"/>
                  </a:prstClr>
                </a:solidFill>
              </a:rPr>
              <a:t>Segmento 3</a:t>
            </a:r>
            <a:endParaRPr lang="en-AU" dirty="0"/>
          </a:p>
        </p:txBody>
      </p:sp>
      <p:pic>
        <p:nvPicPr>
          <p:cNvPr id="348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653136"/>
            <a:ext cx="462359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677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1749"/>
                                        </p:tgtEl>
                                        <p:attrNameLst>
                                          <p:attrName>style.visibility</p:attrName>
                                        </p:attrNameLst>
                                      </p:cBhvr>
                                      <p:to>
                                        <p:strVal val="visible"/>
                                      </p:to>
                                    </p:set>
                                    <p:animEffect transition="in" filter="fade">
                                      <p:cBhvr>
                                        <p:cTn id="10" dur="500"/>
                                        <p:tgtEl>
                                          <p:spTgt spid="3174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fade">
                                      <p:cBhvr>
                                        <p:cTn id="17" dur="500"/>
                                        <p:tgtEl>
                                          <p:spTgt spid="3175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4818"/>
                                        </p:tgtEl>
                                        <p:attrNameLst>
                                          <p:attrName>style.visibility</p:attrName>
                                        </p:attrNameLst>
                                      </p:cBhvr>
                                      <p:to>
                                        <p:strVal val="visible"/>
                                      </p:to>
                                    </p:set>
                                    <p:animEffect transition="in" filter="fade">
                                      <p:cBhvr>
                                        <p:cTn id="24"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6330371" cy="5832648"/>
          </a:xfrm>
        </p:spPr>
        <p:txBody>
          <a:bodyPr>
            <a:normAutofit fontScale="85000" lnSpcReduction="10000"/>
          </a:bodyPr>
          <a:lstStyle/>
          <a:p>
            <a:pPr marL="0" indent="0">
              <a:buNone/>
            </a:pPr>
            <a:r>
              <a:rPr lang="en-US" b="1" dirty="0" smtClean="0"/>
              <a:t>Proceso preparación de recetas:</a:t>
            </a:r>
            <a:endParaRPr lang="en-US" dirty="0" smtClean="0"/>
          </a:p>
          <a:p>
            <a:r>
              <a:rPr lang="en-US" dirty="0" smtClean="0"/>
              <a:t>Cuando la receta pasa la comprobación del seguro, se asigna a un técnico que recoge las medicinas de las estanterías y las pone en una bolsa con la receta grapada en ella.</a:t>
            </a:r>
          </a:p>
          <a:p>
            <a:r>
              <a:rPr lang="en-US" dirty="0" smtClean="0"/>
              <a:t>Después, la bolsa se pasa al farmacéutico que vuelve a comprobar que la receta se ha procesado correctamente</a:t>
            </a:r>
            <a:r>
              <a:rPr lang="en-US" dirty="0"/>
              <a:t>. </a:t>
            </a:r>
            <a:endParaRPr lang="en-US" dirty="0" smtClean="0"/>
          </a:p>
          <a:p>
            <a:r>
              <a:rPr lang="en-US" dirty="0" smtClean="0"/>
              <a:t>Después del control de calidad, el farmacéutico sella la bolsa y la pone en la zona de recogida</a:t>
            </a:r>
            <a:r>
              <a:rPr lang="en-US" dirty="0"/>
              <a:t>. </a:t>
            </a:r>
            <a:endParaRPr lang="en-US" dirty="0" smtClean="0"/>
          </a:p>
          <a:p>
            <a:r>
              <a:rPr lang="en-US" dirty="0" smtClean="0"/>
              <a:t>Cuando un cliente llega a recoger su receta, un técnico se la da y le solicita el pago.</a:t>
            </a:r>
          </a:p>
          <a:p>
            <a:endParaRPr lang="en-AU" b="1" dirty="0" smtClean="0"/>
          </a:p>
          <a:p>
            <a:pPr marL="0" indent="0">
              <a:buNone/>
            </a:pPr>
            <a:r>
              <a:rPr lang="en-AU" b="1" dirty="0" smtClean="0"/>
              <a:t>Asume que el sistema de la farmacia automatiza este proceso. Identifica el tipo de cada tarea y enlaza las tareas manuales al sistema.</a:t>
            </a:r>
            <a:endParaRPr lang="en-AU" b="1" dirty="0"/>
          </a:p>
        </p:txBody>
      </p:sp>
      <p:sp>
        <p:nvSpPr>
          <p:cNvPr id="3" name="Title 2"/>
          <p:cNvSpPr>
            <a:spLocks noGrp="1"/>
          </p:cNvSpPr>
          <p:nvPr>
            <p:ph type="title"/>
          </p:nvPr>
        </p:nvSpPr>
        <p:spPr>
          <a:xfrm>
            <a:off x="107504" y="260648"/>
            <a:ext cx="8820472" cy="792088"/>
          </a:xfrm>
        </p:spPr>
        <p:txBody>
          <a:bodyPr>
            <a:noAutofit/>
          </a:bodyPr>
          <a:lstStyle/>
          <a:p>
            <a:r>
              <a:rPr lang="en-AU" sz="3000" dirty="0" smtClean="0"/>
              <a:t>Consideremos este fragmento de proceso</a:t>
            </a:r>
            <a:endParaRPr lang="en-AU" sz="3000"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35" y="525409"/>
            <a:ext cx="1021634" cy="86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255" y="1556381"/>
            <a:ext cx="1003867" cy="8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81" y="2614522"/>
            <a:ext cx="1039402"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6919" y="4636150"/>
            <a:ext cx="1021634"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3750" y="5635239"/>
            <a:ext cx="1030518" cy="80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548269"/>
            <a:ext cx="1021634" cy="8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2719" y="1556381"/>
            <a:ext cx="1012750"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2224" y="2636501"/>
            <a:ext cx="986099" cy="8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5763" y="4647499"/>
            <a:ext cx="1021634"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70171" y="1543898"/>
            <a:ext cx="1003867" cy="8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2868" y="2626638"/>
            <a:ext cx="1012750" cy="84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y 4"/>
          <p:cNvSpPr/>
          <p:nvPr/>
        </p:nvSpPr>
        <p:spPr>
          <a:xfrm>
            <a:off x="7020272" y="4221088"/>
            <a:ext cx="1944216" cy="1728192"/>
          </a:xfrm>
          <a:prstGeom prst="mathMultiply">
            <a:avLst>
              <a:gd name="adj1" fmla="val 324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6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2498" y="3616987"/>
            <a:ext cx="986099" cy="83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2868" y="3616987"/>
            <a:ext cx="1017937" cy="83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Multiply 19"/>
          <p:cNvSpPr/>
          <p:nvPr/>
        </p:nvSpPr>
        <p:spPr>
          <a:xfrm>
            <a:off x="7020272" y="3212976"/>
            <a:ext cx="1944216" cy="1728192"/>
          </a:xfrm>
          <a:prstGeom prst="mathMultiply">
            <a:avLst>
              <a:gd name="adj1" fmla="val 324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60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66834" y="5620725"/>
            <a:ext cx="1027557" cy="84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6"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2320" y="5618094"/>
            <a:ext cx="1030518" cy="8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289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750"/>
                                        <p:tgtEl>
                                          <p:spTgt spid="2662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fade">
                                      <p:cBhvr>
                                        <p:cTn id="11" dur="750"/>
                                        <p:tgtEl>
                                          <p:spTgt spid="266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fade">
                                      <p:cBhvr>
                                        <p:cTn id="16" dur="750"/>
                                        <p:tgtEl>
                                          <p:spTgt spid="266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50"/>
                                        </p:tgtEl>
                                        <p:attrNameLst>
                                          <p:attrName>style.visibility</p:attrName>
                                        </p:attrNameLst>
                                      </p:cBhvr>
                                      <p:to>
                                        <p:strVal val="visible"/>
                                      </p:to>
                                    </p:set>
                                    <p:animEffect transition="in" filter="fade">
                                      <p:cBhvr>
                                        <p:cTn id="21" dur="750"/>
                                        <p:tgtEl>
                                          <p:spTgt spid="276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fade">
                                      <p:cBhvr>
                                        <p:cTn id="26" dur="750"/>
                                        <p:tgtEl>
                                          <p:spTgt spid="26630"/>
                                        </p:tgtEl>
                                      </p:cBhvr>
                                    </p:animEffect>
                                  </p:childTnLst>
                                </p:cTn>
                              </p:par>
                            </p:childTnLst>
                          </p:cTn>
                        </p:par>
                        <p:par>
                          <p:cTn id="27" fill="hold">
                            <p:stCondLst>
                              <p:cond delay="750"/>
                            </p:stCondLst>
                            <p:childTnLst>
                              <p:par>
                                <p:cTn id="28" presetID="10" presetClass="entr" presetSubtype="0" fill="hold" nodeType="afterEffect">
                                  <p:stCondLst>
                                    <p:cond delay="0"/>
                                  </p:stCondLst>
                                  <p:childTnLst>
                                    <p:set>
                                      <p:cBhvr>
                                        <p:cTn id="29" dur="1" fill="hold">
                                          <p:stCondLst>
                                            <p:cond delay="0"/>
                                          </p:stCondLst>
                                        </p:cTn>
                                        <p:tgtEl>
                                          <p:spTgt spid="26631"/>
                                        </p:tgtEl>
                                        <p:attrNameLst>
                                          <p:attrName>style.visibility</p:attrName>
                                        </p:attrNameLst>
                                      </p:cBhvr>
                                      <p:to>
                                        <p:strVal val="visible"/>
                                      </p:to>
                                    </p:set>
                                    <p:animEffect transition="in" filter="fade">
                                      <p:cBhvr>
                                        <p:cTn id="30" dur="750"/>
                                        <p:tgtEl>
                                          <p:spTgt spid="266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632"/>
                                        </p:tgtEl>
                                        <p:attrNameLst>
                                          <p:attrName>style.visibility</p:attrName>
                                        </p:attrNameLst>
                                      </p:cBhvr>
                                      <p:to>
                                        <p:strVal val="visible"/>
                                      </p:to>
                                    </p:set>
                                    <p:animEffect transition="in" filter="fade">
                                      <p:cBhvr>
                                        <p:cTn id="35" dur="500"/>
                                        <p:tgtEl>
                                          <p:spTgt spid="266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6633"/>
                                        </p:tgtEl>
                                        <p:attrNameLst>
                                          <p:attrName>style.visibility</p:attrName>
                                        </p:attrNameLst>
                                      </p:cBhvr>
                                      <p:to>
                                        <p:strVal val="visible"/>
                                      </p:to>
                                    </p:set>
                                    <p:animEffect transition="in" filter="fade">
                                      <p:cBhvr>
                                        <p:cTn id="40" dur="500"/>
                                        <p:tgtEl>
                                          <p:spTgt spid="266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634"/>
                                        </p:tgtEl>
                                        <p:attrNameLst>
                                          <p:attrName>style.visibility</p:attrName>
                                        </p:attrNameLst>
                                      </p:cBhvr>
                                      <p:to>
                                        <p:strVal val="visible"/>
                                      </p:to>
                                    </p:set>
                                    <p:animEffect transition="in" filter="fade">
                                      <p:cBhvr>
                                        <p:cTn id="45" dur="500"/>
                                        <p:tgtEl>
                                          <p:spTgt spid="266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651"/>
                                        </p:tgtEl>
                                        <p:attrNameLst>
                                          <p:attrName>style.visibility</p:attrName>
                                        </p:attrNameLst>
                                      </p:cBhvr>
                                      <p:to>
                                        <p:strVal val="visible"/>
                                      </p:to>
                                    </p:set>
                                    <p:animEffect transition="in" filter="fade">
                                      <p:cBhvr>
                                        <p:cTn id="50" dur="500"/>
                                        <p:tgtEl>
                                          <p:spTgt spid="276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635"/>
                                        </p:tgtEl>
                                        <p:attrNameLst>
                                          <p:attrName>style.visibility</p:attrName>
                                        </p:attrNameLst>
                                      </p:cBhvr>
                                      <p:to>
                                        <p:strVal val="visible"/>
                                      </p:to>
                                    </p:set>
                                    <p:animEffect transition="in" filter="fade">
                                      <p:cBhvr>
                                        <p:cTn id="55" dur="500"/>
                                        <p:tgtEl>
                                          <p:spTgt spid="266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602"/>
                                        </p:tgtEl>
                                        <p:attrNameLst>
                                          <p:attrName>style.visibility</p:attrName>
                                        </p:attrNameLst>
                                      </p:cBhvr>
                                      <p:to>
                                        <p:strVal val="visible"/>
                                      </p:to>
                                    </p:set>
                                    <p:animEffect transition="in" filter="fade">
                                      <p:cBhvr>
                                        <p:cTn id="60" dur="500"/>
                                        <p:tgtEl>
                                          <p:spTgt spid="2560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6637"/>
                                        </p:tgtEl>
                                        <p:attrNameLst>
                                          <p:attrName>style.visibility</p:attrName>
                                        </p:attrNameLst>
                                      </p:cBhvr>
                                      <p:to>
                                        <p:strVal val="visible"/>
                                      </p:to>
                                    </p:set>
                                    <p:animEffect transition="in" filter="fade">
                                      <p:cBhvr>
                                        <p:cTn id="65" dur="500"/>
                                        <p:tgtEl>
                                          <p:spTgt spid="266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638"/>
                                        </p:tgtEl>
                                        <p:attrNameLst>
                                          <p:attrName>style.visibility</p:attrName>
                                        </p:attrNameLst>
                                      </p:cBhvr>
                                      <p:to>
                                        <p:strVal val="visible"/>
                                      </p:to>
                                    </p:set>
                                    <p:animEffect transition="in" filter="fade">
                                      <p:cBhvr>
                                        <p:cTn id="70" dur="500"/>
                                        <p:tgtEl>
                                          <p:spTgt spid="2663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barn(inVertical)">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6636"/>
                                        </p:tgtEl>
                                        <p:attrNameLst>
                                          <p:attrName>style.visibility</p:attrName>
                                        </p:attrNameLst>
                                      </p:cBhvr>
                                      <p:to>
                                        <p:strVal val="visible"/>
                                      </p:to>
                                    </p:set>
                                    <p:animEffect transition="in" filter="fade">
                                      <p:cBhvr>
                                        <p:cTn id="85"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60648"/>
            <a:ext cx="8820472" cy="792088"/>
          </a:xfrm>
        </p:spPr>
        <p:txBody>
          <a:bodyPr>
            <a:noAutofit/>
          </a:bodyPr>
          <a:lstStyle/>
          <a:p>
            <a:r>
              <a:rPr lang="en-AU" sz="3000" dirty="0" smtClean="0"/>
              <a:t>Posible solución</a:t>
            </a:r>
            <a:endParaRPr lang="en-AU" sz="3000"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980728"/>
            <a:ext cx="7680853" cy="576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980728"/>
            <a:ext cx="7680853"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2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AT" sz="2800" dirty="0" smtClean="0"/>
              <a:t>Objetos de datos físicos (en la práctica todos los objetos de datos porque los BPMS los gestionan de forma simplificada)</a:t>
            </a:r>
          </a:p>
          <a:p>
            <a:r>
              <a:rPr lang="de-AT" sz="2800" dirty="0" smtClean="0"/>
              <a:t>Mensajes llevando objetos de datos físicos</a:t>
            </a:r>
          </a:p>
          <a:p>
            <a:r>
              <a:rPr lang="de-AT" sz="2800" dirty="0"/>
              <a:t>Data stores (en cualquier caso)</a:t>
            </a:r>
          </a:p>
          <a:p>
            <a:r>
              <a:rPr lang="de-AT" sz="2800" dirty="0" smtClean="0"/>
              <a:t>Pools y lanes</a:t>
            </a:r>
          </a:p>
          <a:p>
            <a:r>
              <a:rPr lang="de-AT" sz="2800" dirty="0"/>
              <a:t>Anotaciones de texto</a:t>
            </a:r>
            <a:endParaRPr lang="de-AT" sz="2800" dirty="0" smtClean="0"/>
          </a:p>
          <a:p>
            <a:endParaRPr lang="de-AT" sz="2800" dirty="0"/>
          </a:p>
          <a:p>
            <a:pPr marL="0" indent="0">
              <a:buNone/>
            </a:pPr>
            <a:r>
              <a:rPr lang="de-AT" sz="2800" dirty="0" smtClean="0"/>
              <a:t>Eliminar o ignorar, según el BPMS</a:t>
            </a:r>
          </a:p>
          <a:p>
            <a:pPr marL="0" indent="0">
              <a:buNone/>
            </a:pPr>
            <a:endParaRPr lang="en-AU" dirty="0"/>
          </a:p>
        </p:txBody>
      </p:sp>
      <p:sp>
        <p:nvSpPr>
          <p:cNvPr id="3" name="Title 2"/>
          <p:cNvSpPr>
            <a:spLocks noGrp="1"/>
          </p:cNvSpPr>
          <p:nvPr>
            <p:ph type="title"/>
          </p:nvPr>
        </p:nvSpPr>
        <p:spPr/>
        <p:txBody>
          <a:bodyPr/>
          <a:lstStyle/>
          <a:p>
            <a:r>
              <a:rPr lang="en-AU" dirty="0" smtClean="0"/>
              <a:t>Elementos de BPMN irrelevantes para la ejecución</a:t>
            </a:r>
            <a:endParaRPr lang="en-AU" dirty="0"/>
          </a:p>
        </p:txBody>
      </p:sp>
    </p:spTree>
    <p:extLst>
      <p:ext uri="{BB962C8B-B14F-4D97-AF65-F5344CB8AC3E}">
        <p14:creationId xmlns:p14="http://schemas.microsoft.com/office/powerpoint/2010/main" val="34611367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3. Completa el modelo de proceso</a:t>
            </a:r>
            <a:endParaRPr lang="de-AT" dirty="0"/>
          </a:p>
        </p:txBody>
      </p:sp>
      <p:sp>
        <p:nvSpPr>
          <p:cNvPr id="3" name="Inhaltsplatzhalter 2"/>
          <p:cNvSpPr>
            <a:spLocks noGrp="1"/>
          </p:cNvSpPr>
          <p:nvPr>
            <p:ph idx="1"/>
          </p:nvPr>
        </p:nvSpPr>
        <p:spPr>
          <a:xfrm>
            <a:off x="562052" y="1340768"/>
            <a:ext cx="8330428" cy="4104456"/>
          </a:xfrm>
        </p:spPr>
        <p:txBody>
          <a:bodyPr>
            <a:normAutofit fontScale="92500" lnSpcReduction="20000"/>
          </a:bodyPr>
          <a:lstStyle/>
          <a:p>
            <a:pPr marL="0" indent="0">
              <a:buNone/>
            </a:pPr>
            <a:r>
              <a:rPr lang="de-AT" b="1" dirty="0" smtClean="0"/>
              <a:t>Principio</a:t>
            </a:r>
            <a:r>
              <a:rPr lang="de-AT" dirty="0" smtClean="0"/>
              <a:t>: las excepciones son la regla</a:t>
            </a:r>
          </a:p>
          <a:p>
            <a:pPr marL="0" indent="0">
              <a:buNone/>
            </a:pPr>
            <a:r>
              <a:rPr lang="de-AT" dirty="0" smtClean="0"/>
              <a:t>-&gt; Añade manejadores de excepciones</a:t>
            </a:r>
          </a:p>
          <a:p>
            <a:pPr>
              <a:buFont typeface="Arial" pitchFamily="34" charset="0"/>
              <a:buChar char="•"/>
            </a:pPr>
            <a:endParaRPr lang="de-AT" dirty="0"/>
          </a:p>
          <a:p>
            <a:pPr marL="0" indent="0">
              <a:buNone/>
            </a:pPr>
            <a:endParaRPr lang="de-AT" b="1" dirty="0" smtClean="0"/>
          </a:p>
          <a:p>
            <a:pPr marL="0" indent="0">
              <a:buNone/>
            </a:pPr>
            <a:endParaRPr lang="de-AT" b="1" dirty="0"/>
          </a:p>
          <a:p>
            <a:pPr marL="0" indent="0">
              <a:buNone/>
            </a:pPr>
            <a:endParaRPr lang="de-AT" b="1" dirty="0" smtClean="0"/>
          </a:p>
          <a:p>
            <a:pPr marL="0" indent="0">
              <a:buNone/>
            </a:pPr>
            <a:endParaRPr lang="de-AT" b="1" dirty="0" smtClean="0"/>
          </a:p>
          <a:p>
            <a:pPr marL="0" indent="0">
              <a:buNone/>
            </a:pPr>
            <a:r>
              <a:rPr lang="de-AT" b="1" dirty="0" smtClean="0"/>
              <a:t>Principio</a:t>
            </a:r>
            <a:r>
              <a:rPr lang="de-AT" dirty="0"/>
              <a:t>: sin</a:t>
            </a:r>
            <a:r>
              <a:rPr lang="de-AT" dirty="0" smtClean="0"/>
              <a:t> datos = no hay decisiones.</a:t>
            </a:r>
          </a:p>
          <a:p>
            <a:pPr marL="0" indent="0">
              <a:buNone/>
            </a:pPr>
            <a:r>
              <a:rPr lang="de-AT" dirty="0" smtClean="0"/>
              <a:t>-&gt; Especifica todos los objetos de datos </a:t>
            </a:r>
            <a:r>
              <a:rPr lang="de-AT" u="sng" dirty="0" smtClean="0"/>
              <a:t>electrónicos</a:t>
            </a:r>
            <a:r>
              <a:rPr lang="de-AT" dirty="0" smtClean="0"/>
              <a:t> (en función de la forma en que los soporte el BPMS)</a:t>
            </a:r>
            <a:endParaRPr lang="de-AT" u="sng" dirty="0" smtClean="0"/>
          </a:p>
          <a:p>
            <a:pPr>
              <a:buFont typeface="Arial" pitchFamily="34" charset="0"/>
              <a:buChar char="•"/>
            </a:pPr>
            <a:endParaRPr lang="de-AT" dirty="0"/>
          </a:p>
          <a:p>
            <a:pPr>
              <a:buFont typeface="Arial" pitchFamily="34" charset="0"/>
              <a:buChar char="•"/>
            </a:pPr>
            <a:endParaRPr lang="de-AT" dirty="0" smtClean="0"/>
          </a:p>
          <a:p>
            <a:pPr>
              <a:buFont typeface="Arial" pitchFamily="34" charset="0"/>
              <a:buChar char="•"/>
            </a:pPr>
            <a:endParaRPr lang="de-AT" dirty="0"/>
          </a:p>
          <a:p>
            <a:pPr>
              <a:buFont typeface="Arial" pitchFamily="34" charset="0"/>
              <a:buChar char="•"/>
            </a:pPr>
            <a:endParaRPr lang="de-AT" dirty="0" smtClean="0"/>
          </a:p>
        </p:txBody>
      </p:sp>
      <p:pic>
        <p:nvPicPr>
          <p:cNvPr id="12292" name="Picture 4" descr="\\psf\Home\Download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992" y="4985258"/>
            <a:ext cx="2819456"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psf\Home\Downloads\Tiger+Flights+Grounded+Due+Safety+Concerns+bD22IHUlCGF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657" y="1484784"/>
            <a:ext cx="2901791" cy="1900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97723" y="3471391"/>
            <a:ext cx="3793226" cy="461665"/>
          </a:xfrm>
          <a:prstGeom prst="rect">
            <a:avLst/>
          </a:prstGeom>
          <a:noFill/>
        </p:spPr>
        <p:txBody>
          <a:bodyPr wrap="none" rtlCol="0">
            <a:spAutoFit/>
          </a:bodyPr>
          <a:lstStyle/>
          <a:p>
            <a:r>
              <a:rPr lang="en-AU" sz="2400" b="1" dirty="0" smtClean="0">
                <a:solidFill>
                  <a:schemeClr val="accent5">
                    <a:lumMod val="75000"/>
                  </a:schemeClr>
                </a:solidFill>
                <a:latin typeface="Bradley Hand ITC" panose="03070402050302030203" pitchFamily="66" charset="0"/>
              </a:rPr>
              <a:t>Huelga de controladores</a:t>
            </a:r>
            <a:endParaRPr lang="en-AU" sz="2400" b="1" dirty="0">
              <a:solidFill>
                <a:schemeClr val="accent5">
                  <a:lumMod val="75000"/>
                </a:schemeClr>
              </a:solidFill>
              <a:latin typeface="Bradley Hand ITC" panose="03070402050302030203" pitchFamily="66" charset="0"/>
            </a:endParaRPr>
          </a:p>
        </p:txBody>
      </p:sp>
      <p:cxnSp>
        <p:nvCxnSpPr>
          <p:cNvPr id="7" name="Straight Arrow Connector 6"/>
          <p:cNvCxnSpPr/>
          <p:nvPr/>
        </p:nvCxnSpPr>
        <p:spPr>
          <a:xfrm flipV="1">
            <a:off x="5004048" y="3112845"/>
            <a:ext cx="432048" cy="316155"/>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3080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2292"/>
                                        </p:tgtEl>
                                        <p:attrNameLst>
                                          <p:attrName>style.visibility</p:attrName>
                                        </p:attrNameLst>
                                      </p:cBhvr>
                                      <p:to>
                                        <p:strVal val="visible"/>
                                      </p:to>
                                    </p:set>
                                    <p:animEffect transition="in" filter="fade">
                                      <p:cBhvr>
                                        <p:cTn id="3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En nuestro ejemplo…</a:t>
            </a:r>
            <a:endParaRPr lang="en-AU"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106778"/>
            <a:ext cx="6943471" cy="455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292" y="2093418"/>
            <a:ext cx="3003804" cy="293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421" y="1876436"/>
            <a:ext cx="1335024" cy="75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192" y="2807634"/>
            <a:ext cx="1091660" cy="147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312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wipe(left)">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wipe(up)">
                                      <p:cBhvr>
                                        <p:cTn id="1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En nuestro ejemplo…</a:t>
            </a:r>
            <a:endParaRPr lang="en-AU"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7224539" cy="310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93096"/>
            <a:ext cx="4308660" cy="237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492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up)">
                                      <p:cBhvr>
                                        <p:cTn id="7" dur="500"/>
                                        <p:tgtEl>
                                          <p:spTgt spid="2867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wipe(up)">
                                      <p:cBhvr>
                                        <p:cTn id="11"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n-GB"/>
              <a:t>Automatizar actividades del proceso</a:t>
            </a:r>
          </a:p>
          <a:p>
            <a:r>
              <a:rPr lang="en-GB"/>
              <a:t>Automatizar la coordinación del proceso</a:t>
            </a:r>
          </a:p>
        </p:txBody>
      </p:sp>
      <p:sp>
        <p:nvSpPr>
          <p:cNvPr id="3" name="Título 2"/>
          <p:cNvSpPr>
            <a:spLocks noGrp="1"/>
          </p:cNvSpPr>
          <p:nvPr>
            <p:ph type="title"/>
          </p:nvPr>
        </p:nvSpPr>
        <p:spPr/>
        <p:txBody>
          <a:bodyPr/>
          <a:lstStyle/>
          <a:p>
            <a:r>
              <a:rPr lang="en-GB"/>
              <a:t>La automatización de procesos abarca:</a:t>
            </a:r>
          </a:p>
        </p:txBody>
      </p:sp>
      <p:sp>
        <p:nvSpPr>
          <p:cNvPr id="4" name="13 Llamada con línea 1"/>
          <p:cNvSpPr/>
          <p:nvPr/>
        </p:nvSpPr>
        <p:spPr>
          <a:xfrm>
            <a:off x="1305649" y="5085184"/>
            <a:ext cx="2130822" cy="928694"/>
          </a:xfrm>
          <a:prstGeom prst="borderCallout1">
            <a:avLst>
              <a:gd name="adj1" fmla="val 39733"/>
              <a:gd name="adj2" fmla="val 1205"/>
              <a:gd name="adj3" fmla="val -114037"/>
              <a:gd name="adj4" fmla="val 56512"/>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Proceso de negocio autom</a:t>
            </a:r>
            <a:r>
              <a:rPr lang="es-ES" sz="2000" dirty="0"/>
              <a:t>atizado</a:t>
            </a:r>
          </a:p>
        </p:txBody>
      </p:sp>
    </p:spTree>
    <p:extLst>
      <p:ext uri="{BB962C8B-B14F-4D97-AF65-F5344CB8AC3E}">
        <p14:creationId xmlns:p14="http://schemas.microsoft.com/office/powerpoint/2010/main" val="2918378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6059053" cy="792088"/>
          </a:xfrm>
        </p:spPr>
        <p:txBody>
          <a:bodyPr>
            <a:noAutofit/>
          </a:bodyPr>
          <a:lstStyle/>
          <a:p>
            <a:pPr>
              <a:tabLst>
                <a:tab pos="452438" algn="l"/>
              </a:tabLst>
            </a:pPr>
            <a:r>
              <a:rPr lang="de-AT" dirty="0" smtClean="0"/>
              <a:t>4. 	Ajusta la granularidad de las tareas</a:t>
            </a:r>
            <a:endParaRPr lang="de-AT" dirty="0"/>
          </a:p>
        </p:txBody>
      </p:sp>
      <p:sp>
        <p:nvSpPr>
          <p:cNvPr id="3" name="Inhaltsplatzhalter 2"/>
          <p:cNvSpPr>
            <a:spLocks noGrp="1"/>
          </p:cNvSpPr>
          <p:nvPr>
            <p:ph idx="1"/>
          </p:nvPr>
        </p:nvSpPr>
        <p:spPr>
          <a:xfrm>
            <a:off x="611560" y="1340768"/>
            <a:ext cx="7704856" cy="4824536"/>
          </a:xfrm>
        </p:spPr>
        <p:txBody>
          <a:bodyPr/>
          <a:lstStyle/>
          <a:p>
            <a:pPr marL="0" indent="0">
              <a:buNone/>
            </a:pPr>
            <a:r>
              <a:rPr lang="de-AT" b="1" dirty="0" smtClean="0"/>
              <a:t>Principio</a:t>
            </a:r>
            <a:r>
              <a:rPr lang="de-AT" dirty="0" smtClean="0"/>
              <a:t>: Los BPMSs añaden valor si coordinan el paso de trabajo de un recurso a otro.</a:t>
            </a:r>
          </a:p>
          <a:p>
            <a:pPr marL="0" indent="0">
              <a:buNone/>
              <a:tabLst>
                <a:tab pos="363538" algn="l"/>
              </a:tabLst>
            </a:pPr>
            <a:r>
              <a:rPr lang="de-AT" dirty="0" smtClean="0"/>
              <a:t>-&gt; 	Fusiona tareas consecutivas asignadas al mismo recurso</a:t>
            </a:r>
          </a:p>
          <a:p>
            <a:pPr marL="0" indent="0">
              <a:buNone/>
              <a:tabLst>
                <a:tab pos="363538" algn="l"/>
              </a:tabLst>
            </a:pPr>
            <a:r>
              <a:rPr lang="de-AT" dirty="0" smtClean="0"/>
              <a:t>-&gt; Refina las tareas que tengan un grano muy grueso</a:t>
            </a:r>
          </a:p>
          <a:p>
            <a:pPr>
              <a:buFont typeface="Arial" pitchFamily="34" charset="0"/>
              <a:buChar char="•"/>
            </a:pPr>
            <a:endParaRPr lang="de-AT" dirty="0" smtClean="0"/>
          </a:p>
          <a:p>
            <a:pPr>
              <a:buFont typeface="Arial" pitchFamily="34" charset="0"/>
              <a:buChar char="•"/>
            </a:pPr>
            <a:endParaRPr lang="de-AT" dirty="0" smtClean="0"/>
          </a:p>
          <a:p>
            <a:pPr>
              <a:buFont typeface="Arial" pitchFamily="34" charset="0"/>
              <a:buChar char="•"/>
            </a:pPr>
            <a:endParaRPr lang="de-AT"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717032"/>
            <a:ext cx="55911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922" y="5733256"/>
            <a:ext cx="23431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ight Arrow 15"/>
          <p:cNvSpPr/>
          <p:nvPr/>
        </p:nvSpPr>
        <p:spPr>
          <a:xfrm rot="5400000">
            <a:off x="3767187" y="5049180"/>
            <a:ext cx="432048"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7" name="Picture 6" descr="The block has been roughed out"/>
          <p:cNvPicPr>
            <a:picLocks noChangeAspect="1" noChangeArrowheads="1"/>
          </p:cNvPicPr>
          <p:nvPr/>
        </p:nvPicPr>
        <p:blipFill>
          <a:blip r:embed="rId5" cstate="print"/>
          <a:srcRect/>
          <a:stretch>
            <a:fillRect/>
          </a:stretch>
        </p:blipFill>
        <p:spPr bwMode="auto">
          <a:xfrm flipH="1">
            <a:off x="6454589" y="244319"/>
            <a:ext cx="864096" cy="916559"/>
          </a:xfrm>
          <a:prstGeom prst="rect">
            <a:avLst/>
          </a:prstGeom>
          <a:ln>
            <a:noFill/>
          </a:ln>
          <a:effectLst>
            <a:outerShdw blurRad="190500" algn="tl" rotWithShape="0">
              <a:srgbClr val="000000">
                <a:alpha val="70000"/>
              </a:srgbClr>
            </a:outerShdw>
          </a:effectLst>
        </p:spPr>
      </p:pic>
      <p:pic>
        <p:nvPicPr>
          <p:cNvPr id="18" name="Picture 8" descr="The finished carving"/>
          <p:cNvPicPr>
            <a:picLocks noChangeAspect="1" noChangeArrowheads="1"/>
          </p:cNvPicPr>
          <p:nvPr/>
        </p:nvPicPr>
        <p:blipFill>
          <a:blip r:embed="rId6" cstate="print"/>
          <a:srcRect/>
          <a:stretch>
            <a:fillRect/>
          </a:stretch>
        </p:blipFill>
        <p:spPr bwMode="auto">
          <a:xfrm flipH="1">
            <a:off x="8110773" y="238773"/>
            <a:ext cx="853930" cy="905776"/>
          </a:xfrm>
          <a:prstGeom prst="rect">
            <a:avLst/>
          </a:prstGeom>
          <a:ln>
            <a:noFill/>
          </a:ln>
          <a:effectLst>
            <a:outerShdw blurRad="190500" algn="tl" rotWithShape="0">
              <a:srgbClr val="000000">
                <a:alpha val="70000"/>
              </a:srgbClr>
            </a:outerShdw>
          </a:effectLst>
        </p:spPr>
      </p:pic>
      <p:sp>
        <p:nvSpPr>
          <p:cNvPr id="5" name="Left-Right Arrow 4"/>
          <p:cNvSpPr/>
          <p:nvPr/>
        </p:nvSpPr>
        <p:spPr>
          <a:xfrm>
            <a:off x="7534709" y="591659"/>
            <a:ext cx="360040" cy="2007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3861" y="3789040"/>
            <a:ext cx="23241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5757068"/>
            <a:ext cx="38957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4300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5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9700"/>
                                        </p:tgtEl>
                                        <p:attrNameLst>
                                          <p:attrName>style.visibility</p:attrName>
                                        </p:attrNameLst>
                                      </p:cBhvr>
                                      <p:to>
                                        <p:strVal val="visible"/>
                                      </p:to>
                                    </p:set>
                                    <p:animEffect transition="in" filter="fade">
                                      <p:cBhvr>
                                        <p:cTn id="21" dur="500"/>
                                        <p:tgtEl>
                                          <p:spTgt spid="297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29698"/>
                                        </p:tgtEl>
                                      </p:cBhvr>
                                    </p:animEffect>
                                    <p:set>
                                      <p:cBhvr>
                                        <p:cTn id="29" dur="1" fill="hold">
                                          <p:stCondLst>
                                            <p:cond delay="499"/>
                                          </p:stCondLst>
                                        </p:cTn>
                                        <p:tgtEl>
                                          <p:spTgt spid="2969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9700"/>
                                        </p:tgtEl>
                                      </p:cBhvr>
                                    </p:animEffect>
                                    <p:set>
                                      <p:cBhvr>
                                        <p:cTn id="35" dur="1" fill="hold">
                                          <p:stCondLst>
                                            <p:cond delay="499"/>
                                          </p:stCondLst>
                                        </p:cTn>
                                        <p:tgtEl>
                                          <p:spTgt spid="2970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701"/>
                                        </p:tgtEl>
                                        <p:attrNameLst>
                                          <p:attrName>style.visibility</p:attrName>
                                        </p:attrNameLst>
                                      </p:cBhvr>
                                      <p:to>
                                        <p:strVal val="visible"/>
                                      </p:to>
                                    </p:set>
                                    <p:animEffect transition="in" filter="fade">
                                      <p:cBhvr>
                                        <p:cTn id="40" dur="500"/>
                                        <p:tgtEl>
                                          <p:spTgt spid="2970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2"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9702"/>
                                        </p:tgtEl>
                                        <p:attrNameLst>
                                          <p:attrName>style.visibility</p:attrName>
                                        </p:attrNameLst>
                                      </p:cBhvr>
                                      <p:to>
                                        <p:strVal val="visible"/>
                                      </p:to>
                                    </p:set>
                                    <p:animEffect transition="in" filter="fade">
                                      <p:cBhvr>
                                        <p:cTn id="49"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Cuidado: Busca por todos lados</a:t>
            </a:r>
            <a:endParaRPr lang="en-AU" dirty="0"/>
          </a:p>
        </p:txBody>
      </p:sp>
      <p:sp>
        <p:nvSpPr>
          <p:cNvPr id="5" name="Content Placeholder 4"/>
          <p:cNvSpPr>
            <a:spLocks noGrp="1"/>
          </p:cNvSpPr>
          <p:nvPr>
            <p:ph idx="1"/>
          </p:nvPr>
        </p:nvSpPr>
        <p:spPr>
          <a:xfrm>
            <a:off x="467544" y="1052736"/>
            <a:ext cx="8136904" cy="4824536"/>
          </a:xfrm>
        </p:spPr>
        <p:txBody>
          <a:bodyPr/>
          <a:lstStyle/>
          <a:p>
            <a:pPr marL="0" indent="0">
              <a:buNone/>
            </a:pPr>
            <a:r>
              <a:rPr lang="en-AU" dirty="0" smtClean="0"/>
              <a:t>Tareas candidatas para la fusión pueden no ser consecutivas debido a que el proceso no esté correctamente modelado.</a:t>
            </a:r>
            <a:endParaRPr lang="en-AU" dirty="0"/>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
          <a:stretch/>
        </p:blipFill>
        <p:spPr bwMode="auto">
          <a:xfrm>
            <a:off x="1043608" y="2708920"/>
            <a:ext cx="5766767"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37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Una excepción a la regla</a:t>
            </a:r>
            <a:endParaRPr lang="en-AU" dirty="0"/>
          </a:p>
        </p:txBody>
      </p:sp>
      <p:pic>
        <p:nvPicPr>
          <p:cNvPr id="6" name="Picture 8" descr="\\psf\Home\Downloads\edu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33" y="188671"/>
            <a:ext cx="1384723" cy="936073"/>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63" y="2452688"/>
            <a:ext cx="60864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26816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sf\Home\Desktop\Screen Shot 2013-08-24 at 3.00.19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8" y="1028328"/>
            <a:ext cx="7882269" cy="384083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AU" dirty="0" smtClean="0"/>
              <a:t>Nuestro ejemplo…</a:t>
            </a:r>
            <a:endParaRPr lang="en-AU" dirty="0"/>
          </a:p>
        </p:txBody>
      </p:sp>
      <p:sp>
        <p:nvSpPr>
          <p:cNvPr id="5" name="Title 2"/>
          <p:cNvSpPr txBox="1">
            <a:spLocks/>
          </p:cNvSpPr>
          <p:nvPr/>
        </p:nvSpPr>
        <p:spPr>
          <a:xfrm>
            <a:off x="5652120" y="908720"/>
            <a:ext cx="2736304" cy="7920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pPr algn="r"/>
            <a:r>
              <a:rPr lang="en-AU" sz="2400" dirty="0" smtClean="0">
                <a:solidFill>
                  <a:schemeClr val="tx1">
                    <a:lumMod val="75000"/>
                    <a:lumOff val="25000"/>
                  </a:schemeClr>
                </a:solidFill>
                <a:latin typeface="+mn-lt"/>
              </a:rPr>
              <a:t>Before Step 1</a:t>
            </a:r>
            <a:endParaRPr lang="en-AU" sz="2400" dirty="0">
              <a:solidFill>
                <a:schemeClr val="tx1">
                  <a:lumMod val="75000"/>
                  <a:lumOff val="25000"/>
                </a:schemeClr>
              </a:solidFill>
              <a:latin typeface="+mn-lt"/>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35" y="1028328"/>
            <a:ext cx="7935799" cy="571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5622552" y="908720"/>
            <a:ext cx="2736304" cy="7920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pPr algn="r"/>
            <a:r>
              <a:rPr lang="en-AU" sz="2400" dirty="0" smtClean="0">
                <a:solidFill>
                  <a:schemeClr val="tx1">
                    <a:lumMod val="75000"/>
                    <a:lumOff val="25000"/>
                  </a:schemeClr>
                </a:solidFill>
                <a:latin typeface="+mn-lt"/>
              </a:rPr>
              <a:t>Después del paso 4</a:t>
            </a:r>
            <a:endParaRPr lang="en-AU" sz="2400" dirty="0">
              <a:solidFill>
                <a:schemeClr val="tx1">
                  <a:lumMod val="75000"/>
                  <a:lumOff val="25000"/>
                </a:schemeClr>
              </a:solidFill>
              <a:latin typeface="+mn-lt"/>
            </a:endParaRPr>
          </a:p>
        </p:txBody>
      </p:sp>
    </p:spTree>
    <p:extLst>
      <p:ext uri="{BB962C8B-B14F-4D97-AF65-F5344CB8AC3E}">
        <p14:creationId xmlns:p14="http://schemas.microsoft.com/office/powerpoint/2010/main" val="3285795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heel(1)">
                                      <p:cBhvr>
                                        <p:cTn id="7" dur="2000"/>
                                        <p:tgtEl>
                                          <p:spTgt spid="31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5. Especificar propiedades de ejecución</a:t>
            </a:r>
            <a:endParaRPr lang="de-AT" dirty="0"/>
          </a:p>
        </p:txBody>
      </p:sp>
      <p:sp>
        <p:nvSpPr>
          <p:cNvPr id="3" name="Inhaltsplatzhalter 2"/>
          <p:cNvSpPr>
            <a:spLocks noGrp="1"/>
          </p:cNvSpPr>
          <p:nvPr>
            <p:ph idx="1"/>
          </p:nvPr>
        </p:nvSpPr>
        <p:spPr>
          <a:xfrm>
            <a:off x="611560" y="1340768"/>
            <a:ext cx="7944147" cy="4824536"/>
          </a:xfrm>
        </p:spPr>
        <p:txBody>
          <a:bodyPr>
            <a:normAutofit lnSpcReduction="10000"/>
          </a:bodyPr>
          <a:lstStyle/>
          <a:p>
            <a:pPr marL="0" indent="0">
              <a:buNone/>
            </a:pPr>
            <a:r>
              <a:rPr lang="en-US" dirty="0" smtClean="0"/>
              <a:t>-&gt; Variables de proceso, mensajes, señales, errores</a:t>
            </a:r>
            <a:endParaRPr lang="en-US" dirty="0"/>
          </a:p>
          <a:p>
            <a:pPr marL="0" indent="0">
              <a:buNone/>
              <a:tabLst>
                <a:tab pos="355600" algn="l"/>
              </a:tabLst>
            </a:pPr>
            <a:r>
              <a:rPr lang="en-US" dirty="0" smtClean="0"/>
              <a:t>-&gt; Variables de tareas y eventos y su mapeado a variables de proceso</a:t>
            </a:r>
          </a:p>
          <a:p>
            <a:pPr marL="0" indent="0">
              <a:buNone/>
              <a:tabLst>
                <a:tab pos="355600" algn="l"/>
              </a:tabLst>
            </a:pPr>
            <a:r>
              <a:rPr lang="en-US" dirty="0"/>
              <a:t>-&gt; Detalles de servicio</a:t>
            </a:r>
            <a:endParaRPr lang="en-US" dirty="0" smtClean="0"/>
          </a:p>
          <a:p>
            <a:pPr marL="0" indent="0">
              <a:buNone/>
            </a:pPr>
            <a:r>
              <a:rPr lang="en-US" dirty="0" smtClean="0"/>
              <a:t>-&gt; Código de las tareas de script</a:t>
            </a:r>
          </a:p>
          <a:p>
            <a:pPr marL="0" indent="0">
              <a:buNone/>
            </a:pPr>
            <a:r>
              <a:rPr lang="en-US" dirty="0" smtClean="0"/>
              <a:t>-&gt; Reglas de asignación de recursos y estructura de la interfaz de usuario</a:t>
            </a:r>
          </a:p>
          <a:p>
            <a:pPr marL="0" indent="0">
              <a:buNone/>
            </a:pPr>
            <a:r>
              <a:rPr lang="en-US" dirty="0" smtClean="0"/>
              <a:t>-&gt; Expresiones en tareas, eventos y flujos de secuencia</a:t>
            </a:r>
          </a:p>
          <a:p>
            <a:pPr marL="0" indent="0">
              <a:buNone/>
            </a:pPr>
            <a:r>
              <a:rPr lang="en-US" dirty="0"/>
              <a:t>-&gt; Otras específicas del </a:t>
            </a:r>
            <a:r>
              <a:rPr lang="en-US" dirty="0" smtClean="0"/>
              <a:t>BPMS: listas de tareas, formularios, conectores…</a:t>
            </a:r>
            <a:endParaRPr lang="de-AT" dirty="0"/>
          </a:p>
        </p:txBody>
      </p:sp>
    </p:spTree>
    <p:extLst>
      <p:ext uri="{BB962C8B-B14F-4D97-AF65-F5344CB8AC3E}">
        <p14:creationId xmlns:p14="http://schemas.microsoft.com/office/powerpoint/2010/main" val="20460099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ph type="title"/>
          </p:nvPr>
        </p:nvSpPr>
        <p:spPr/>
        <p:txBody>
          <a:bodyPr/>
          <a:lstStyle/>
          <a:p>
            <a:r>
              <a:rPr lang="en-GB">
                <a:latin typeface="Arial Narrow" charset="0"/>
              </a:rPr>
              <a:t>Fundamentals of Business Process Management</a:t>
            </a:r>
          </a:p>
        </p:txBody>
      </p:sp>
      <p:sp>
        <p:nvSpPr>
          <p:cNvPr id="49154" name="Marcador de contenido 2"/>
          <p:cNvSpPr>
            <a:spLocks noGrp="1"/>
          </p:cNvSpPr>
          <p:nvPr>
            <p:ph idx="1"/>
          </p:nvPr>
        </p:nvSpPr>
        <p:spPr>
          <a:xfrm>
            <a:off x="4067175" y="1335088"/>
            <a:ext cx="4619625" cy="4525962"/>
          </a:xfrm>
        </p:spPr>
        <p:txBody>
          <a:bodyPr/>
          <a:lstStyle/>
          <a:p>
            <a:r>
              <a:rPr lang="en-GB">
                <a:latin typeface="Arial Narrow" charset="0"/>
              </a:rPr>
              <a:t>Capítulo 9</a:t>
            </a:r>
          </a:p>
          <a:p>
            <a:r>
              <a:rPr lang="en-GB">
                <a:latin typeface="Arial Narrow" charset="0"/>
              </a:rPr>
              <a:t>Accesible en: </a:t>
            </a:r>
            <a:r>
              <a:rPr lang="en-GB">
                <a:latin typeface="Arial Narrow" charset="0"/>
                <a:hlinkClick r:id="rId2"/>
              </a:rPr>
              <a:t>http://</a:t>
            </a:r>
            <a:r>
              <a:rPr lang="nl-NL">
                <a:latin typeface="Arial Narrow" charset="0"/>
                <a:hlinkClick r:id="rId2"/>
              </a:rPr>
              <a:t>0-link.springer.com.fama.us.es/book/10.1007/978-3-642-33143-5/page/1</a:t>
            </a:r>
            <a:endParaRPr lang="nl-NL">
              <a:latin typeface="Arial Narrow" charset="0"/>
            </a:endParaRPr>
          </a:p>
          <a:p>
            <a:r>
              <a:rPr lang="nl-NL">
                <a:latin typeface="Arial Narrow" charset="0"/>
              </a:rPr>
              <a:t>Más información en: </a:t>
            </a:r>
            <a:r>
              <a:rPr lang="nl-NL">
                <a:latin typeface="Arial Narrow" charset="0"/>
                <a:hlinkClick r:id="rId3"/>
              </a:rPr>
              <a:t>http://fundamentals-of-bpm.org/</a:t>
            </a:r>
            <a:endParaRPr lang="nl-NL">
              <a:latin typeface="Arial Narrow" charset="0"/>
            </a:endParaRPr>
          </a:p>
          <a:p>
            <a:endParaRPr lang="nl-NL">
              <a:latin typeface="Arial Narrow" charset="0"/>
            </a:endParaRPr>
          </a:p>
          <a:p>
            <a:endParaRPr lang="en-GB">
              <a:latin typeface="Arial Narrow" charset="0"/>
            </a:endParaRPr>
          </a:p>
        </p:txBody>
      </p:sp>
      <p:pic>
        <p:nvPicPr>
          <p:cNvPr id="49155"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3552825"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2471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n-GB"/>
              <a:t>Sistemas de gestión de procesos de negocio (BPMSs)</a:t>
            </a:r>
          </a:p>
          <a:p>
            <a:r>
              <a:rPr lang="en-GB"/>
              <a:t>Gestión de clientes (CRM)</a:t>
            </a:r>
          </a:p>
          <a:p>
            <a:r>
              <a:rPr lang="en-GB"/>
              <a:t>Sistemas empresariales (ERP)</a:t>
            </a:r>
          </a:p>
          <a:p>
            <a:r>
              <a:rPr lang="en-GB"/>
              <a:t>Sistemas de gestión de casos (ACM)</a:t>
            </a:r>
          </a:p>
        </p:txBody>
      </p:sp>
      <p:sp>
        <p:nvSpPr>
          <p:cNvPr id="3" name="Título 2"/>
          <p:cNvSpPr>
            <a:spLocks noGrp="1"/>
          </p:cNvSpPr>
          <p:nvPr>
            <p:ph type="title"/>
          </p:nvPr>
        </p:nvSpPr>
        <p:spPr/>
        <p:txBody>
          <a:bodyPr/>
          <a:lstStyle/>
          <a:p>
            <a:r>
              <a:rPr lang="en-GB"/>
              <a:t>Sistemas de información conscientes del proceso</a:t>
            </a:r>
          </a:p>
        </p:txBody>
      </p:sp>
      <p:sp>
        <p:nvSpPr>
          <p:cNvPr id="4" name="13 Llamada con línea 1"/>
          <p:cNvSpPr/>
          <p:nvPr/>
        </p:nvSpPr>
        <p:spPr>
          <a:xfrm>
            <a:off x="0" y="951662"/>
            <a:ext cx="2489410" cy="928694"/>
          </a:xfrm>
          <a:prstGeom prst="borderCallout1">
            <a:avLst>
              <a:gd name="adj1" fmla="val 39733"/>
              <a:gd name="adj2" fmla="val 1205"/>
              <a:gd name="adj3" fmla="val 125680"/>
              <a:gd name="adj4" fmla="val 29151"/>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Explotan la definición explícita del proceso de negocio</a:t>
            </a:r>
            <a:endParaRPr lang="es-ES" b="1" dirty="0"/>
          </a:p>
        </p:txBody>
      </p:sp>
    </p:spTree>
    <p:extLst>
      <p:ext uri="{BB962C8B-B14F-4D97-AF65-F5344CB8AC3E}">
        <p14:creationId xmlns:p14="http://schemas.microsoft.com/office/powerpoint/2010/main" val="2298842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a:t>Sistemas de gestión de procesos de negocio</a:t>
            </a:r>
          </a:p>
        </p:txBody>
      </p:sp>
    </p:spTree>
    <p:extLst>
      <p:ext uri="{BB962C8B-B14F-4D97-AF65-F5344CB8AC3E}">
        <p14:creationId xmlns:p14="http://schemas.microsoft.com/office/powerpoint/2010/main" val="6713837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2"/>
          <p:cNvGraphicFramePr>
            <a:graphicFrameLocks noGrp="1"/>
          </p:cNvGraphicFramePr>
          <p:nvPr>
            <p:ph idx="1"/>
            <p:extLst>
              <p:ext uri="{D42A27DB-BD31-4B8C-83A1-F6EECF244321}">
                <p14:modId xmlns:p14="http://schemas.microsoft.com/office/powerpoint/2010/main" val="4277039111"/>
              </p:ext>
            </p:extLst>
          </p:nvPr>
        </p:nvGraphicFramePr>
        <p:xfrm>
          <a:off x="323850" y="1728788"/>
          <a:ext cx="8329613"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8828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BPMS debe dar soporte a:</a:t>
            </a:r>
            <a:endParaRPr lang="es-ES" dirty="0"/>
          </a:p>
        </p:txBody>
      </p:sp>
      <p:sp>
        <p:nvSpPr>
          <p:cNvPr id="3" name="2 Marcador de contenido"/>
          <p:cNvSpPr>
            <a:spLocks noGrp="1"/>
          </p:cNvSpPr>
          <p:nvPr>
            <p:ph idx="1"/>
          </p:nvPr>
        </p:nvSpPr>
        <p:spPr/>
        <p:txBody>
          <a:bodyPr/>
          <a:lstStyle/>
          <a:p>
            <a:r>
              <a:rPr lang="es-ES" dirty="0" smtClean="0"/>
              <a:t>Modelado de procesos de negocio</a:t>
            </a:r>
          </a:p>
          <a:p>
            <a:pPr lvl="1"/>
            <a:r>
              <a:rPr lang="es-ES" dirty="0" smtClean="0"/>
              <a:t>Incluye visualización, simulación, definición de reglas de negocio</a:t>
            </a:r>
          </a:p>
          <a:p>
            <a:r>
              <a:rPr lang="es-ES" dirty="0" smtClean="0"/>
              <a:t>Ejecución de procesos de negocio</a:t>
            </a:r>
          </a:p>
          <a:p>
            <a:pPr lvl="1"/>
            <a:r>
              <a:rPr lang="es-ES" dirty="0" smtClean="0"/>
              <a:t>Es habitual usar sistemas de </a:t>
            </a:r>
            <a:r>
              <a:rPr lang="es-ES" dirty="0" err="1" smtClean="0"/>
              <a:t>workflow</a:t>
            </a:r>
            <a:endParaRPr lang="es-ES" dirty="0" smtClean="0"/>
          </a:p>
          <a:p>
            <a:r>
              <a:rPr lang="es-ES" dirty="0" smtClean="0"/>
              <a:t>Medición de procesos de negocio</a:t>
            </a:r>
          </a:p>
          <a:p>
            <a:r>
              <a:rPr lang="es-ES" dirty="0" smtClean="0"/>
              <a:t>Análisis, monitorización y auditoría de procesos de negocio</a:t>
            </a:r>
          </a:p>
          <a:p>
            <a:r>
              <a:rPr lang="es-ES" dirty="0" smtClean="0"/>
              <a:t>Optimización de procesos de negocio</a:t>
            </a:r>
            <a:endParaRPr lang="es-ES" dirty="0"/>
          </a:p>
        </p:txBody>
      </p:sp>
    </p:spTree>
    <p:extLst>
      <p:ext uri="{BB962C8B-B14F-4D97-AF65-F5344CB8AC3E}">
        <p14:creationId xmlns:p14="http://schemas.microsoft.com/office/powerpoint/2010/main" val="1460719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aching-v2">
  <a:themeElements>
    <a:clrScheme name="Colores Cristina">
      <a:dk1>
        <a:srgbClr val="141414"/>
      </a:dk1>
      <a:lt1>
        <a:sysClr val="window" lastClr="FFFFFF"/>
      </a:lt1>
      <a:dk2>
        <a:srgbClr val="A8003B"/>
      </a:dk2>
      <a:lt2>
        <a:srgbClr val="FFFFFF"/>
      </a:lt2>
      <a:accent1>
        <a:srgbClr val="A8003B"/>
      </a:accent1>
      <a:accent2>
        <a:srgbClr val="A8003B"/>
      </a:accent2>
      <a:accent3>
        <a:srgbClr val="00504D"/>
      </a:accent3>
      <a:accent4>
        <a:srgbClr val="00A19B"/>
      </a:accent4>
      <a:accent5>
        <a:srgbClr val="4BACC6"/>
      </a:accent5>
      <a:accent6>
        <a:srgbClr val="967140"/>
      </a:accent6>
      <a:hlink>
        <a:srgbClr val="0000FF"/>
      </a:hlink>
      <a:folHlink>
        <a:srgbClr val="800080"/>
      </a:folHlink>
    </a:clrScheme>
    <a:fontScheme name="Horizonte">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teaching-v2.thmx</Template>
  <TotalTime>2614</TotalTime>
  <Words>3888</Words>
  <Application>Microsoft Macintosh PowerPoint</Application>
  <PresentationFormat>Presentación en pantalla (4:3)</PresentationFormat>
  <Paragraphs>378</Paragraphs>
  <Slides>55</Slides>
  <Notes>29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57" baseType="lpstr">
      <vt:lpstr>teaching-v2</vt:lpstr>
      <vt:lpstr>Visio</vt:lpstr>
      <vt:lpstr>Automatización de procesos</vt:lpstr>
      <vt:lpstr>Presentación de PowerPoint</vt:lpstr>
      <vt:lpstr>Presentación de PowerPoint</vt:lpstr>
      <vt:lpstr>¿Dónde estamos?</vt:lpstr>
      <vt:lpstr>La automatización de procesos abarca:</vt:lpstr>
      <vt:lpstr>Sistemas de información conscientes del proceso</vt:lpstr>
      <vt:lpstr>Presentación de PowerPoint</vt:lpstr>
      <vt:lpstr>Presentación de PowerPoint</vt:lpstr>
      <vt:lpstr>BPMS debe dar soporte a:</vt:lpstr>
      <vt:lpstr>La arquitectura de un BPMS</vt:lpstr>
      <vt:lpstr>Process modeling tool</vt:lpstr>
      <vt:lpstr>Ejemplos de process modeling tools</vt:lpstr>
      <vt:lpstr>Execution Engine</vt:lpstr>
      <vt:lpstr>Worklist Handler </vt:lpstr>
      <vt:lpstr>Ejemplos de worklist handlers</vt:lpstr>
      <vt:lpstr>Administration &amp; Monitoring Tools</vt:lpstr>
      <vt:lpstr>Ejemplos de monitoring &amp; administration tools</vt:lpstr>
      <vt:lpstr>External Services</vt:lpstr>
      <vt:lpstr>Ejemplo de external services</vt:lpstr>
      <vt:lpstr>Evolución del panorama de BPMS</vt:lpstr>
      <vt:lpstr>BPMS Landscape</vt:lpstr>
      <vt:lpstr>Clasificación de BPMS de acuerdo a su soporte a BPMN</vt:lpstr>
      <vt:lpstr>Criterios de selección para el BPMS</vt:lpstr>
      <vt:lpstr>Presentación de PowerPoint</vt:lpstr>
      <vt:lpstr>Reducción de la carga de trabajo</vt:lpstr>
      <vt:lpstr>Integración de sistemas flexible</vt:lpstr>
      <vt:lpstr>Ejecución transparente</vt:lpstr>
      <vt:lpstr>Aplicación explícita de reglas</vt:lpstr>
      <vt:lpstr>Presentación de PowerPoint</vt:lpstr>
      <vt:lpstr>Problemas técnicos: Integración</vt:lpstr>
      <vt:lpstr>Problemas organizacionales</vt:lpstr>
      <vt:lpstr>Presentación de PowerPoint</vt:lpstr>
      <vt:lpstr>El salto entre TI y negocio</vt:lpstr>
      <vt:lpstr>El resultado: dos caras de la historia</vt:lpstr>
      <vt:lpstr>Pasos para convertir procesos en ejecutables</vt:lpstr>
      <vt:lpstr>Nuestro ejemplo</vt:lpstr>
      <vt:lpstr>Nuestro ejemplo</vt:lpstr>
      <vt:lpstr>1. Identificar las fronteras de automatización</vt:lpstr>
      <vt:lpstr>En BPMN: especifica los marcadores de tareas</vt:lpstr>
      <vt:lpstr>En nuestro ejemplo…</vt:lpstr>
      <vt:lpstr>2. Revisar las tareas manuales</vt:lpstr>
      <vt:lpstr>Alternativa: aísla tareas manuales</vt:lpstr>
      <vt:lpstr>Alternativa: aísla tareas manuales</vt:lpstr>
      <vt:lpstr>Consideremos este fragmento de proceso</vt:lpstr>
      <vt:lpstr>Posible solución</vt:lpstr>
      <vt:lpstr>Elementos de BPMN irrelevantes para la ejecución</vt:lpstr>
      <vt:lpstr>3. Completa el modelo de proceso</vt:lpstr>
      <vt:lpstr>En nuestro ejemplo…</vt:lpstr>
      <vt:lpstr>En nuestro ejemplo…</vt:lpstr>
      <vt:lpstr>4.  Ajusta la granularidad de las tareas</vt:lpstr>
      <vt:lpstr>Cuidado: Busca por todos lados</vt:lpstr>
      <vt:lpstr>Una excepción a la regla</vt:lpstr>
      <vt:lpstr>Nuestro ejemplo…</vt:lpstr>
      <vt:lpstr>5. Especificar propiedades de ejecución</vt:lpstr>
      <vt:lpstr>Fundamentals of Business Process Management</vt:lpstr>
    </vt:vector>
  </TitlesOfParts>
  <Company>Universidad de Sevilla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flujo y teorías de colas</dc:title>
  <dc:creator>Manuel Resinas</dc:creator>
  <cp:lastModifiedBy>Manuel Resinas</cp:lastModifiedBy>
  <cp:revision>106</cp:revision>
  <dcterms:created xsi:type="dcterms:W3CDTF">2013-11-04T10:00:04Z</dcterms:created>
  <dcterms:modified xsi:type="dcterms:W3CDTF">2014-02-11T13:08:31Z</dcterms:modified>
</cp:coreProperties>
</file>