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87"/>
  </p:notesMasterIdLst>
  <p:handoutMasterIdLst>
    <p:handoutMasterId r:id="rId88"/>
  </p:handoutMasterIdLst>
  <p:sldIdLst>
    <p:sldId id="359" r:id="rId5"/>
    <p:sldId id="433" r:id="rId6"/>
    <p:sldId id="672" r:id="rId7"/>
    <p:sldId id="683" r:id="rId8"/>
    <p:sldId id="684" r:id="rId9"/>
    <p:sldId id="758" r:id="rId10"/>
    <p:sldId id="735" r:id="rId11"/>
    <p:sldId id="686" r:id="rId12"/>
    <p:sldId id="687" r:id="rId13"/>
    <p:sldId id="688" r:id="rId14"/>
    <p:sldId id="689" r:id="rId15"/>
    <p:sldId id="734" r:id="rId16"/>
    <p:sldId id="736" r:id="rId17"/>
    <p:sldId id="673" r:id="rId18"/>
    <p:sldId id="690" r:id="rId19"/>
    <p:sldId id="691" r:id="rId20"/>
    <p:sldId id="692" r:id="rId21"/>
    <p:sldId id="693" r:id="rId22"/>
    <p:sldId id="694" r:id="rId23"/>
    <p:sldId id="737" r:id="rId24"/>
    <p:sldId id="738" r:id="rId25"/>
    <p:sldId id="739" r:id="rId26"/>
    <p:sldId id="740" r:id="rId27"/>
    <p:sldId id="695" r:id="rId28"/>
    <p:sldId id="741" r:id="rId29"/>
    <p:sldId id="742" r:id="rId30"/>
    <p:sldId id="743" r:id="rId31"/>
    <p:sldId id="744" r:id="rId32"/>
    <p:sldId id="746" r:id="rId33"/>
    <p:sldId id="745" r:id="rId34"/>
    <p:sldId id="747" r:id="rId35"/>
    <p:sldId id="696" r:id="rId36"/>
    <p:sldId id="697" r:id="rId37"/>
    <p:sldId id="698" r:id="rId38"/>
    <p:sldId id="748" r:id="rId39"/>
    <p:sldId id="749" r:id="rId40"/>
    <p:sldId id="699" r:id="rId41"/>
    <p:sldId id="750" r:id="rId42"/>
    <p:sldId id="751" r:id="rId43"/>
    <p:sldId id="674" r:id="rId44"/>
    <p:sldId id="677" r:id="rId45"/>
    <p:sldId id="678" r:id="rId46"/>
    <p:sldId id="757" r:id="rId47"/>
    <p:sldId id="679" r:id="rId48"/>
    <p:sldId id="756" r:id="rId49"/>
    <p:sldId id="680" r:id="rId50"/>
    <p:sldId id="755" r:id="rId51"/>
    <p:sldId id="681" r:id="rId52"/>
    <p:sldId id="754" r:id="rId53"/>
    <p:sldId id="682" r:id="rId54"/>
    <p:sldId id="752" r:id="rId55"/>
    <p:sldId id="753" r:id="rId56"/>
    <p:sldId id="675" r:id="rId57"/>
    <p:sldId id="702" r:id="rId58"/>
    <p:sldId id="711" r:id="rId59"/>
    <p:sldId id="733" r:id="rId60"/>
    <p:sldId id="712" r:id="rId61"/>
    <p:sldId id="713" r:id="rId62"/>
    <p:sldId id="765" r:id="rId63"/>
    <p:sldId id="716" r:id="rId64"/>
    <p:sldId id="728" r:id="rId65"/>
    <p:sldId id="717" r:id="rId66"/>
    <p:sldId id="718" r:id="rId67"/>
    <p:sldId id="719" r:id="rId68"/>
    <p:sldId id="732" r:id="rId69"/>
    <p:sldId id="729" r:id="rId70"/>
    <p:sldId id="730" r:id="rId71"/>
    <p:sldId id="766" r:id="rId72"/>
    <p:sldId id="731" r:id="rId73"/>
    <p:sldId id="763" r:id="rId74"/>
    <p:sldId id="764" r:id="rId75"/>
    <p:sldId id="760" r:id="rId76"/>
    <p:sldId id="761" r:id="rId77"/>
    <p:sldId id="726" r:id="rId78"/>
    <p:sldId id="727" r:id="rId79"/>
    <p:sldId id="762" r:id="rId80"/>
    <p:sldId id="724" r:id="rId81"/>
    <p:sldId id="725" r:id="rId82"/>
    <p:sldId id="708" r:id="rId83"/>
    <p:sldId id="709" r:id="rId84"/>
    <p:sldId id="676" r:id="rId85"/>
    <p:sldId id="432" r:id="rId86"/>
  </p:sldIdLst>
  <p:sldSz cx="9144000" cy="5715000" type="screen16x10"/>
  <p:notesSz cx="6858000" cy="9144000"/>
  <p:custDataLst>
    <p:tags r:id="rId8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or"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C8AC8"/>
    <a:srgbClr val="CBDDEF"/>
    <a:srgbClr val="E7EFF7"/>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1" autoAdjust="0"/>
    <p:restoredTop sz="87014" autoAdjust="0"/>
  </p:normalViewPr>
  <p:slideViewPr>
    <p:cSldViewPr snapToGrid="0" showGuides="1">
      <p:cViewPr varScale="1">
        <p:scale>
          <a:sx n="125" d="100"/>
          <a:sy n="125" d="100"/>
        </p:scale>
        <p:origin x="1012" y="60"/>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11.11.2020</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11.11.2020</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247708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14</a:t>
            </a:fld>
            <a:endParaRPr lang="de-AT" dirty="0"/>
          </a:p>
        </p:txBody>
      </p:sp>
    </p:spTree>
    <p:extLst>
      <p:ext uri="{BB962C8B-B14F-4D97-AF65-F5344CB8AC3E}">
        <p14:creationId xmlns:p14="http://schemas.microsoft.com/office/powerpoint/2010/main" val="405915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15</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277039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16</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282980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17</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07063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18</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98354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24</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36200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32</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186594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33</a:t>
            </a:fld>
            <a:endParaRPr lang="en-US"/>
          </a:p>
        </p:txBody>
      </p:sp>
    </p:spTree>
    <p:extLst>
      <p:ext uri="{BB962C8B-B14F-4D97-AF65-F5344CB8AC3E}">
        <p14:creationId xmlns:p14="http://schemas.microsoft.com/office/powerpoint/2010/main" val="41213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36</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0203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37</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85031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3520">
              <a:defRPr sz="2400">
                <a:solidFill>
                  <a:schemeClr val="tx1"/>
                </a:solidFill>
                <a:latin typeface="Times New Roman" pitchFamily="18" charset="0"/>
                <a:ea typeface="ＭＳ Ｐゴシック" pitchFamily="34" charset="-128"/>
              </a:defRPr>
            </a:lvl1pPr>
            <a:lvl2pPr marL="742883" indent="-285725" defTabSz="763520">
              <a:defRPr sz="2400">
                <a:solidFill>
                  <a:schemeClr val="tx1"/>
                </a:solidFill>
                <a:latin typeface="Times New Roman" pitchFamily="18" charset="0"/>
                <a:ea typeface="ＭＳ Ｐゴシック" pitchFamily="34" charset="-128"/>
              </a:defRPr>
            </a:lvl2pPr>
            <a:lvl3pPr marL="1142898" indent="-228580" defTabSz="763520">
              <a:defRPr sz="2400">
                <a:solidFill>
                  <a:schemeClr val="tx1"/>
                </a:solidFill>
                <a:latin typeface="Times New Roman" pitchFamily="18" charset="0"/>
                <a:ea typeface="ＭＳ Ｐゴシック" pitchFamily="34" charset="-128"/>
              </a:defRPr>
            </a:lvl3pPr>
            <a:lvl4pPr marL="1600057" indent="-228580" defTabSz="763520">
              <a:defRPr sz="2400">
                <a:solidFill>
                  <a:schemeClr val="tx1"/>
                </a:solidFill>
                <a:latin typeface="Times New Roman" pitchFamily="18" charset="0"/>
                <a:ea typeface="ＭＳ Ｐゴシック" pitchFamily="34" charset="-128"/>
              </a:defRPr>
            </a:lvl4pPr>
            <a:lvl5pPr marL="2057217" indent="-228580" defTabSz="763520">
              <a:defRPr sz="2400">
                <a:solidFill>
                  <a:schemeClr val="tx1"/>
                </a:solidFill>
                <a:latin typeface="Times New Roman" pitchFamily="18" charset="0"/>
                <a:ea typeface="ＭＳ Ｐゴシック" pitchFamily="34" charset="-128"/>
              </a:defRPr>
            </a:lvl5pPr>
            <a:lvl6pPr marL="251437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53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9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85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2B77F43-60BE-4E2C-9ECA-774DC50CDAB7}" type="slidenum">
              <a:rPr lang="en-US" sz="1000"/>
              <a:pPr/>
              <a:t>2</a:t>
            </a:fld>
            <a:endParaRPr lang="en-US" sz="1000"/>
          </a:p>
        </p:txBody>
      </p:sp>
      <p:sp>
        <p:nvSpPr>
          <p:cNvPr id="93187" name="Rectangle 2"/>
          <p:cNvSpPr>
            <a:spLocks noGrp="1" noRot="1" noChangeAspect="1" noChangeArrowheads="1" noTextEdit="1"/>
          </p:cNvSpPr>
          <p:nvPr>
            <p:ph type="sldImg"/>
          </p:nvPr>
        </p:nvSpPr>
        <p:spPr bwMode="auto">
          <a:xfrm>
            <a:off x="479425" y="768350"/>
            <a:ext cx="6138863" cy="38385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93188" name="Rectangle 3"/>
          <p:cNvSpPr>
            <a:spLocks noGrp="1" noChangeArrowheads="1"/>
          </p:cNvSpPr>
          <p:nvPr>
            <p:ph type="body" idx="1"/>
          </p:nvPr>
        </p:nvSpPr>
        <p:spPr bwMode="auto">
          <a:xfrm>
            <a:off x="709614" y="4862513"/>
            <a:ext cx="5680075" cy="46037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dirty="0"/>
          </a:p>
        </p:txBody>
      </p:sp>
    </p:spTree>
    <p:extLst>
      <p:ext uri="{BB962C8B-B14F-4D97-AF65-F5344CB8AC3E}">
        <p14:creationId xmlns:p14="http://schemas.microsoft.com/office/powerpoint/2010/main" val="229422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srgbClr val="000000"/>
                </a:solidFill>
              </a:rPr>
              <a:pPr/>
              <a:t>38</a:t>
            </a:fld>
            <a:endParaRPr lang="en-AU">
              <a:solidFill>
                <a:srgbClr val="000000"/>
              </a:solidFill>
            </a:endParaRPr>
          </a:p>
        </p:txBody>
      </p:sp>
    </p:spTree>
    <p:extLst>
      <p:ext uri="{BB962C8B-B14F-4D97-AF65-F5344CB8AC3E}">
        <p14:creationId xmlns:p14="http://schemas.microsoft.com/office/powerpoint/2010/main" val="1407951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40</a:t>
            </a:fld>
            <a:endParaRPr lang="de-AT" dirty="0"/>
          </a:p>
        </p:txBody>
      </p:sp>
    </p:spTree>
    <p:extLst>
      <p:ext uri="{BB962C8B-B14F-4D97-AF65-F5344CB8AC3E}">
        <p14:creationId xmlns:p14="http://schemas.microsoft.com/office/powerpoint/2010/main" val="551791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Seeing all the BPMN constructs that we illustrated so far, it may be</a:t>
            </a:r>
            <a:r>
              <a:rPr lang="en-AU" baseline="0" dirty="0"/>
              <a:t> overwhelming to construct a process model at once. </a:t>
            </a:r>
            <a:endParaRPr lang="en-AU" dirty="0"/>
          </a:p>
          <a:p>
            <a:r>
              <a:rPr lang="en-AU" dirty="0"/>
              <a:t>This is a simple 5-step method for going from a blank sheet to a process model that you can incrementally</a:t>
            </a:r>
            <a:r>
              <a:rPr lang="en-AU" baseline="0" dirty="0"/>
              <a:t> refine.</a:t>
            </a:r>
          </a:p>
          <a:p>
            <a:endParaRPr lang="en-AU" baseline="0" dirty="0"/>
          </a:p>
          <a:p>
            <a:r>
              <a:rPr lang="en-AU" baseline="0" dirty="0"/>
              <a:t>From sticky notes to activities.</a:t>
            </a:r>
          </a:p>
          <a:p>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41</a:t>
            </a:fld>
            <a:endParaRPr lang="en-US"/>
          </a:p>
        </p:txBody>
      </p:sp>
    </p:spTree>
    <p:extLst>
      <p:ext uri="{BB962C8B-B14F-4D97-AF65-F5344CB8AC3E}">
        <p14:creationId xmlns:p14="http://schemas.microsoft.com/office/powerpoint/2010/main" val="104227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Optionally, if we have another business party, we define the handover here or defer it to the last step</a:t>
            </a:r>
            <a:r>
              <a:rPr lang="en-AU" u="none" baseline="0" dirty="0"/>
              <a:t> (it’s not essential at this stage)</a:t>
            </a:r>
            <a:endParaRPr lang="en-AU" u="none"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46</a:t>
            </a:fld>
            <a:endParaRPr lang="en-US"/>
          </a:p>
        </p:txBody>
      </p:sp>
    </p:spTree>
    <p:extLst>
      <p:ext uri="{BB962C8B-B14F-4D97-AF65-F5344CB8AC3E}">
        <p14:creationId xmlns:p14="http://schemas.microsoft.com/office/powerpoint/2010/main" val="111871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srgbClr val="000000"/>
                </a:solidFill>
              </a:rPr>
              <a:pPr/>
              <a:t>51</a:t>
            </a:fld>
            <a:endParaRPr lang="en-AU">
              <a:solidFill>
                <a:srgbClr val="000000"/>
              </a:solidFill>
            </a:endParaRPr>
          </a:p>
        </p:txBody>
      </p:sp>
    </p:spTree>
    <p:extLst>
      <p:ext uri="{BB962C8B-B14F-4D97-AF65-F5344CB8AC3E}">
        <p14:creationId xmlns:p14="http://schemas.microsoft.com/office/powerpoint/2010/main" val="225345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53</a:t>
            </a:fld>
            <a:endParaRPr lang="de-AT" dirty="0"/>
          </a:p>
        </p:txBody>
      </p:sp>
    </p:spTree>
    <p:extLst>
      <p:ext uri="{BB962C8B-B14F-4D97-AF65-F5344CB8AC3E}">
        <p14:creationId xmlns:p14="http://schemas.microsoft.com/office/powerpoint/2010/main" val="286530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54</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94934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55</a:t>
            </a:fld>
            <a:endParaRPr lang="en-AU">
              <a:solidFill>
                <a:prstClr val="black"/>
              </a:solidFill>
            </a:endParaRPr>
          </a:p>
        </p:txBody>
      </p:sp>
    </p:spTree>
    <p:extLst>
      <p:ext uri="{BB962C8B-B14F-4D97-AF65-F5344CB8AC3E}">
        <p14:creationId xmlns:p14="http://schemas.microsoft.com/office/powerpoint/2010/main" val="177184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56</a:t>
            </a:fld>
            <a:endParaRPr lang="en-AU">
              <a:solidFill>
                <a:prstClr val="black"/>
              </a:solidFill>
            </a:endParaRPr>
          </a:p>
        </p:txBody>
      </p:sp>
    </p:spTree>
    <p:extLst>
      <p:ext uri="{BB962C8B-B14F-4D97-AF65-F5344CB8AC3E}">
        <p14:creationId xmlns:p14="http://schemas.microsoft.com/office/powerpoint/2010/main" val="541017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57</a:t>
            </a:fld>
            <a:endParaRPr lang="en-AU">
              <a:solidFill>
                <a:prstClr val="black"/>
              </a:solidFill>
            </a:endParaRPr>
          </a:p>
        </p:txBody>
      </p:sp>
    </p:spTree>
    <p:extLst>
      <p:ext uri="{BB962C8B-B14F-4D97-AF65-F5344CB8AC3E}">
        <p14:creationId xmlns:p14="http://schemas.microsoft.com/office/powerpoint/2010/main" val="174633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3</a:t>
            </a:fld>
            <a:endParaRPr lang="de-AT" dirty="0"/>
          </a:p>
        </p:txBody>
      </p:sp>
    </p:spTree>
    <p:extLst>
      <p:ext uri="{BB962C8B-B14F-4D97-AF65-F5344CB8AC3E}">
        <p14:creationId xmlns:p14="http://schemas.microsoft.com/office/powerpoint/2010/main" val="1924592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58</a:t>
            </a:fld>
            <a:endParaRPr lang="en-AU">
              <a:solidFill>
                <a:prstClr val="black"/>
              </a:solidFill>
            </a:endParaRPr>
          </a:p>
        </p:txBody>
      </p:sp>
    </p:spTree>
    <p:extLst>
      <p:ext uri="{BB962C8B-B14F-4D97-AF65-F5344CB8AC3E}">
        <p14:creationId xmlns:p14="http://schemas.microsoft.com/office/powerpoint/2010/main" val="969159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64</a:t>
            </a:fld>
            <a:endParaRPr lang="en-AU">
              <a:solidFill>
                <a:prstClr val="black"/>
              </a:solidFill>
            </a:endParaRPr>
          </a:p>
        </p:txBody>
      </p:sp>
    </p:spTree>
    <p:extLst>
      <p:ext uri="{BB962C8B-B14F-4D97-AF65-F5344CB8AC3E}">
        <p14:creationId xmlns:p14="http://schemas.microsoft.com/office/powerpoint/2010/main" val="256481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65</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279364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t>74</a:t>
            </a:fld>
            <a:endParaRPr lang="en-AU"/>
          </a:p>
        </p:txBody>
      </p:sp>
    </p:spTree>
    <p:extLst>
      <p:ext uri="{BB962C8B-B14F-4D97-AF65-F5344CB8AC3E}">
        <p14:creationId xmlns:p14="http://schemas.microsoft.com/office/powerpoint/2010/main" val="101650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E29B-21C5-4616-8C91-16E7C6184830}" type="slidenum">
              <a:rPr lang="en-AU" smtClean="0"/>
              <a:t>75</a:t>
            </a:fld>
            <a:endParaRPr lang="en-AU"/>
          </a:p>
        </p:txBody>
      </p:sp>
    </p:spTree>
    <p:extLst>
      <p:ext uri="{BB962C8B-B14F-4D97-AF65-F5344CB8AC3E}">
        <p14:creationId xmlns:p14="http://schemas.microsoft.com/office/powerpoint/2010/main" val="1123317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77</a:t>
            </a:fld>
            <a:endParaRPr lang="en-AU">
              <a:solidFill>
                <a:prstClr val="black"/>
              </a:solidFill>
            </a:endParaRPr>
          </a:p>
        </p:txBody>
      </p:sp>
    </p:spTree>
    <p:extLst>
      <p:ext uri="{BB962C8B-B14F-4D97-AF65-F5344CB8AC3E}">
        <p14:creationId xmlns:p14="http://schemas.microsoft.com/office/powerpoint/2010/main" val="110127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C6C8DE93-8C39-43CB-8506-4DC1D16A6A41}" type="slidenum">
              <a:rPr lang="en-AU" altLang="en-US" sz="1300" b="0">
                <a:solidFill>
                  <a:srgbClr val="000000"/>
                </a:solidFill>
              </a:rPr>
              <a:pPr eaLnBrk="1" hangingPunct="1"/>
              <a:t>78</a:t>
            </a:fld>
            <a:endParaRPr lang="en-AU" altLang="en-US" sz="1300" b="0">
              <a:solidFill>
                <a:srgbClr val="000000"/>
              </a:solidFill>
            </a:endParaRPr>
          </a:p>
        </p:txBody>
      </p:sp>
    </p:spTree>
    <p:extLst>
      <p:ext uri="{BB962C8B-B14F-4D97-AF65-F5344CB8AC3E}">
        <p14:creationId xmlns:p14="http://schemas.microsoft.com/office/powerpoint/2010/main" val="4229972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1pPr>
            <a:lvl2pPr marL="717730" indent="-27605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2pPr>
            <a:lvl3pPr marL="110420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3pPr>
            <a:lvl4pPr marL="154588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4pPr>
            <a:lvl5pPr marL="198756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5pPr>
            <a:lvl6pPr marL="242924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6pPr>
            <a:lvl7pPr marL="287092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7pPr>
            <a:lvl8pPr marL="331260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8pPr>
            <a:lvl9pPr marL="375428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9pPr>
          </a:lstStyle>
          <a:p>
            <a:pPr>
              <a:buFont typeface="Verdana" pitchFamily="34" charset="0"/>
              <a:buNone/>
            </a:pPr>
            <a:fld id="{EC08F118-E28C-4901-A7B9-D8FE08744A6A}" type="slidenum">
              <a:rPr lang="en-AU" sz="1300">
                <a:solidFill>
                  <a:srgbClr val="000000"/>
                </a:solidFill>
                <a:latin typeface="Verdana" pitchFamily="34" charset="0"/>
              </a:rPr>
              <a:pPr>
                <a:buFont typeface="Verdana" pitchFamily="34" charset="0"/>
                <a:buNone/>
              </a:pPr>
              <a:t>79</a:t>
            </a:fld>
            <a:endParaRPr lang="en-AU" sz="1300" dirty="0">
              <a:solidFill>
                <a:srgbClr val="000000"/>
              </a:solidFill>
              <a:latin typeface="Verdana" pitchFamily="34" charset="0"/>
            </a:endParaRPr>
          </a:p>
        </p:txBody>
      </p:sp>
      <p:sp>
        <p:nvSpPr>
          <p:cNvPr id="57347" name="Rectangle 2"/>
          <p:cNvSpPr>
            <a:spLocks noGrp="1" noRot="1" noChangeAspect="1" noChangeArrowheads="1" noTextEdit="1"/>
          </p:cNvSpPr>
          <p:nvPr>
            <p:ph type="sldImg"/>
          </p:nvPr>
        </p:nvSpPr>
        <p:spPr>
          <a:xfrm>
            <a:off x="422275" y="744538"/>
            <a:ext cx="5949950" cy="3719512"/>
          </a:xfrm>
          <a:prstGeom prst="rect">
            <a:avLst/>
          </a:prstGeom>
          <a:ln/>
        </p:spPr>
      </p:sp>
      <p:sp>
        <p:nvSpPr>
          <p:cNvPr id="57348" name="Rectangle 3"/>
          <p:cNvSpPr>
            <a:spLocks noGrp="1" noChangeArrowheads="1"/>
          </p:cNvSpPr>
          <p:nvPr>
            <p:ph type="body" idx="1"/>
          </p:nvPr>
        </p:nvSpPr>
        <p:spPr>
          <a:xfrm>
            <a:off x="680721" y="4721673"/>
            <a:ext cx="5445760" cy="44720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59" tIns="45779" rIns="91559" bIns="45779"/>
          <a:lstStyle/>
          <a:p>
            <a:endParaRPr lang="en-AU"/>
          </a:p>
        </p:txBody>
      </p:sp>
    </p:spTree>
    <p:extLst>
      <p:ext uri="{BB962C8B-B14F-4D97-AF65-F5344CB8AC3E}">
        <p14:creationId xmlns:p14="http://schemas.microsoft.com/office/powerpoint/2010/main" val="2211530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81</a:t>
            </a:fld>
            <a:endParaRPr lang="de-AT" dirty="0"/>
          </a:p>
        </p:txBody>
      </p:sp>
    </p:spTree>
    <p:extLst>
      <p:ext uri="{BB962C8B-B14F-4D97-AF65-F5344CB8AC3E}">
        <p14:creationId xmlns:p14="http://schemas.microsoft.com/office/powerpoint/2010/main" val="276445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4</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358335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5</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96552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8</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4536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9</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26454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10</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6646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11</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2078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600"/>
            </a:lvl2pPr>
            <a:lvl3pPr>
              <a:defRPr sz="1600"/>
            </a:lvl3pPr>
            <a:lvl4pPr>
              <a:defRPr sz="1600"/>
            </a:lvl4pPr>
            <a:lvl5pPr>
              <a:defRPr sz="16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9" name="Foliennummernplatzhalter 8"/>
          <p:cNvSpPr>
            <a:spLocks noGrp="1"/>
          </p:cNvSpPr>
          <p:nvPr>
            <p:ph type="sldNum" sz="quarter" idx="12"/>
          </p:nvPr>
        </p:nvSpPr>
        <p:spPr/>
        <p:txBody>
          <a:bodyPr/>
          <a:lstStyle/>
          <a:p>
            <a:fld id="{BE3DC40E-DBBE-4E2D-9EEC-FBF0DA0E9179}" type="slidenum">
              <a:rPr lang="de-AT" smtClean="0"/>
              <a:pPr/>
              <a:t>‹Nr.›</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10" name="Foliennummernplatzhalter 9"/>
          <p:cNvSpPr>
            <a:spLocks noGrp="1"/>
          </p:cNvSpPr>
          <p:nvPr>
            <p:ph type="sldNum" sz="quarter" idx="12"/>
          </p:nvPr>
        </p:nvSpPr>
        <p:spPr/>
        <p:txBody>
          <a:bodyPr/>
          <a:lstStyle/>
          <a:p>
            <a:fld id="{BE3DC40E-DBBE-4E2D-9EEC-FBF0DA0E9179}" type="slidenum">
              <a:rPr lang="de-AT" smtClean="0"/>
              <a:pPr/>
              <a:t>‹Nr.›</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12" name="Foliennummernplatzhalter 11"/>
          <p:cNvSpPr>
            <a:spLocks noGrp="1"/>
          </p:cNvSpPr>
          <p:nvPr>
            <p:ph type="sldNum" sz="quarter" idx="16"/>
          </p:nvPr>
        </p:nvSpPr>
        <p:spPr/>
        <p:txBody>
          <a:bodyPr/>
          <a:lstStyle/>
          <a:p>
            <a:fld id="{BE3DC40E-DBBE-4E2D-9EEC-FBF0DA0E9179}" type="slidenum">
              <a:rPr lang="de-AT" smtClean="0"/>
              <a:pPr/>
              <a:t>‹Nr.›</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
        <p:nvSpPr>
          <p:cNvPr id="14" name="Textplatzhalter 2"/>
          <p:cNvSpPr>
            <a:spLocks noGrp="1"/>
          </p:cNvSpPr>
          <p:nvPr>
            <p:ph type="body" idx="17" hasCustomPrompt="1"/>
          </p:nvPr>
        </p:nvSpPr>
        <p:spPr bwMode="gray">
          <a:xfrm>
            <a:off x="472789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lvl1pPr>
              <a:defRPr sz="60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45EA6F-A024-4C66-9C8B-8520E7132562}" type="slidenum">
              <a:rPr lang="en-US"/>
              <a:pPr/>
              <a:t>‹Nr.›</a:t>
            </a:fld>
            <a:endParaRPr lang="en-US"/>
          </a:p>
        </p:txBody>
      </p:sp>
      <p:sp>
        <p:nvSpPr>
          <p:cNvPr id="7" name="Title 6">
            <a:extLst>
              <a:ext uri="{FF2B5EF4-FFF2-40B4-BE49-F238E27FC236}">
                <a16:creationId xmlns:a16="http://schemas.microsoft.com/office/drawing/2014/main" xmlns="" id="{78F75C76-9519-794F-8C96-78B07479FB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878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fld id="{BE3DC40E-DBBE-4E2D-9EEC-FBF0DA0E9179}" type="slidenum">
              <a:rPr lang="de-AT" smtClean="0"/>
              <a:pPr/>
              <a:t>‹Nr.›</a:t>
            </a:fld>
            <a:endParaRPr lang="de-AT" dirty="0"/>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6" name="Grafik 15"/>
          <p:cNvPicPr>
            <a:picLocks noChangeAspect="1"/>
          </p:cNvPicPr>
          <p:nvPr userDrawn="1"/>
        </p:nvPicPr>
        <p:blipFill>
          <a:blip r:embed="rId6"/>
          <a:stretch>
            <a:fillRect/>
          </a:stretch>
        </p:blipFill>
        <p:spPr>
          <a:xfrm>
            <a:off x="0" y="0"/>
            <a:ext cx="390525" cy="5715000"/>
          </a:xfrm>
          <a:prstGeom prst="rect">
            <a:avLst/>
          </a:prstGeom>
        </p:spPr>
      </p:pic>
      <p:pic>
        <p:nvPicPr>
          <p:cNvPr id="19" name="Grafik 18"/>
          <p:cNvPicPr>
            <a:picLocks noChangeAspect="1"/>
          </p:cNvPicPr>
          <p:nvPr userDrawn="1"/>
        </p:nvPicPr>
        <p:blipFill>
          <a:blip r:embed="rId7"/>
          <a:stretch>
            <a:fillRect/>
          </a:stretch>
        </p:blipFill>
        <p:spPr>
          <a:xfrm>
            <a:off x="457200" y="1030828"/>
            <a:ext cx="3954137" cy="55338"/>
          </a:xfrm>
          <a:prstGeom prst="rect">
            <a:avLst/>
          </a:prstGeom>
        </p:spPr>
      </p:pic>
      <p:pic>
        <p:nvPicPr>
          <p:cNvPr id="20" name="Grafik 19"/>
          <p:cNvPicPr>
            <a:picLocks noChangeAspect="1"/>
          </p:cNvPicPr>
          <p:nvPr userDrawn="1"/>
        </p:nvPicPr>
        <p:blipFill>
          <a:blip r:embed="rId7"/>
          <a:stretch>
            <a:fillRect/>
          </a:stretch>
        </p:blipFill>
        <p:spPr>
          <a:xfrm>
            <a:off x="3483847" y="1030828"/>
            <a:ext cx="3954137" cy="5533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66700" indent="-266700" algn="l" defTabSz="914306" rtl="0" eaLnBrk="1" latinLnBrk="0" hangingPunct="1">
        <a:lnSpc>
          <a:spcPct val="100000"/>
        </a:lnSpc>
        <a:spcBef>
          <a:spcPts val="0"/>
        </a:spcBef>
        <a:spcAft>
          <a:spcPts val="600"/>
        </a:spcAft>
        <a:buClr>
          <a:schemeClr val="accent2">
            <a:lumMod val="90000"/>
            <a:lumOff val="10000"/>
          </a:schemeClr>
        </a:buClr>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1pPr>
      <a:lvl2pPr marL="539750" indent="-273050" algn="l" defTabSz="914306" rtl="0" eaLnBrk="1" latinLnBrk="0" hangingPunct="1">
        <a:lnSpc>
          <a:spcPct val="100000"/>
        </a:lnSpc>
        <a:spcBef>
          <a:spcPts val="0"/>
        </a:spcBef>
        <a:spcAft>
          <a:spcPts val="400"/>
        </a:spcAft>
        <a:buClr>
          <a:schemeClr val="accent2">
            <a:lumMod val="90000"/>
            <a:lumOff val="10000"/>
          </a:schemeClr>
        </a:buClr>
        <a:buSzPct val="100000"/>
        <a:buFont typeface="Wingdings" charset="2"/>
        <a:buChar char="§"/>
        <a:defRPr sz="1500" kern="1200">
          <a:solidFill>
            <a:schemeClr val="tx1"/>
          </a:solidFill>
          <a:latin typeface="Arial" panose="020B0604020202020204" pitchFamily="34" charset="0"/>
          <a:ea typeface="+mn-ea"/>
          <a:cs typeface="Arial" panose="020B0604020202020204" pitchFamily="34" charset="0"/>
        </a:defRPr>
      </a:lvl2pPr>
      <a:lvl3pPr marL="814388" indent="-27305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074738" indent="-26670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1341438" indent="-263525"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8.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23.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46.png"/><Relationship Id="rId5" Type="http://schemas.openxmlformats.org/officeDocument/2006/relationships/image" Target="../media/image45.png"/><Relationship Id="rId15" Type="http://schemas.openxmlformats.org/officeDocument/2006/relationships/image" Target="../media/image62.png"/><Relationship Id="rId10"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51.png"/><Relationship Id="rId14"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The Setting of Process Discovery</a:t>
            </a:r>
          </a:p>
          <a:p>
            <a:pPr marL="342900" indent="-342900">
              <a:buFont typeface="+mj-lt"/>
              <a:buAutoNum type="arabicPeriod"/>
            </a:pPr>
            <a:r>
              <a:rPr lang="en-US" sz="1400" dirty="0"/>
              <a:t>Process Discovery Methods</a:t>
            </a:r>
          </a:p>
          <a:p>
            <a:pPr marL="342900" indent="-342900">
              <a:buFont typeface="+mj-lt"/>
              <a:buAutoNum type="arabicPeriod"/>
            </a:pPr>
            <a:r>
              <a:rPr lang="en-US" sz="1400" dirty="0"/>
              <a:t>Process Modeling Method</a:t>
            </a:r>
          </a:p>
          <a:p>
            <a:pPr marL="342900" indent="-342900">
              <a:buFont typeface="+mj-lt"/>
              <a:buAutoNum type="arabicPeriod"/>
            </a:pPr>
            <a:r>
              <a:rPr lang="en-US" sz="1400" dirty="0"/>
              <a:t>Process Model Quality Assurance</a:t>
            </a:r>
          </a:p>
          <a:p>
            <a:pPr marL="342900" indent="-342900">
              <a:buFont typeface="+mj-lt"/>
              <a:buAutoNum type="arabicPeriod"/>
            </a:pPr>
            <a:r>
              <a:rPr lang="en-US" sz="1400" dirty="0"/>
              <a:t>Recap</a:t>
            </a:r>
            <a:endParaRPr lang="de-DE" sz="1400" dirty="0"/>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9592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611" y="391918"/>
            <a:ext cx="8515673" cy="468923"/>
          </a:xfrm>
        </p:spPr>
        <p:txBody>
          <a:bodyPr>
            <a:noAutofit/>
          </a:bodyPr>
          <a:lstStyle/>
          <a:p>
            <a:r>
              <a:rPr lang="en-GB" sz="2333" dirty="0"/>
              <a:t>Challenge 3: Knowledge of process </a:t>
            </a:r>
            <a:r>
              <a:rPr lang="en-GB" sz="2333" dirty="0" err="1"/>
              <a:t>modeling</a:t>
            </a:r>
            <a:r>
              <a:rPr lang="en-GB" sz="2333" dirty="0"/>
              <a:t> is uncommon</a:t>
            </a:r>
          </a:p>
        </p:txBody>
      </p:sp>
      <p:sp>
        <p:nvSpPr>
          <p:cNvPr id="3" name="Inhaltsplatzhalter 2"/>
          <p:cNvSpPr>
            <a:spLocks noGrp="1"/>
          </p:cNvSpPr>
          <p:nvPr>
            <p:ph idx="1"/>
          </p:nvPr>
        </p:nvSpPr>
        <p:spPr/>
        <p:txBody>
          <a:bodyPr>
            <a:normAutofit/>
          </a:bodyPr>
          <a:lstStyle/>
          <a:p>
            <a:pPr marL="0" indent="0">
              <a:buNone/>
            </a:pPr>
            <a:r>
              <a:rPr lang="en-GB" sz="1800" dirty="0"/>
              <a:t>“Does this diagram correctly show your process?”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099" y="2086122"/>
            <a:ext cx="5524024" cy="3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434778">
            <a:off x="2996317" y="2633231"/>
            <a:ext cx="2937010" cy="975052"/>
          </a:xfrm>
          <a:prstGeom prst="rect">
            <a:avLst/>
          </a:prstGeom>
          <a:blipFill>
            <a:blip r:embed="rId4"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Translation to</a:t>
            </a:r>
            <a:br>
              <a:rPr lang="en-AU" sz="2154" dirty="0">
                <a:solidFill>
                  <a:srgbClr val="FF0000"/>
                </a:solidFill>
              </a:rPr>
            </a:br>
            <a:r>
              <a:rPr lang="en-AU" sz="2154" dirty="0">
                <a:solidFill>
                  <a:srgbClr val="FF0000"/>
                </a:solidFill>
              </a:rPr>
              <a:t>natural-language</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10</a:t>
            </a:fld>
            <a:endParaRPr lang="en-AU" u="none">
              <a:solidFill>
                <a:prstClr val="black">
                  <a:lumMod val="50000"/>
                  <a:lumOff val="50000"/>
                </a:prstClr>
              </a:solidFill>
            </a:endParaRPr>
          </a:p>
        </p:txBody>
      </p:sp>
    </p:spTree>
    <p:extLst>
      <p:ext uri="{BB962C8B-B14F-4D97-AF65-F5344CB8AC3E}">
        <p14:creationId xmlns:p14="http://schemas.microsoft.com/office/powerpoint/2010/main" val="899111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62" dirty="0"/>
              <a:t>What makes a good process analyst?</a:t>
            </a:r>
          </a:p>
        </p:txBody>
      </p:sp>
      <p:sp>
        <p:nvSpPr>
          <p:cNvPr id="3" name="Inhaltsplatzhalter 2"/>
          <p:cNvSpPr>
            <a:spLocks noGrp="1"/>
          </p:cNvSpPr>
          <p:nvPr>
            <p:ph idx="1"/>
          </p:nvPr>
        </p:nvSpPr>
        <p:spPr>
          <a:xfrm>
            <a:off x="746009" y="1298908"/>
            <a:ext cx="6858000" cy="3712308"/>
          </a:xfrm>
        </p:spPr>
        <p:txBody>
          <a:bodyPr>
            <a:normAutofit/>
          </a:bodyPr>
          <a:lstStyle/>
          <a:p>
            <a:r>
              <a:rPr lang="en-GB" sz="1800" dirty="0"/>
              <a:t>Getting the right people on board</a:t>
            </a:r>
          </a:p>
          <a:p>
            <a:r>
              <a:rPr lang="en-GB" sz="1800" dirty="0"/>
              <a:t>Formulate and test hypotheses</a:t>
            </a:r>
          </a:p>
          <a:p>
            <a:r>
              <a:rPr lang="en-GB" sz="1800" dirty="0"/>
              <a:t>Identify patterns</a:t>
            </a:r>
          </a:p>
          <a:p>
            <a:r>
              <a:rPr lang="en-GB" sz="1800" dirty="0"/>
              <a:t>Pay attention to model quality</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11</a:t>
            </a:fld>
            <a:endParaRPr lang="en-AU" u="none">
              <a:solidFill>
                <a:prstClr val="black">
                  <a:lumMod val="50000"/>
                  <a:lumOff val="50000"/>
                </a:prstClr>
              </a:solidFill>
            </a:endParaRPr>
          </a:p>
        </p:txBody>
      </p:sp>
      <p:pic>
        <p:nvPicPr>
          <p:cNvPr id="5" name="Picture 4"/>
          <p:cNvPicPr>
            <a:picLocks noChangeAspect="1"/>
          </p:cNvPicPr>
          <p:nvPr/>
        </p:nvPicPr>
        <p:blipFill>
          <a:blip r:embed="rId3"/>
          <a:stretch>
            <a:fillRect/>
          </a:stretch>
        </p:blipFill>
        <p:spPr>
          <a:xfrm>
            <a:off x="2907323" y="3017776"/>
            <a:ext cx="3227917" cy="2365070"/>
          </a:xfrm>
          <a:prstGeom prst="rect">
            <a:avLst/>
          </a:prstGeom>
        </p:spPr>
      </p:pic>
    </p:spTree>
    <p:extLst>
      <p:ext uri="{BB962C8B-B14F-4D97-AF65-F5344CB8AC3E}">
        <p14:creationId xmlns:p14="http://schemas.microsoft.com/office/powerpoint/2010/main" val="10094824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303241" cy="3859212"/>
          </a:xfrm>
        </p:spPr>
        <p:txBody>
          <a:bodyPr>
            <a:normAutofit/>
          </a:bodyPr>
          <a:lstStyle/>
          <a:p>
            <a:pPr marL="0" indent="0">
              <a:buNone/>
            </a:pPr>
            <a:r>
              <a:rPr lang="en-AU" sz="2000" dirty="0"/>
              <a:t>Consider the order-to-cash process of your preferred online bookstore and assume you have access to three internal resources: a customer relationship manager (who handles sales and reclaims), a warehouse worker (who looks after shipments), and a financial officer (who raises invoices and collects payments). As a process analyst, what questions do you need to ask these domain experts to be able to obtain a complete and systematic view of this process?</a:t>
            </a:r>
          </a:p>
          <a:p>
            <a:pPr marL="0" indent="0">
              <a:buNone/>
            </a:pPr>
            <a:endParaRPr lang="en-AU" sz="2000" dirty="0"/>
          </a:p>
          <a:p>
            <a:pPr marL="0" indent="0">
              <a:buNone/>
            </a:pPr>
            <a:r>
              <a:rPr lang="en-AU" sz="2000" i="1" dirty="0"/>
              <a:t>Hint. </a:t>
            </a:r>
            <a:r>
              <a:rPr lang="en-AU" sz="2000" dirty="0"/>
              <a:t>Think of the different exposure to this process that the three resources have and of the possible conditions, process outcomes, and exceptions that they may have experienced while executing this process.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5.2</a:t>
            </a:r>
          </a:p>
        </p:txBody>
      </p:sp>
    </p:spTree>
    <p:extLst>
      <p:ext uri="{BB962C8B-B14F-4D97-AF65-F5344CB8AC3E}">
        <p14:creationId xmlns:p14="http://schemas.microsoft.com/office/powerpoint/2010/main" val="2099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303241" cy="3859212"/>
          </a:xfrm>
        </p:spPr>
        <p:txBody>
          <a:bodyPr>
            <a:normAutofit/>
          </a:bodyPr>
          <a:lstStyle/>
          <a:p>
            <a:pPr marL="457200" indent="-457200">
              <a:buFont typeface="+mj-lt"/>
              <a:buAutoNum type="arabicPeriod"/>
            </a:pPr>
            <a:r>
              <a:rPr lang="en-AU" sz="2000" dirty="0"/>
              <a:t>Getting the right people on board</a:t>
            </a:r>
          </a:p>
          <a:p>
            <a:pPr marL="457200" indent="-457200">
              <a:buFont typeface="+mj-lt"/>
              <a:buAutoNum type="arabicPeriod"/>
            </a:pPr>
            <a:endParaRPr lang="en-AU" sz="2000" dirty="0"/>
          </a:p>
          <a:p>
            <a:pPr marL="457200" indent="-457200">
              <a:buFont typeface="+mj-lt"/>
              <a:buAutoNum type="arabicPeriod"/>
            </a:pPr>
            <a:r>
              <a:rPr lang="en-AU" sz="2000" dirty="0"/>
              <a:t>Having a set of working hypotheses of how the process is structured at different levels of detail</a:t>
            </a:r>
          </a:p>
          <a:p>
            <a:pPr marL="457200" indent="-457200">
              <a:buFont typeface="+mj-lt"/>
              <a:buAutoNum type="arabicPeriod"/>
            </a:pPr>
            <a:endParaRPr lang="en-AU" sz="2000" dirty="0"/>
          </a:p>
          <a:p>
            <a:pPr marL="457200" indent="-457200">
              <a:buFont typeface="+mj-lt"/>
              <a:buAutoNum type="arabicPeriod"/>
            </a:pPr>
            <a:r>
              <a:rPr lang="en-AU" sz="2000" dirty="0"/>
              <a:t>Identifying patterns in the information provided by domain experts</a:t>
            </a:r>
          </a:p>
          <a:p>
            <a:pPr marL="457200" indent="-457200">
              <a:buFont typeface="+mj-lt"/>
              <a:buAutoNum type="arabicPeriod"/>
            </a:pPr>
            <a:endParaRPr lang="en-AU" sz="2000" dirty="0"/>
          </a:p>
          <a:p>
            <a:pPr marL="457200" indent="-457200">
              <a:buFont typeface="+mj-lt"/>
              <a:buAutoNum type="arabicPeriod"/>
            </a:pPr>
            <a:r>
              <a:rPr lang="en-AU" sz="2000" dirty="0"/>
              <a:t>Paying attention to model quality</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Profile of an Expert Process Analyst</a:t>
            </a:r>
          </a:p>
        </p:txBody>
      </p:sp>
    </p:spTree>
    <p:extLst>
      <p:ext uri="{BB962C8B-B14F-4D97-AF65-F5344CB8AC3E}">
        <p14:creationId xmlns:p14="http://schemas.microsoft.com/office/powerpoint/2010/main" val="93621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buFont typeface="+mj-lt"/>
              <a:buAutoNum type="arabicPeriod"/>
            </a:pPr>
            <a:r>
              <a:rPr lang="en-US" sz="1400" dirty="0"/>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6971519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Process discovery methods</a:t>
            </a:r>
          </a:p>
        </p:txBody>
      </p:sp>
      <p:sp>
        <p:nvSpPr>
          <p:cNvPr id="3" name="Inhaltsplatzhalter 2"/>
          <p:cNvSpPr>
            <a:spLocks noGrp="1"/>
          </p:cNvSpPr>
          <p:nvPr>
            <p:ph idx="1"/>
          </p:nvPr>
        </p:nvSpPr>
        <p:spPr>
          <a:xfrm>
            <a:off x="782516" y="1370990"/>
            <a:ext cx="7764463" cy="3859212"/>
          </a:xfrm>
        </p:spPr>
        <p:txBody>
          <a:bodyPr>
            <a:normAutofit/>
          </a:bodyPr>
          <a:lstStyle/>
          <a:p>
            <a:pPr marL="380985" indent="-380985">
              <a:buFont typeface="+mj-lt"/>
              <a:buAutoNum type="arabicPeriod"/>
            </a:pPr>
            <a:r>
              <a:rPr lang="en-GB" sz="1800" b="1" dirty="0"/>
              <a:t>Evidence-based</a:t>
            </a:r>
          </a:p>
          <a:p>
            <a:pPr marL="519886" lvl="1" indent="-152130"/>
            <a:r>
              <a:rPr lang="en-GB" sz="1600" dirty="0"/>
              <a:t>Document analysis</a:t>
            </a:r>
          </a:p>
          <a:p>
            <a:pPr marL="519886" lvl="1" indent="-152130"/>
            <a:r>
              <a:rPr lang="en-GB" sz="1600" dirty="0"/>
              <a:t>Observation</a:t>
            </a:r>
          </a:p>
          <a:p>
            <a:pPr marL="519886" lvl="1" indent="-152130"/>
            <a:r>
              <a:rPr lang="en-GB" sz="1600" dirty="0"/>
              <a:t>Automated process discovery</a:t>
            </a:r>
          </a:p>
          <a:p>
            <a:pPr marL="380985" indent="-380985">
              <a:buFont typeface="+mj-lt"/>
              <a:buAutoNum type="arabicPeriod"/>
            </a:pPr>
            <a:endParaRPr lang="en-GB" sz="1800" dirty="0"/>
          </a:p>
          <a:p>
            <a:pPr marL="380985" indent="-380985">
              <a:buFont typeface="+mj-lt"/>
              <a:buAutoNum type="arabicPeriod"/>
            </a:pPr>
            <a:r>
              <a:rPr lang="en-GB" sz="1800" b="1" dirty="0"/>
              <a:t>Interview-based</a:t>
            </a:r>
          </a:p>
          <a:p>
            <a:pPr marL="380985" indent="-380985">
              <a:buFont typeface="+mj-lt"/>
              <a:buAutoNum type="arabicPeriod"/>
            </a:pPr>
            <a:endParaRPr lang="en-GB" sz="1800" dirty="0"/>
          </a:p>
          <a:p>
            <a:pPr marL="380985" indent="-380985">
              <a:buFont typeface="+mj-lt"/>
              <a:buAutoNum type="arabicPeriod"/>
            </a:pPr>
            <a:r>
              <a:rPr lang="en-GB" sz="1800" b="1" dirty="0"/>
              <a:t>Workshop-based</a:t>
            </a:r>
          </a:p>
          <a:p>
            <a:pPr>
              <a:buNone/>
            </a:pPr>
            <a:endParaRPr lang="en-GB" sz="1800" dirty="0"/>
          </a:p>
          <a:p>
            <a:pPr>
              <a:buNone/>
            </a:pPr>
            <a:r>
              <a:rPr lang="en-GB" sz="1800" dirty="0"/>
              <a:t>Choose one or more on the basis of context and budget</a:t>
            </a:r>
          </a:p>
        </p:txBody>
      </p:sp>
      <p:pic>
        <p:nvPicPr>
          <p:cNvPr id="11" name="Picture 10"/>
          <p:cNvPicPr>
            <a:picLocks noChangeAspect="1"/>
          </p:cNvPicPr>
          <p:nvPr/>
        </p:nvPicPr>
        <p:blipFill>
          <a:blip r:embed="rId3"/>
          <a:stretch>
            <a:fillRect/>
          </a:stretch>
        </p:blipFill>
        <p:spPr>
          <a:xfrm>
            <a:off x="6872578" y="1370990"/>
            <a:ext cx="2022231" cy="1340827"/>
          </a:xfrm>
          <a:prstGeom prst="rect">
            <a:avLst/>
          </a:prstGeom>
          <a:ln>
            <a:noFill/>
          </a:ln>
          <a:effectLst>
            <a:outerShdw blurRad="190500" algn="tl" rotWithShape="0">
              <a:srgbClr val="000000">
                <a:alpha val="70000"/>
              </a:srgbClr>
            </a:outerShdw>
          </a:effectLst>
        </p:spPr>
      </p:pic>
      <p:pic>
        <p:nvPicPr>
          <p:cNvPr id="1030" name="Picture 6" descr="https://encrypted-tbn1.gstatic.com/images?q=tbn:ANd9GcTR6ajyv3NqpBLQnlYH_H549B70XddRTTHE80dXOx1FL9Y8lF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578" y="3039285"/>
            <a:ext cx="2022231" cy="13408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15</a:t>
            </a:fld>
            <a:endParaRPr lang="en-AU" u="none">
              <a:solidFill>
                <a:prstClr val="black">
                  <a:lumMod val="50000"/>
                  <a:lumOff val="50000"/>
                </a:prstClr>
              </a:solidFill>
            </a:endParaRPr>
          </a:p>
        </p:txBody>
      </p:sp>
    </p:spTree>
    <p:extLst>
      <p:ext uri="{BB962C8B-B14F-4D97-AF65-F5344CB8AC3E}">
        <p14:creationId xmlns:p14="http://schemas.microsoft.com/office/powerpoint/2010/main" val="8522403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Document Analysis</a:t>
            </a:r>
          </a:p>
        </p:txBody>
      </p:sp>
      <p:sp>
        <p:nvSpPr>
          <p:cNvPr id="3" name="Inhaltsplatzhalter 2"/>
          <p:cNvSpPr>
            <a:spLocks noGrp="1"/>
          </p:cNvSpPr>
          <p:nvPr>
            <p:ph idx="1"/>
          </p:nvPr>
        </p:nvSpPr>
        <p:spPr>
          <a:xfrm>
            <a:off x="717886" y="1173220"/>
            <a:ext cx="7241636" cy="4103343"/>
          </a:xfrm>
        </p:spPr>
        <p:txBody>
          <a:bodyPr>
            <a:normAutofit fontScale="92500" lnSpcReduction="10000"/>
          </a:bodyPr>
          <a:lstStyle/>
          <a:p>
            <a:pPr marL="0" indent="0">
              <a:buNone/>
            </a:pPr>
            <a:r>
              <a:rPr lang="en-GB" dirty="0"/>
              <a:t>Documents point to existing roles, activities and business objects:</a:t>
            </a:r>
          </a:p>
          <a:p>
            <a:pPr lvl="1"/>
            <a:r>
              <a:rPr lang="en-GB" sz="1600" dirty="0"/>
              <a:t>Process descriptions (ideal scenario)</a:t>
            </a:r>
          </a:p>
          <a:p>
            <a:pPr lvl="1"/>
            <a:r>
              <a:rPr lang="en-GB" sz="1600" dirty="0"/>
              <a:t>Internal policies</a:t>
            </a:r>
          </a:p>
          <a:p>
            <a:pPr lvl="1"/>
            <a:r>
              <a:rPr lang="en-GB" sz="1600" dirty="0"/>
              <a:t>Organization charts</a:t>
            </a:r>
          </a:p>
          <a:p>
            <a:pPr lvl="1"/>
            <a:r>
              <a:rPr lang="en-GB" sz="1600" dirty="0"/>
              <a:t>Employment plans</a:t>
            </a:r>
          </a:p>
          <a:p>
            <a:pPr lvl="1"/>
            <a:r>
              <a:rPr lang="en-GB" sz="1600" dirty="0"/>
              <a:t>Quality certificate reports</a:t>
            </a:r>
          </a:p>
          <a:p>
            <a:pPr lvl="1"/>
            <a:r>
              <a:rPr lang="en-GB" sz="1600" dirty="0"/>
              <a:t>Glossaries and handbooks</a:t>
            </a:r>
          </a:p>
          <a:p>
            <a:pPr lvl="1"/>
            <a:r>
              <a:rPr lang="en-GB" sz="1600" dirty="0"/>
              <a:t>Forms</a:t>
            </a:r>
          </a:p>
          <a:p>
            <a:pPr lvl="1"/>
            <a:r>
              <a:rPr lang="en-GB" sz="1600" dirty="0"/>
              <a:t>Work instructions…</a:t>
            </a:r>
          </a:p>
          <a:p>
            <a:pPr marL="0" indent="0">
              <a:buNone/>
            </a:pPr>
            <a:endParaRPr lang="en-GB" dirty="0"/>
          </a:p>
          <a:p>
            <a:pPr marL="0" indent="0">
              <a:buNone/>
            </a:pPr>
            <a:r>
              <a:rPr lang="en-GB" dirty="0"/>
              <a:t>Could be used to gather information before approaching domain experts.</a:t>
            </a:r>
          </a:p>
          <a:p>
            <a:pPr marL="0" indent="0">
              <a:buNone/>
            </a:pPr>
            <a:endParaRPr lang="en-GB" dirty="0"/>
          </a:p>
          <a:p>
            <a:pPr marL="0" indent="0">
              <a:buNone/>
            </a:pPr>
            <a:r>
              <a:rPr lang="en-GB" dirty="0"/>
              <a:t>Potential issues:</a:t>
            </a:r>
          </a:p>
          <a:p>
            <a:pPr lvl="1"/>
            <a:r>
              <a:rPr lang="en-GB" sz="1600" dirty="0"/>
              <a:t>May not be process-oriented and trustworthy</a:t>
            </a:r>
          </a:p>
          <a:p>
            <a:pPr lvl="1"/>
            <a:r>
              <a:rPr lang="en-GB" sz="1600" dirty="0"/>
              <a:t>May require abstraction or refinement</a:t>
            </a: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16</a:t>
            </a:fld>
            <a:endParaRPr lang="en-AU" u="none">
              <a:solidFill>
                <a:prstClr val="black">
                  <a:lumMod val="50000"/>
                  <a:lumOff val="50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849" y="1499809"/>
            <a:ext cx="2300111" cy="1725083"/>
          </a:xfrm>
          <a:prstGeom prst="rect">
            <a:avLst/>
          </a:prstGeom>
        </p:spPr>
      </p:pic>
    </p:spTree>
    <p:extLst>
      <p:ext uri="{BB962C8B-B14F-4D97-AF65-F5344CB8AC3E}">
        <p14:creationId xmlns:p14="http://schemas.microsoft.com/office/powerpoint/2010/main" val="17445152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Observation</a:t>
            </a:r>
          </a:p>
        </p:txBody>
      </p:sp>
      <p:sp>
        <p:nvSpPr>
          <p:cNvPr id="3" name="Inhaltsplatzhalter 2"/>
          <p:cNvSpPr>
            <a:spLocks noGrp="1"/>
          </p:cNvSpPr>
          <p:nvPr>
            <p:ph idx="1"/>
          </p:nvPr>
        </p:nvSpPr>
        <p:spPr>
          <a:xfrm>
            <a:off x="676835" y="1206654"/>
            <a:ext cx="6780753" cy="4020447"/>
          </a:xfrm>
        </p:spPr>
        <p:txBody>
          <a:bodyPr>
            <a:normAutofit/>
          </a:bodyPr>
          <a:lstStyle/>
          <a:p>
            <a:r>
              <a:rPr lang="en-GB" sz="1800" dirty="0"/>
              <a:t>Follow directly the execution of individual process instances, then abstract from instance to process level:</a:t>
            </a:r>
          </a:p>
          <a:p>
            <a:pPr lvl="1"/>
            <a:r>
              <a:rPr lang="en-GB" sz="1600" b="1" dirty="0"/>
              <a:t>Active role</a:t>
            </a:r>
            <a:r>
              <a:rPr lang="en-GB" sz="1600" dirty="0"/>
              <a:t>: play a specific role, e.g. customer</a:t>
            </a:r>
          </a:p>
          <a:p>
            <a:pPr lvl="1"/>
            <a:r>
              <a:rPr lang="en-GB" sz="1600" b="1" dirty="0"/>
              <a:t>Passive role</a:t>
            </a:r>
            <a:r>
              <a:rPr lang="en-GB" sz="1600" dirty="0"/>
              <a:t>: observe participants and their environment</a:t>
            </a:r>
          </a:p>
          <a:p>
            <a:pPr lvl="1"/>
            <a:endParaRPr lang="en-GB" sz="1600" dirty="0"/>
          </a:p>
          <a:p>
            <a:r>
              <a:rPr lang="en-GB" sz="1800" dirty="0"/>
              <a:t>Trace business objects in the course of their lifecycle</a:t>
            </a:r>
          </a:p>
          <a:p>
            <a:endParaRPr lang="en-GB" sz="1800" dirty="0"/>
          </a:p>
          <a:p>
            <a:pPr marL="0" indent="0">
              <a:buNone/>
            </a:pPr>
            <a:r>
              <a:rPr lang="en-GB" sz="1800" dirty="0"/>
              <a:t>Potential issues:</a:t>
            </a:r>
          </a:p>
          <a:p>
            <a:pPr lvl="1"/>
            <a:r>
              <a:rPr lang="en-GB" sz="1600" dirty="0"/>
              <a:t>Active role: no big picture</a:t>
            </a:r>
          </a:p>
          <a:p>
            <a:pPr lvl="1"/>
            <a:r>
              <a:rPr lang="en-GB" sz="1600" dirty="0"/>
              <a:t>Passive role: participants’ bias</a:t>
            </a: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17</a:t>
            </a:fld>
            <a:endParaRPr lang="en-AU" u="none">
              <a:solidFill>
                <a:prstClr val="black">
                  <a:lumMod val="50000"/>
                  <a:lumOff val="50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728" y="3586802"/>
            <a:ext cx="2450280" cy="1640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49505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553" y="181754"/>
            <a:ext cx="7122609" cy="660073"/>
          </a:xfrm>
        </p:spPr>
        <p:txBody>
          <a:bodyPr>
            <a:normAutofit fontScale="90000"/>
          </a:bodyPr>
          <a:lstStyle/>
          <a:p>
            <a:r>
              <a:rPr lang="de-AT" dirty="0" err="1"/>
              <a:t>Automated</a:t>
            </a:r>
            <a:r>
              <a:rPr lang="de-AT" dirty="0"/>
              <a:t> </a:t>
            </a:r>
            <a:r>
              <a:rPr lang="de-AT" dirty="0" err="1"/>
              <a:t>process</a:t>
            </a:r>
            <a:r>
              <a:rPr lang="de-AT" dirty="0"/>
              <a:t> </a:t>
            </a:r>
            <a:r>
              <a:rPr lang="de-AT" dirty="0" err="1"/>
              <a:t>discovery</a:t>
            </a:r>
            <a:r>
              <a:rPr lang="de-AT" dirty="0"/>
              <a:t> </a:t>
            </a:r>
            <a:r>
              <a:rPr lang="de-AT" dirty="0" err="1"/>
              <a:t>and</a:t>
            </a:r>
            <a:r>
              <a:rPr lang="de-AT" dirty="0"/>
              <a:t> </a:t>
            </a:r>
            <a:r>
              <a:rPr lang="de-AT" dirty="0" err="1"/>
              <a:t>Process</a:t>
            </a:r>
            <a:r>
              <a:rPr lang="de-AT" dirty="0"/>
              <a:t> </a:t>
            </a:r>
            <a:r>
              <a:rPr lang="de-AT" dirty="0" err="1"/>
              <a:t>mining</a:t>
            </a:r>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18</a:t>
            </a:fld>
            <a:endParaRPr lang="en-AU" u="none">
              <a:solidFill>
                <a:prstClr val="black">
                  <a:lumMod val="50000"/>
                  <a:lumOff val="50000"/>
                </a:prstClr>
              </a:solidFill>
            </a:endParaRPr>
          </a:p>
        </p:txBody>
      </p:sp>
      <p:sp>
        <p:nvSpPr>
          <p:cNvPr id="27" name="TextBox 5"/>
          <p:cNvSpPr txBox="1"/>
          <p:nvPr/>
        </p:nvSpPr>
        <p:spPr>
          <a:xfrm>
            <a:off x="4620173" y="4159221"/>
            <a:ext cx="1295163"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existing model</a:t>
            </a:r>
            <a:endParaRPr lang="en-AU" sz="1000" dirty="0">
              <a:latin typeface="Times New Roman" panose="02020603050405020304" pitchFamily="18" charset="0"/>
              <a:ea typeface="Times New Roman" panose="02020603050405020304" pitchFamily="18" charset="0"/>
            </a:endParaRPr>
          </a:p>
        </p:txBody>
      </p:sp>
      <p:cxnSp>
        <p:nvCxnSpPr>
          <p:cNvPr id="28" name="Straight Arrow Connector 27"/>
          <p:cNvCxnSpPr/>
          <p:nvPr/>
        </p:nvCxnSpPr>
        <p:spPr bwMode="auto">
          <a:xfrm flipV="1">
            <a:off x="5270602" y="3482992"/>
            <a:ext cx="0" cy="615627"/>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5996532" y="5342345"/>
            <a:ext cx="374650"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Box 9"/>
          <p:cNvSpPr txBox="1"/>
          <p:nvPr/>
        </p:nvSpPr>
        <p:spPr>
          <a:xfrm>
            <a:off x="6371712" y="5118507"/>
            <a:ext cx="749829" cy="449792"/>
          </a:xfrm>
          <a:prstGeom prst="rect">
            <a:avLst/>
          </a:prstGeom>
          <a:noFill/>
        </p:spPr>
        <p:txBody>
          <a:bodyPr wrap="square" lIns="0" tIns="0" rIns="0" bIns="0" rtlCol="0" anchor="ctr">
            <a:noAutofit/>
          </a:bodyPr>
          <a:lstStyle/>
          <a:p>
            <a:pPr algn="ctr" eaLnBrk="0" fontAlgn="base" hangingPunct="0"/>
            <a:r>
              <a:rPr lang="de-DE" sz="2667" dirty="0">
                <a:solidFill>
                  <a:srgbClr val="336600"/>
                </a:solidFill>
                <a:latin typeface="Calibri Light" panose="020F03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DE" sz="2667"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r>
              <a:rPr lang="de-DE" sz="2667"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AU" sz="1000" dirty="0">
              <a:latin typeface="Times New Roman" panose="02020603050405020304" pitchFamily="18" charset="0"/>
              <a:ea typeface="Times New Roman" panose="02020603050405020304" pitchFamily="18" charset="0"/>
            </a:endParaRPr>
          </a:p>
        </p:txBody>
      </p:sp>
      <p:sp>
        <p:nvSpPr>
          <p:cNvPr id="32" name="TextBox 17"/>
          <p:cNvSpPr txBox="1"/>
          <p:nvPr/>
        </p:nvSpPr>
        <p:spPr>
          <a:xfrm>
            <a:off x="3355411" y="3555223"/>
            <a:ext cx="891719"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event log</a:t>
            </a:r>
            <a:endParaRPr lang="en-AU" sz="1000">
              <a:latin typeface="Times New Roman" panose="02020603050405020304" pitchFamily="18" charset="0"/>
              <a:ea typeface="Times New Roman" panose="02020603050405020304" pitchFamily="18" charset="0"/>
            </a:endParaRPr>
          </a:p>
        </p:txBody>
      </p:sp>
      <p:sp>
        <p:nvSpPr>
          <p:cNvPr id="33" name="TextBox 18"/>
          <p:cNvSpPr txBox="1"/>
          <p:nvPr/>
        </p:nvSpPr>
        <p:spPr>
          <a:xfrm>
            <a:off x="969423" y="2366715"/>
            <a:ext cx="1192699"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event stream</a:t>
            </a:r>
            <a:endParaRPr lang="en-AU" sz="1000">
              <a:latin typeface="Times New Roman" panose="02020603050405020304" pitchFamily="18" charset="0"/>
              <a:ea typeface="Times New Roman" panose="02020603050405020304" pitchFamily="18" charset="0"/>
            </a:endParaRPr>
          </a:p>
        </p:txBody>
      </p:sp>
      <p:sp>
        <p:nvSpPr>
          <p:cNvPr id="34" name="Flowchart: Magnetic Disk 33"/>
          <p:cNvSpPr/>
          <p:nvPr/>
        </p:nvSpPr>
        <p:spPr bwMode="auto">
          <a:xfrm>
            <a:off x="1151985" y="3908177"/>
            <a:ext cx="900113" cy="974725"/>
          </a:xfrm>
          <a:prstGeom prst="flowChartMagneticDisk">
            <a:avLst/>
          </a:prstGeom>
          <a:solidFill>
            <a:schemeClr val="accent1">
              <a:lumMod val="75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6200" tIns="38100" rIns="76200" bIns="38100" numCol="1" rtlCol="0" anchor="t" anchorCtr="0" compatLnSpc="1">
            <a:prstTxWarp prst="textNoShape">
              <a:avLst/>
            </a:prstTxWarp>
          </a:bodyPr>
          <a:lstStyle/>
          <a:p>
            <a:endParaRPr lang="en-AU" sz="1500"/>
          </a:p>
        </p:txBody>
      </p:sp>
      <p:sp>
        <p:nvSpPr>
          <p:cNvPr id="35" name="TextBox 20"/>
          <p:cNvSpPr txBox="1"/>
          <p:nvPr/>
        </p:nvSpPr>
        <p:spPr>
          <a:xfrm>
            <a:off x="1405985" y="4883431"/>
            <a:ext cx="404278"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DB</a:t>
            </a:r>
            <a:endParaRPr lang="en-AU" sz="1000">
              <a:latin typeface="Times New Roman" panose="02020603050405020304" pitchFamily="18" charset="0"/>
              <a:ea typeface="Times New Roman" panose="02020603050405020304" pitchFamily="18" charset="0"/>
            </a:endParaRPr>
          </a:p>
        </p:txBody>
      </p:sp>
      <p:cxnSp>
        <p:nvCxnSpPr>
          <p:cNvPr id="38" name="Straight Arrow Connector 68"/>
          <p:cNvCxnSpPr>
            <a:endCxn id="45" idx="1"/>
          </p:cNvCxnSpPr>
          <p:nvPr/>
        </p:nvCxnSpPr>
        <p:spPr bwMode="auto">
          <a:xfrm>
            <a:off x="1564735" y="2648760"/>
            <a:ext cx="1941738" cy="671778"/>
          </a:xfrm>
          <a:prstGeom prst="curvedConnector3">
            <a:avLst>
              <a:gd name="adj1" fmla="val -333"/>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Straight Arrow Connector 71"/>
          <p:cNvCxnSpPr>
            <a:endCxn id="45" idx="1"/>
          </p:cNvCxnSpPr>
          <p:nvPr/>
        </p:nvCxnSpPr>
        <p:spPr bwMode="auto">
          <a:xfrm flipV="1">
            <a:off x="1581598" y="3320538"/>
            <a:ext cx="1924876" cy="567002"/>
          </a:xfrm>
          <a:prstGeom prst="curvedConnector3">
            <a:avLst>
              <a:gd name="adj1" fmla="val 86"/>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5826522" y="1492736"/>
            <a:ext cx="47148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TextBox 36"/>
          <p:cNvSpPr txBox="1"/>
          <p:nvPr/>
        </p:nvSpPr>
        <p:spPr>
          <a:xfrm>
            <a:off x="6496553" y="1604884"/>
            <a:ext cx="1546129"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discovered model</a:t>
            </a:r>
            <a:endParaRPr lang="en-AU" sz="1000" dirty="0">
              <a:latin typeface="Times New Roman" panose="02020603050405020304" pitchFamily="18" charset="0"/>
              <a:ea typeface="Times New Roman" panose="02020603050405020304" pitchFamily="18" charset="0"/>
            </a:endParaRPr>
          </a:p>
        </p:txBody>
      </p:sp>
      <p:pic>
        <p:nvPicPr>
          <p:cNvPr id="43" name="Picture 42" descr="http://www.ibm.com/developerworks/websphere/techjournal/0809_hopkins/images/Fig018_HighlightedEvent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31" y="1653398"/>
            <a:ext cx="1454150" cy="737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4" name="Picture 42" descr="ch10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094" y="1218591"/>
            <a:ext cx="1531938" cy="3862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4" descr="documen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474" y="3030819"/>
            <a:ext cx="653521" cy="57943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bwMode="auto">
          <a:xfrm>
            <a:off x="4473677" y="1280504"/>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Discovery</a:t>
            </a:r>
            <a:endParaRPr lang="en-AU" sz="1000" dirty="0">
              <a:latin typeface="Times New Roman" panose="02020603050405020304" pitchFamily="18" charset="0"/>
              <a:ea typeface="Times New Roman" panose="02020603050405020304" pitchFamily="18" charset="0"/>
            </a:endParaRPr>
          </a:p>
        </p:txBody>
      </p:sp>
      <p:sp>
        <p:nvSpPr>
          <p:cNvPr id="47" name="Rectangle 46"/>
          <p:cNvSpPr/>
          <p:nvPr/>
        </p:nvSpPr>
        <p:spPr bwMode="auto">
          <a:xfrm>
            <a:off x="4473677" y="5136085"/>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Conformance</a:t>
            </a:r>
            <a:endParaRPr lang="en-AU" sz="1000" dirty="0">
              <a:latin typeface="Times New Roman" panose="02020603050405020304" pitchFamily="18" charset="0"/>
              <a:ea typeface="Times New Roman" panose="02020603050405020304" pitchFamily="18" charset="0"/>
            </a:endParaRPr>
          </a:p>
        </p:txBody>
      </p:sp>
      <p:sp>
        <p:nvSpPr>
          <p:cNvPr id="48" name="Rectangle 47"/>
          <p:cNvSpPr/>
          <p:nvPr/>
        </p:nvSpPr>
        <p:spPr bwMode="auto">
          <a:xfrm>
            <a:off x="4473677" y="3084264"/>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Enhancement</a:t>
            </a:r>
            <a:endParaRPr lang="en-AU" sz="1000" dirty="0">
              <a:latin typeface="Times New Roman" panose="02020603050405020304" pitchFamily="18" charset="0"/>
              <a:ea typeface="Times New Roman" panose="02020603050405020304" pitchFamily="18" charset="0"/>
            </a:endParaRPr>
          </a:p>
        </p:txBody>
      </p:sp>
      <p:cxnSp>
        <p:nvCxnSpPr>
          <p:cNvPr id="49" name="Straight Arrow Connector 68"/>
          <p:cNvCxnSpPr/>
          <p:nvPr/>
        </p:nvCxnSpPr>
        <p:spPr bwMode="auto">
          <a:xfrm rot="16200000" flipH="1">
            <a:off x="3366433" y="4278337"/>
            <a:ext cx="1562628" cy="640445"/>
          </a:xfrm>
          <a:prstGeom prst="curvedConnector2">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0" name="TextBox 34"/>
          <p:cNvSpPr txBox="1"/>
          <p:nvPr/>
        </p:nvSpPr>
        <p:spPr>
          <a:xfrm>
            <a:off x="6510570" y="3332654"/>
            <a:ext cx="1475084"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enhanced model</a:t>
            </a:r>
            <a:endParaRPr lang="en-AU" sz="1000" dirty="0">
              <a:latin typeface="Times New Roman" panose="02020603050405020304" pitchFamily="18" charset="0"/>
              <a:ea typeface="Times New Roman" panose="02020603050405020304" pitchFamily="18" charset="0"/>
            </a:endParaRPr>
          </a:p>
        </p:txBody>
      </p:sp>
      <p:cxnSp>
        <p:nvCxnSpPr>
          <p:cNvPr id="51" name="Straight Arrow Connector 50"/>
          <p:cNvCxnSpPr>
            <a:endCxn id="48" idx="1"/>
          </p:cNvCxnSpPr>
          <p:nvPr/>
        </p:nvCxnSpPr>
        <p:spPr bwMode="auto">
          <a:xfrm>
            <a:off x="4239612" y="3280849"/>
            <a:ext cx="234065" cy="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52" name="Picture 39" descr="ch3_PurchaseOrd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990" y="4054515"/>
            <a:ext cx="1374510" cy="16139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a:stCxn id="48" idx="3"/>
          </p:cNvCxnSpPr>
          <p:nvPr/>
        </p:nvCxnSpPr>
        <p:spPr bwMode="auto">
          <a:xfrm flipV="1">
            <a:off x="6067528" y="3280849"/>
            <a:ext cx="238596" cy="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1" name="Straight Arrow Connector 60"/>
          <p:cNvCxnSpPr>
            <a:endCxn id="47" idx="0"/>
          </p:cNvCxnSpPr>
          <p:nvPr/>
        </p:nvCxnSpPr>
        <p:spPr bwMode="auto">
          <a:xfrm>
            <a:off x="5268670" y="4479423"/>
            <a:ext cx="1933" cy="656663"/>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bwMode="auto">
          <a:xfrm rot="5400000" flipH="1" flipV="1">
            <a:off x="3335823" y="1880973"/>
            <a:ext cx="1562628" cy="713081"/>
          </a:xfrm>
          <a:prstGeom prst="curvedConnector2">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6" name="Picture 39" descr="ch3_PurchaseOrd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63" y="3200151"/>
            <a:ext cx="1374510" cy="161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2979" t="8323" b="-1"/>
          <a:stretch/>
        </p:blipFill>
        <p:spPr>
          <a:xfrm>
            <a:off x="6536000" y="2904884"/>
            <a:ext cx="941572" cy="26649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7366" y="2774363"/>
            <a:ext cx="403700" cy="394594"/>
          </a:xfrm>
          <a:prstGeom prst="rect">
            <a:avLst/>
          </a:prstGeom>
        </p:spPr>
      </p:pic>
      <p:sp>
        <p:nvSpPr>
          <p:cNvPr id="37" name="Rectangle 36"/>
          <p:cNvSpPr/>
          <p:nvPr/>
        </p:nvSpPr>
        <p:spPr bwMode="auto">
          <a:xfrm>
            <a:off x="4482633" y="1292929"/>
            <a:ext cx="1593850" cy="393171"/>
          </a:xfrm>
          <a:prstGeom prst="rect">
            <a:avLst/>
          </a:prstGeom>
          <a:noFill/>
          <a:ln w="57150" cap="flat" cmpd="sng" algn="ctr">
            <a:solidFill>
              <a:srgbClr val="C00000"/>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endParaRPr lang="en-AU"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0885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22" presetClass="entr" presetSubtype="1"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up)">
                                      <p:cBhvr>
                                        <p:cTn id="82" dur="500"/>
                                        <p:tgtEl>
                                          <p:spTgt spid="61"/>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up)">
                                      <p:cBhvr>
                                        <p:cTn id="86" dur="500"/>
                                        <p:tgtEl>
                                          <p:spTgt spid="47"/>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42" grpId="0"/>
      <p:bldP spid="46" grpId="0" animBg="1"/>
      <p:bldP spid="47" grpId="0" animBg="1"/>
      <p:bldP spid="48" grpId="0" animBg="1"/>
      <p:bldP spid="50"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05750" y="1185011"/>
            <a:ext cx="6780753" cy="4260473"/>
          </a:xfrm>
        </p:spPr>
        <p:txBody>
          <a:bodyPr>
            <a:noAutofit/>
          </a:bodyPr>
          <a:lstStyle/>
          <a:p>
            <a:r>
              <a:rPr lang="en-AU" dirty="0"/>
              <a:t>Activity name and timestamp</a:t>
            </a:r>
          </a:p>
          <a:p>
            <a:r>
              <a:rPr lang="en-AU" dirty="0"/>
              <a:t>Reference to case id</a:t>
            </a:r>
          </a:p>
          <a:p>
            <a:endParaRPr lang="en-AU" dirty="0"/>
          </a:p>
          <a:p>
            <a:endParaRPr lang="en-AU" dirty="0"/>
          </a:p>
          <a:p>
            <a:endParaRPr lang="en-AU" dirty="0"/>
          </a:p>
          <a:p>
            <a:endParaRPr lang="en-AU" dirty="0"/>
          </a:p>
          <a:p>
            <a:endParaRPr lang="en-AU" dirty="0"/>
          </a:p>
          <a:p>
            <a:endParaRPr lang="en-AU" dirty="0"/>
          </a:p>
          <a:p>
            <a:endParaRPr lang="en-AU" dirty="0"/>
          </a:p>
          <a:p>
            <a:pPr marL="0" indent="0">
              <a:buNone/>
            </a:pPr>
            <a:endParaRPr lang="en-AU" dirty="0"/>
          </a:p>
          <a:p>
            <a:pPr marL="0" indent="0">
              <a:buNone/>
            </a:pPr>
            <a:r>
              <a:rPr lang="en-AU" dirty="0"/>
              <a:t>Additional information:</a:t>
            </a:r>
          </a:p>
          <a:p>
            <a:r>
              <a:rPr lang="en-AU" dirty="0"/>
              <a:t>Activity resource, cost</a:t>
            </a:r>
          </a:p>
          <a:p>
            <a:r>
              <a:rPr lang="en-AU" dirty="0"/>
              <a:t>Case attributes (e.g. customer reference, type of case…)</a:t>
            </a:r>
          </a:p>
        </p:txBody>
      </p:sp>
      <p:pic>
        <p:nvPicPr>
          <p:cNvPr id="13" name="Picture 12"/>
          <p:cNvPicPr/>
          <p:nvPr/>
        </p:nvPicPr>
        <p:blipFill>
          <a:blip r:embed="rId2" cstate="print"/>
          <a:srcRect/>
          <a:stretch>
            <a:fillRect/>
          </a:stretch>
        </p:blipFill>
        <p:spPr bwMode="auto">
          <a:xfrm>
            <a:off x="1130317" y="1888154"/>
            <a:ext cx="5265582" cy="2425995"/>
          </a:xfrm>
          <a:prstGeom prst="rect">
            <a:avLst/>
          </a:prstGeom>
          <a:noFill/>
          <a:ln w="38100">
            <a:noFill/>
            <a:miter lim="800000"/>
            <a:headEnd/>
            <a:tailEnd/>
          </a:ln>
        </p:spPr>
      </p:pic>
      <p:sp>
        <p:nvSpPr>
          <p:cNvPr id="3" name="Title 2"/>
          <p:cNvSpPr>
            <a:spLocks noGrp="1"/>
          </p:cNvSpPr>
          <p:nvPr>
            <p:ph type="title"/>
          </p:nvPr>
        </p:nvSpPr>
        <p:spPr>
          <a:xfrm>
            <a:off x="462408" y="139700"/>
            <a:ext cx="7987000" cy="903822"/>
          </a:xfrm>
        </p:spPr>
        <p:txBody>
          <a:bodyPr/>
          <a:lstStyle/>
          <a:p>
            <a:r>
              <a:rPr lang="en-AU" dirty="0"/>
              <a:t>Automated discovery: Minimum data requirements</a:t>
            </a:r>
          </a:p>
        </p:txBody>
      </p:sp>
      <p:sp>
        <p:nvSpPr>
          <p:cNvPr id="10" name="Oval 9"/>
          <p:cNvSpPr>
            <a:spLocks noChangeArrowheads="1"/>
          </p:cNvSpPr>
          <p:nvPr/>
        </p:nvSpPr>
        <p:spPr bwMode="auto">
          <a:xfrm>
            <a:off x="3775601" y="2205876"/>
            <a:ext cx="625475" cy="237067"/>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
        <p:nvSpPr>
          <p:cNvPr id="11" name="Oval 10"/>
          <p:cNvSpPr>
            <a:spLocks noChangeArrowheads="1"/>
          </p:cNvSpPr>
          <p:nvPr/>
        </p:nvSpPr>
        <p:spPr bwMode="auto">
          <a:xfrm>
            <a:off x="2617522" y="2207481"/>
            <a:ext cx="669713" cy="237067"/>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
        <p:nvSpPr>
          <p:cNvPr id="12" name="Oval 11"/>
          <p:cNvSpPr>
            <a:spLocks noChangeArrowheads="1"/>
          </p:cNvSpPr>
          <p:nvPr/>
        </p:nvSpPr>
        <p:spPr bwMode="auto">
          <a:xfrm>
            <a:off x="1260583" y="1967682"/>
            <a:ext cx="548746" cy="188913"/>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Tree>
    <p:extLst>
      <p:ext uri="{BB962C8B-B14F-4D97-AF65-F5344CB8AC3E}">
        <p14:creationId xmlns:p14="http://schemas.microsoft.com/office/powerpoint/2010/main" val="226591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7279" y="1254559"/>
            <a:ext cx="4381909" cy="4073545"/>
          </a:xfrm>
          <a:prstGeom prst="rect">
            <a:avLst/>
          </a:prstGeom>
        </p:spPr>
      </p:pic>
      <p:sp>
        <p:nvSpPr>
          <p:cNvPr id="9218" name="Rectangle 2"/>
          <p:cNvSpPr>
            <a:spLocks noGrp="1" noChangeArrowheads="1"/>
          </p:cNvSpPr>
          <p:nvPr>
            <p:ph type="title"/>
          </p:nvPr>
        </p:nvSpPr>
        <p:spPr>
          <a:xfrm>
            <a:off x="485298" y="104318"/>
            <a:ext cx="6600336" cy="879231"/>
          </a:xfrm>
        </p:spPr>
        <p:txBody>
          <a:bodyPr/>
          <a:lstStyle/>
          <a:p>
            <a:r>
              <a:rPr lang="en-US" dirty="0">
                <a:ea typeface="ＭＳ Ｐゴシック" pitchFamily="34" charset="-128"/>
              </a:rPr>
              <a:t>Process Modeling in the BPM Lifecycle</a:t>
            </a:r>
          </a:p>
        </p:txBody>
      </p:sp>
      <p:sp>
        <p:nvSpPr>
          <p:cNvPr id="9219" name="Rectangle 5"/>
          <p:cNvSpPr>
            <a:spLocks noChangeArrowheads="1"/>
          </p:cNvSpPr>
          <p:nvPr/>
        </p:nvSpPr>
        <p:spPr bwMode="auto">
          <a:xfrm>
            <a:off x="7222726" y="1515663"/>
            <a:ext cx="554404" cy="11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AU" sz="1692"/>
          </a:p>
        </p:txBody>
      </p:sp>
      <p:sp>
        <p:nvSpPr>
          <p:cNvPr id="9220" name="Rectangle 6"/>
          <p:cNvSpPr>
            <a:spLocks noChangeArrowheads="1"/>
          </p:cNvSpPr>
          <p:nvPr/>
        </p:nvSpPr>
        <p:spPr bwMode="auto">
          <a:xfrm>
            <a:off x="1686015" y="2402221"/>
            <a:ext cx="109904" cy="554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AU" sz="1692"/>
          </a:p>
        </p:txBody>
      </p:sp>
      <p:pic>
        <p:nvPicPr>
          <p:cNvPr id="18" name="Picture 4" descr="\\psf\Home\Desktop\pics\ch3_PurchaseOrder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174" y="4356406"/>
            <a:ext cx="1252175" cy="72590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psf\Home\Desktop\pics\ch3_PurchaseOrd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157053" y="2506670"/>
            <a:ext cx="1862287" cy="21204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psf\Home\Desktop\pics\ch6_cause_effect_rejected_equip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2877" y="3779062"/>
            <a:ext cx="1330525" cy="940297"/>
          </a:xfrm>
          <a:prstGeom prst="rect">
            <a:avLst/>
          </a:prstGeom>
          <a:ln>
            <a:noFill/>
          </a:ln>
          <a:effectLst/>
          <a:extLst>
            <a:ext uri="{909E8E84-426E-40dd-AFC4-6F175D3DCCD1}">
              <a14:hiddenFill xmlns="" xmlns:a14="http://schemas.microsoft.com/office/drawing/2010/main">
                <a:solidFill>
                  <a:srgbClr val="FFFFFF"/>
                </a:solidFill>
              </a14:hiddenFill>
            </a:ext>
          </a:extLst>
        </p:spPr>
      </p:pic>
      <p:pic>
        <p:nvPicPr>
          <p:cNvPr id="22" name="Picture 42" descr="\\psf\Home\Desktop\pics\ch10_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531" y="5313235"/>
            <a:ext cx="1413403" cy="357128"/>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ounded Rectangle 24"/>
          <p:cNvSpPr/>
          <p:nvPr/>
        </p:nvSpPr>
        <p:spPr bwMode="auto">
          <a:xfrm>
            <a:off x="3733885" y="2196269"/>
            <a:ext cx="1083315" cy="563274"/>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a:latin typeface="Times New Roman" pitchFamily="-106" charset="0"/>
            </a:endParaRPr>
          </a:p>
        </p:txBody>
      </p:sp>
      <p:sp>
        <p:nvSpPr>
          <p:cNvPr id="23" name="Rounded Rectangle 22"/>
          <p:cNvSpPr/>
          <p:nvPr/>
        </p:nvSpPr>
        <p:spPr bwMode="auto">
          <a:xfrm>
            <a:off x="5258308" y="2325767"/>
            <a:ext cx="745773" cy="433776"/>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a:latin typeface="Times New Roman" pitchFamily="-106" charset="0"/>
            </a:endParaRPr>
          </a:p>
        </p:txBody>
      </p:sp>
      <p:pic>
        <p:nvPicPr>
          <p:cNvPr id="15" name="Inhaltsplatzhalter 7"/>
          <p:cNvPicPr>
            <a:picLocks noGrp="1" noChangeAspect="1"/>
          </p:cNvPicPr>
          <p:nvPr>
            <p:ph idx="1"/>
          </p:nvPr>
        </p:nvPicPr>
        <p:blipFill>
          <a:blip r:embed="rId8"/>
          <a:stretch>
            <a:fillRect/>
          </a:stretch>
        </p:blipFill>
        <p:spPr>
          <a:xfrm>
            <a:off x="5635620" y="1373072"/>
            <a:ext cx="1450014" cy="76787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511" y="2207319"/>
            <a:ext cx="1640838" cy="541173"/>
          </a:xfrm>
          <a:prstGeom prst="rect">
            <a:avLst/>
          </a:prstGeom>
        </p:spPr>
      </p:pic>
    </p:spTree>
    <p:extLst>
      <p:ext uri="{BB962C8B-B14F-4D97-AF65-F5344CB8AC3E}">
        <p14:creationId xmlns:p14="http://schemas.microsoft.com/office/powerpoint/2010/main" val="3921604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53" y="1198838"/>
            <a:ext cx="8303241" cy="4370387"/>
          </a:xfrm>
        </p:spPr>
        <p:txBody>
          <a:bodyPr>
            <a:normAutofit lnSpcReduction="10000"/>
          </a:bodyPr>
          <a:lstStyle/>
          <a:p>
            <a:pPr marL="0" indent="0">
              <a:buNone/>
            </a:pPr>
            <a:r>
              <a:rPr lang="en-AU" sz="2000" dirty="0"/>
              <a:t>As a process analyst working for the University of Newtown, you have been engaged by Mark Johnson, the process owner of the student admission process, in a project that aims at improving this process. In order to model the as-is process, you start by collecting relevant information about this process. The available documentation includes the organization chart of the Office of the Deputy Vice-Chancellor (DVC) for Student Affairs where Mark’s team sits, the UML class diagram of the student admission system which supports this process, and a set of relevant organizational policies that you extract from the university’s Web pages. </a:t>
            </a:r>
          </a:p>
          <a:p>
            <a:pPr marL="0" indent="0">
              <a:buNone/>
            </a:pPr>
            <a:endParaRPr lang="en-AU" sz="2000" dirty="0"/>
          </a:p>
          <a:p>
            <a:pPr marL="0" indent="0">
              <a:buNone/>
            </a:pPr>
            <a:r>
              <a:rPr lang="en-AU" sz="2000" dirty="0"/>
              <a:t>Based on this documentation, formulate initial hypotheses on how the student admission process works. Next, identify the relevant domain experts to interview and their supervisors whom you should seek approval from.</a:t>
            </a:r>
          </a:p>
        </p:txBody>
      </p:sp>
      <p:sp>
        <p:nvSpPr>
          <p:cNvPr id="3" name="Title 2"/>
          <p:cNvSpPr>
            <a:spLocks noGrp="1"/>
          </p:cNvSpPr>
          <p:nvPr>
            <p:ph type="title"/>
          </p:nvPr>
        </p:nvSpPr>
        <p:spPr>
          <a:xfrm>
            <a:off x="552053" y="139700"/>
            <a:ext cx="6840000" cy="903822"/>
          </a:xfrm>
        </p:spPr>
        <p:txBody>
          <a:bodyPr/>
          <a:lstStyle/>
          <a:p>
            <a:r>
              <a:rPr lang="en-US" dirty="0"/>
              <a:t>Exercise 5.3</a:t>
            </a:r>
          </a:p>
        </p:txBody>
      </p:sp>
    </p:spTree>
    <p:extLst>
      <p:ext uri="{BB962C8B-B14F-4D97-AF65-F5344CB8AC3E}">
        <p14:creationId xmlns:p14="http://schemas.microsoft.com/office/powerpoint/2010/main" val="3217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5.3 (</a:t>
            </a:r>
            <a:r>
              <a:rPr lang="en-US" dirty="0" err="1"/>
              <a:t>cont’ed</a:t>
            </a:r>
            <a:r>
              <a:rPr lang="en-US" dirty="0"/>
              <a:t>)</a:t>
            </a:r>
          </a:p>
        </p:txBody>
      </p:sp>
      <p:sp>
        <p:nvSpPr>
          <p:cNvPr id="8" name="TextBox 7">
            <a:extLst>
              <a:ext uri="{FF2B5EF4-FFF2-40B4-BE49-F238E27FC236}">
                <a16:creationId xmlns:a16="http://schemas.microsoft.com/office/drawing/2014/main" xmlns="" id="{AAB6777E-F41E-ED48-B74C-1FB6419885A0}"/>
              </a:ext>
            </a:extLst>
          </p:cNvPr>
          <p:cNvSpPr txBox="1"/>
          <p:nvPr/>
        </p:nvSpPr>
        <p:spPr>
          <a:xfrm>
            <a:off x="462408" y="912592"/>
            <a:ext cx="7406195" cy="369332"/>
          </a:xfrm>
          <a:prstGeom prst="rect">
            <a:avLst/>
          </a:prstGeom>
          <a:noFill/>
        </p:spPr>
        <p:txBody>
          <a:bodyPr wrap="none" rtlCol="0">
            <a:spAutoFit/>
          </a:bodyPr>
          <a:lstStyle/>
          <a:p>
            <a:r>
              <a:rPr lang="en-US" dirty="0"/>
              <a:t>Organizational chart of the Office of the DVC (Student Affairs)</a:t>
            </a:r>
          </a:p>
        </p:txBody>
      </p:sp>
      <p:pic>
        <p:nvPicPr>
          <p:cNvPr id="4" name="Picture 3">
            <a:extLst>
              <a:ext uri="{FF2B5EF4-FFF2-40B4-BE49-F238E27FC236}">
                <a16:creationId xmlns:a16="http://schemas.microsoft.com/office/drawing/2014/main" xmlns="" id="{14AF1A26-23CA-D649-A665-C63315DB1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53" y="1387425"/>
            <a:ext cx="8591947" cy="4090316"/>
          </a:xfrm>
          <a:prstGeom prst="rect">
            <a:avLst/>
          </a:prstGeom>
        </p:spPr>
      </p:pic>
    </p:spTree>
    <p:extLst>
      <p:ext uri="{BB962C8B-B14F-4D97-AF65-F5344CB8AC3E}">
        <p14:creationId xmlns:p14="http://schemas.microsoft.com/office/powerpoint/2010/main" val="79660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3567" y="-5118"/>
            <a:ext cx="6840000" cy="903822"/>
          </a:xfrm>
        </p:spPr>
        <p:txBody>
          <a:bodyPr/>
          <a:lstStyle/>
          <a:p>
            <a:r>
              <a:rPr lang="en-US" dirty="0"/>
              <a:t>Exercise 5.3 (</a:t>
            </a:r>
            <a:r>
              <a:rPr lang="en-US" dirty="0" err="1"/>
              <a:t>cont’ed</a:t>
            </a:r>
            <a:r>
              <a:rPr lang="en-US" dirty="0"/>
              <a:t>)</a:t>
            </a:r>
          </a:p>
        </p:txBody>
      </p:sp>
      <p:sp>
        <p:nvSpPr>
          <p:cNvPr id="7" name="TextBox 6">
            <a:extLst>
              <a:ext uri="{FF2B5EF4-FFF2-40B4-BE49-F238E27FC236}">
                <a16:creationId xmlns:a16="http://schemas.microsoft.com/office/drawing/2014/main" xmlns="" id="{BF836A28-3548-A041-B31B-92048A427618}"/>
              </a:ext>
            </a:extLst>
          </p:cNvPr>
          <p:cNvSpPr txBox="1"/>
          <p:nvPr/>
        </p:nvSpPr>
        <p:spPr>
          <a:xfrm>
            <a:off x="462408" y="687897"/>
            <a:ext cx="7879016" cy="369332"/>
          </a:xfrm>
          <a:prstGeom prst="rect">
            <a:avLst/>
          </a:prstGeom>
          <a:noFill/>
        </p:spPr>
        <p:txBody>
          <a:bodyPr wrap="none" rtlCol="0">
            <a:spAutoFit/>
          </a:bodyPr>
          <a:lstStyle/>
          <a:p>
            <a:r>
              <a:rPr lang="en-US" dirty="0"/>
              <a:t>Extract of the UML class diagram of the student admission system</a:t>
            </a:r>
          </a:p>
        </p:txBody>
      </p:sp>
      <p:pic>
        <p:nvPicPr>
          <p:cNvPr id="5" name="Picture 4">
            <a:extLst>
              <a:ext uri="{FF2B5EF4-FFF2-40B4-BE49-F238E27FC236}">
                <a16:creationId xmlns:a16="http://schemas.microsoft.com/office/drawing/2014/main" xmlns="" id="{513AA9D3-A691-B945-A331-F4A54009F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1084096"/>
            <a:ext cx="7006903" cy="4599730"/>
          </a:xfrm>
          <a:prstGeom prst="rect">
            <a:avLst/>
          </a:prstGeom>
        </p:spPr>
      </p:pic>
    </p:spTree>
    <p:extLst>
      <p:ext uri="{BB962C8B-B14F-4D97-AF65-F5344CB8AC3E}">
        <p14:creationId xmlns:p14="http://schemas.microsoft.com/office/powerpoint/2010/main" val="27574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5.3 (</a:t>
            </a:r>
            <a:r>
              <a:rPr lang="en-US" dirty="0" err="1"/>
              <a:t>cont’ed</a:t>
            </a:r>
            <a:r>
              <a:rPr lang="en-US" dirty="0"/>
              <a:t>)</a:t>
            </a:r>
          </a:p>
        </p:txBody>
      </p:sp>
      <p:pic>
        <p:nvPicPr>
          <p:cNvPr id="7" name="Picture 6">
            <a:extLst>
              <a:ext uri="{FF2B5EF4-FFF2-40B4-BE49-F238E27FC236}">
                <a16:creationId xmlns:a16="http://schemas.microsoft.com/office/drawing/2014/main" xmlns="" id="{EE054F89-0521-ED4B-A216-5FB283FF4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53" y="1456276"/>
            <a:ext cx="8472231" cy="2400106"/>
          </a:xfrm>
          <a:prstGeom prst="rect">
            <a:avLst/>
          </a:prstGeom>
        </p:spPr>
      </p:pic>
      <p:sp>
        <p:nvSpPr>
          <p:cNvPr id="8" name="TextBox 7">
            <a:extLst>
              <a:ext uri="{FF2B5EF4-FFF2-40B4-BE49-F238E27FC236}">
                <a16:creationId xmlns:a16="http://schemas.microsoft.com/office/drawing/2014/main" xmlns="" id="{F8A6685E-86D7-7B44-A33C-02C837393912}"/>
              </a:ext>
            </a:extLst>
          </p:cNvPr>
          <p:cNvSpPr txBox="1"/>
          <p:nvPr/>
        </p:nvSpPr>
        <p:spPr>
          <a:xfrm>
            <a:off x="462408" y="912592"/>
            <a:ext cx="5396029" cy="369332"/>
          </a:xfrm>
          <a:prstGeom prst="rect">
            <a:avLst/>
          </a:prstGeom>
          <a:noFill/>
        </p:spPr>
        <p:txBody>
          <a:bodyPr wrap="none" rtlCol="0">
            <a:spAutoFit/>
          </a:bodyPr>
          <a:lstStyle/>
          <a:p>
            <a:r>
              <a:rPr lang="en-US" dirty="0"/>
              <a:t>Organizational policies for student admission</a:t>
            </a:r>
          </a:p>
        </p:txBody>
      </p:sp>
    </p:spTree>
    <p:extLst>
      <p:ext uri="{BB962C8B-B14F-4D97-AF65-F5344CB8AC3E}">
        <p14:creationId xmlns:p14="http://schemas.microsoft.com/office/powerpoint/2010/main" val="36136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9251" y="137139"/>
            <a:ext cx="6840000" cy="903822"/>
          </a:xfrm>
        </p:spPr>
        <p:txBody>
          <a:bodyPr/>
          <a:lstStyle/>
          <a:p>
            <a:r>
              <a:rPr lang="en-GB" dirty="0"/>
              <a:t>Interview-based Discovery</a:t>
            </a:r>
          </a:p>
        </p:txBody>
      </p:sp>
      <p:sp>
        <p:nvSpPr>
          <p:cNvPr id="14" name="Inhaltsplatzhalter 2"/>
          <p:cNvSpPr>
            <a:spLocks noGrp="1"/>
          </p:cNvSpPr>
          <p:nvPr>
            <p:ph idx="1"/>
          </p:nvPr>
        </p:nvSpPr>
        <p:spPr>
          <a:xfrm>
            <a:off x="659251" y="3391471"/>
            <a:ext cx="6858000" cy="1889628"/>
          </a:xfrm>
        </p:spPr>
        <p:txBody>
          <a:bodyPr>
            <a:noAutofit/>
          </a:bodyPr>
          <a:lstStyle/>
          <a:p>
            <a:pPr marL="0" indent="0">
              <a:buNone/>
            </a:pPr>
            <a:r>
              <a:rPr lang="de-AT" sz="1667" dirty="0"/>
              <a:t>Approaches:</a:t>
            </a:r>
          </a:p>
          <a:p>
            <a:r>
              <a:rPr lang="de-AT" sz="1667" dirty="0"/>
              <a:t>forward vs backward</a:t>
            </a:r>
          </a:p>
          <a:p>
            <a:r>
              <a:rPr lang="de-AT" sz="1667" dirty="0"/>
              <a:t>structured vs unstructured</a:t>
            </a:r>
          </a:p>
          <a:p>
            <a:endParaRPr lang="de-AT" sz="1667" dirty="0"/>
          </a:p>
          <a:p>
            <a:pPr marL="0" indent="0">
              <a:buNone/>
            </a:pPr>
            <a:r>
              <a:rPr lang="de-AT" sz="1667" dirty="0"/>
              <a:t>Assumption: analyst and domain expert share terminology</a:t>
            </a:r>
          </a:p>
          <a:p>
            <a:pPr marL="0" indent="0">
              <a:buNone/>
            </a:pPr>
            <a:r>
              <a:rPr lang="de-AT" sz="1667" dirty="0"/>
              <a:t>Pitfall: exceptional behavior tends to be neglected &gt; use questions that aim to identify such behavior</a:t>
            </a:r>
          </a:p>
          <a:p>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24</a:t>
            </a:fld>
            <a:endParaRPr lang="en-AU" u="none">
              <a:solidFill>
                <a:prstClr val="black">
                  <a:lumMod val="50000"/>
                  <a:lumOff val="50000"/>
                </a:prstClr>
              </a:solidFill>
            </a:endParaRPr>
          </a:p>
        </p:txBody>
      </p:sp>
      <p:pic>
        <p:nvPicPr>
          <p:cNvPr id="15" name="Picture 14">
            <a:extLst>
              <a:ext uri="{FF2B5EF4-FFF2-40B4-BE49-F238E27FC236}">
                <a16:creationId xmlns:a16="http://schemas.microsoft.com/office/drawing/2014/main" xmlns="" id="{EBF0284C-42C4-9840-9955-5380417D4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819" y="1208314"/>
            <a:ext cx="3192236" cy="2455566"/>
          </a:xfrm>
          <a:prstGeom prst="rect">
            <a:avLst/>
          </a:prstGeom>
        </p:spPr>
      </p:pic>
    </p:spTree>
    <p:extLst>
      <p:ext uri="{BB962C8B-B14F-4D97-AF65-F5344CB8AC3E}">
        <p14:creationId xmlns:p14="http://schemas.microsoft.com/office/powerpoint/2010/main" val="613230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up)">
                                      <p:cBhvr>
                                        <p:cTn id="7" dur="500"/>
                                        <p:tgtEl>
                                          <p:spTgt spid="1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500"/>
                                        <p:tgtEl>
                                          <p:spTgt spid="14">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up)">
                                      <p:cBhvr>
                                        <p:cTn id="13" dur="500"/>
                                        <p:tgtEl>
                                          <p:spTgt spid="14">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wipe(up)">
                                      <p:cBhvr>
                                        <p:cTn id="16" dur="500"/>
                                        <p:tgtEl>
                                          <p:spTgt spid="14">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wipe(up)">
                                      <p:cBhvr>
                                        <p:cTn id="1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53" y="1198838"/>
            <a:ext cx="8303241" cy="4370387"/>
          </a:xfrm>
        </p:spPr>
        <p:txBody>
          <a:bodyPr>
            <a:normAutofit/>
          </a:bodyPr>
          <a:lstStyle/>
          <a:p>
            <a:pPr marL="0" indent="0">
              <a:buNone/>
            </a:pPr>
            <a:r>
              <a:rPr lang="en-AU" sz="2000" dirty="0"/>
              <a:t>After collecting relevant information on the student admission process, you interviewed some representatives for the two roles involved in this process: Mary Adams and Louise Smith as student admission officers, and Peter </a:t>
            </a:r>
            <a:r>
              <a:rPr lang="en-AU" sz="2000" dirty="0" err="1"/>
              <a:t>Capello</a:t>
            </a:r>
            <a:r>
              <a:rPr lang="en-AU" sz="2000" dirty="0"/>
              <a:t> as a member of the academic committee (Mark Johnson, the process owner, confirmed that the </a:t>
            </a:r>
            <a:r>
              <a:rPr lang="en-AU" sz="2000" dirty="0" err="1"/>
              <a:t>enrollment</a:t>
            </a:r>
            <a:r>
              <a:rPr lang="en-AU" sz="2000" dirty="0"/>
              <a:t> office is not involved in this process). The relevant parts of the interview transcripts are provided below.</a:t>
            </a:r>
          </a:p>
        </p:txBody>
      </p:sp>
      <p:sp>
        <p:nvSpPr>
          <p:cNvPr id="3" name="Title 2"/>
          <p:cNvSpPr>
            <a:spLocks noGrp="1"/>
          </p:cNvSpPr>
          <p:nvPr>
            <p:ph type="title"/>
          </p:nvPr>
        </p:nvSpPr>
        <p:spPr>
          <a:xfrm>
            <a:off x="552053" y="139700"/>
            <a:ext cx="6840000" cy="903822"/>
          </a:xfrm>
        </p:spPr>
        <p:txBody>
          <a:bodyPr/>
          <a:lstStyle/>
          <a:p>
            <a:r>
              <a:rPr lang="en-US" dirty="0"/>
              <a:t>Exercise 5.4</a:t>
            </a:r>
          </a:p>
        </p:txBody>
      </p:sp>
    </p:spTree>
    <p:extLst>
      <p:ext uri="{BB962C8B-B14F-4D97-AF65-F5344CB8AC3E}">
        <p14:creationId xmlns:p14="http://schemas.microsoft.com/office/powerpoint/2010/main" val="41784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Student admission officer (Mary Adams):</a:t>
            </a:r>
          </a:p>
          <a:p>
            <a:pPr marL="0" indent="0">
              <a:buNone/>
            </a:pPr>
            <a:r>
              <a:rPr lang="en-AU" sz="1800" dirty="0"/>
              <a:t>“My process starts when I receive an application for admission. First, I check the completeness of this document. If the application is incomplete, I need to send a request for clarification back to the applicant. Otherwise, I forward it to the academic committee. I then receive a response from the academic committee which can be either of the below:</a:t>
            </a:r>
          </a:p>
          <a:p>
            <a:r>
              <a:rPr lang="en-AU" sz="1800" dirty="0"/>
              <a:t>A notification of acceptance from the academic committee. In this case, I prepare a letter of offer and send it to the applicant via post to collect his or her signature. Most of the times, I receive a signed offer back from the applicant, but sometimes I don’t.</a:t>
            </a:r>
          </a:p>
          <a:p>
            <a:r>
              <a:rPr lang="en-AU" sz="1800" dirty="0"/>
              <a:t>A notification of rejection. In this case, I send a rejection letter to the applicant via ordinary post.</a:t>
            </a:r>
          </a:p>
          <a:p>
            <a:pPr marL="0" indent="0">
              <a:buNone/>
            </a:pPr>
            <a:r>
              <a:rPr lang="en-AU" sz="1800" dirty="0"/>
              <a:t>The problem is that the academic committee is often too slow to reply. I wonder if these academics are just too overloaded with work to care about student admissions...”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152693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Student admission officer (Louise Smith):</a:t>
            </a:r>
          </a:p>
          <a:p>
            <a:pPr marL="0" indent="0">
              <a:buNone/>
            </a:pPr>
            <a:r>
              <a:rPr lang="en-AU" sz="1800" dirty="0"/>
              <a:t>“When I get a fresh application, it’s important that this contains all the required information, including name, address, phone number and email address of the applicant. Unfortunately, the Web portal has many bugs and sometimes lets through incomplete applications, which are a nightmare to rectify! This means going back and forth with the student at least a couple of times. Anyway, once the application is complete, I pass it to a member of the academic committee using our internal student admission system – the same that collects applications via the Web portal. Most of the times, the member of the academic committee replies with a notification of acceptance, in which case I need to prepare a letter of offer and send it to the applicant via post. Our policies are such that applicants must reply within four weeks. In fact, we are flooded by applications, so if they do not hurry to reply, we will offer the place to someone else. Sometimes I receive a notification of rejection. Well, in this case I formulate a rejection letter and send it to the applicant via post.”</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10006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Member of academic committee (Peter </a:t>
            </a:r>
            <a:r>
              <a:rPr lang="en-AU" sz="2000" dirty="0" err="1"/>
              <a:t>Capello</a:t>
            </a:r>
            <a:r>
              <a:rPr lang="en-AU" sz="2000" dirty="0"/>
              <a:t>):</a:t>
            </a:r>
          </a:p>
          <a:p>
            <a:pPr marL="0" indent="0">
              <a:buNone/>
            </a:pPr>
            <a:r>
              <a:rPr lang="en-AU" sz="1800" dirty="0"/>
              <a:t>“When I receive an application from the admission officer, I assess its quality. I extract the grade of the applicant from his or her previous degree and convert it to a standard score based on a conversion table. The score must be at least 70%; otherwise the student is out. Next, I perform a plagiarism check of the essay contained in the application using our </a:t>
            </a:r>
            <a:r>
              <a:rPr lang="en-AU" sz="1800" dirty="0" err="1"/>
              <a:t>pla</a:t>
            </a:r>
            <a:r>
              <a:rPr lang="en-AU" sz="1800" dirty="0"/>
              <a:t>- </a:t>
            </a:r>
            <a:r>
              <a:rPr lang="en-AU" sz="1800" dirty="0" err="1"/>
              <a:t>giarism</a:t>
            </a:r>
            <a:r>
              <a:rPr lang="en-AU" sz="1800" dirty="0"/>
              <a:t> detection software. Most of the times, the essay is plagiarism-free. If so, I proceed to read it and assign it a score. Finally, I read the two reference letters attached to the </a:t>
            </a:r>
            <a:r>
              <a:rPr lang="en-AU" sz="1800" dirty="0" err="1"/>
              <a:t>appli</a:t>
            </a:r>
            <a:r>
              <a:rPr lang="en-AU" sz="1800" dirty="0"/>
              <a:t>- cation. There’s a lot you can learn from a reference letter. Often there are subtle messages that the referee wants you to get, like “This is a great student, but I’ve had better ones”. In any case, based on the score, quality of the essay and reference letters, if I deem that the applicant is qualified, I send an acceptance notification to the admission officer, otherwise I send a rejection notification. In either case, I archive the results of my assessment in my database. Ah, I communicate with the student admission office using our internal student admission system. A piece of junk, sometimes messages get lost and I have to send them again, if I’m lucky to find it out!”</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62977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Next, you took an active role in observing how this process works by acting as the applicant. Using a fake identity (in agreement with the process owner), you triggered this process several times by submitting various applications via the Web portal. </a:t>
            </a:r>
            <a:r>
              <a:rPr lang="en-AU" sz="2000" dirty="0" err="1"/>
              <a:t>Af</a:t>
            </a:r>
            <a:r>
              <a:rPr lang="en-AU" sz="2000" dirty="0"/>
              <a:t>- </a:t>
            </a:r>
            <a:r>
              <a:rPr lang="en-AU" sz="2000" dirty="0" err="1"/>
              <a:t>ter</a:t>
            </a:r>
            <a:r>
              <a:rPr lang="en-AU" sz="2000" dirty="0"/>
              <a:t> this, you came up with the following observations.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65312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9300281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Applicant: </a:t>
            </a:r>
          </a:p>
          <a:p>
            <a:pPr marL="0" indent="0">
              <a:buNone/>
            </a:pPr>
            <a:r>
              <a:rPr lang="en-AU" sz="1800" dirty="0"/>
              <a:t>To apply for admission, the applicant needs to prepare an admission application and submit it to the university via a Web portal. The application must include academic transcripts, an essay and two reference letters. The applicant will then receive a response from an admission officer via ordinary mail, which can be:</a:t>
            </a:r>
          </a:p>
          <a:p>
            <a:r>
              <a:rPr lang="en-AU" sz="1800" dirty="0"/>
              <a:t>A letter of offer. In this case, the applicant needs to sign the letter of offer and return it to the admission officer via post within four weeks.</a:t>
            </a:r>
          </a:p>
          <a:p>
            <a:r>
              <a:rPr lang="en-AU" sz="1800" dirty="0"/>
              <a:t>A rejection letter. In this case, the applicant does not do anything further and the pro- cess is finished.</a:t>
            </a:r>
          </a:p>
          <a:p>
            <a:r>
              <a:rPr lang="en-AU" sz="1800" dirty="0"/>
              <a:t>A request for clarification from the admission officer. This is an email notification. In this case, the applicant provides the required documentation to the admission officer by submitting an updated application through the same Web portal used for the initial submission, and then gets a response that is the letter of offer, the rejection letter, or again a request for clarification.</a:t>
            </a:r>
          </a:p>
          <a:p>
            <a:pPr marL="0" indent="0">
              <a:buNone/>
            </a:pPr>
            <a:endParaRPr lang="en-AU" sz="18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79310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information above, create a draft BPMN model of the as-is student admission process. This draft will then be validated with the people that have been interviewed, before sign-off by the process owner. Make appropriate assumptions.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91162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616" y="271612"/>
            <a:ext cx="6720747" cy="660073"/>
          </a:xfrm>
        </p:spPr>
        <p:txBody>
          <a:bodyPr/>
          <a:lstStyle/>
          <a:p>
            <a:r>
              <a:rPr lang="de-AT" dirty="0"/>
              <a:t>Workshop-</a:t>
            </a:r>
            <a:r>
              <a:rPr lang="de-AT" dirty="0" err="1"/>
              <a:t>based</a:t>
            </a:r>
            <a:r>
              <a:rPr lang="de-AT" dirty="0"/>
              <a:t> Discovery</a:t>
            </a:r>
          </a:p>
        </p:txBody>
      </p:sp>
      <p:sp>
        <p:nvSpPr>
          <p:cNvPr id="3" name="Inhaltsplatzhalter 2"/>
          <p:cNvSpPr>
            <a:spLocks noGrp="1"/>
          </p:cNvSpPr>
          <p:nvPr>
            <p:ph idx="1"/>
          </p:nvPr>
        </p:nvSpPr>
        <p:spPr>
          <a:xfrm>
            <a:off x="734203" y="1248209"/>
            <a:ext cx="6976398" cy="3165231"/>
          </a:xfrm>
        </p:spPr>
        <p:txBody>
          <a:bodyPr>
            <a:noAutofit/>
          </a:bodyPr>
          <a:lstStyle/>
          <a:p>
            <a:r>
              <a:rPr lang="de-AT" sz="1800" dirty="0"/>
              <a:t>Gather all key stakeholders together</a:t>
            </a:r>
          </a:p>
          <a:p>
            <a:r>
              <a:rPr lang="de-AT" sz="1800" dirty="0"/>
              <a:t>Participants interact to create shared understanding</a:t>
            </a:r>
          </a:p>
          <a:p>
            <a:r>
              <a:rPr lang="de-AT" sz="1800" dirty="0"/>
              <a:t>Typically one process analyst (facilitator), multiple domain experts, process owner may also attend</a:t>
            </a:r>
          </a:p>
          <a:p>
            <a:r>
              <a:rPr lang="de-AT" sz="1800" dirty="0"/>
              <a:t>May be software-supported – a model is directly created during the workshop (typically a separate role – tool operator)</a:t>
            </a:r>
          </a:p>
          <a:p>
            <a:r>
              <a:rPr lang="de-AT" sz="1800" dirty="0"/>
              <a:t>Model is used as a reference point for discussions</a:t>
            </a:r>
          </a:p>
          <a:p>
            <a:r>
              <a:rPr lang="de-AT" sz="1800" dirty="0"/>
              <a:t>Alternative: brown-paper workshops</a:t>
            </a:r>
          </a:p>
          <a:p>
            <a:r>
              <a:rPr lang="de-AT" sz="1800" dirty="0"/>
              <a:t>Usually 3 to 5 half-day sessions</a:t>
            </a:r>
          </a:p>
          <a:p>
            <a:pPr marL="0" indent="0">
              <a:buNone/>
            </a:pPr>
            <a:endParaRPr lang="de-AT" sz="1800" dirty="0"/>
          </a:p>
          <a:p>
            <a:pPr marL="0" indent="0">
              <a:buNone/>
            </a:pPr>
            <a:endParaRPr lang="de-AT" sz="1800" dirty="0"/>
          </a:p>
          <a:p>
            <a:pPr marL="0" indent="0">
              <a:buNone/>
            </a:pPr>
            <a:endParaRPr lang="de-AT" sz="1800" dirty="0"/>
          </a:p>
          <a:p>
            <a:pPr marL="0" indent="0">
              <a:buNone/>
            </a:pPr>
            <a:endParaRPr lang="de-AT" sz="1800" dirty="0"/>
          </a:p>
          <a:p>
            <a:pPr marL="0" indent="0">
              <a:buNone/>
            </a:pPr>
            <a:r>
              <a:rPr lang="de-AT" sz="1800" dirty="0"/>
              <a:t> </a:t>
            </a:r>
          </a:p>
          <a:p>
            <a:pPr marL="0" indent="0">
              <a:buNone/>
            </a:pPr>
            <a:endParaRPr lang="de-AT" sz="1800" dirty="0"/>
          </a:p>
          <a:p>
            <a:pPr marL="0" indent="0">
              <a:buNone/>
            </a:pPr>
            <a:endParaRPr lang="de-AT" sz="1800" dirty="0"/>
          </a:p>
          <a:p>
            <a:endParaRPr lang="de-AT" sz="1800" dirty="0"/>
          </a:p>
          <a:p>
            <a:endParaRPr lang="de-AT" sz="1800" dirty="0"/>
          </a:p>
          <a:p>
            <a:pPr lvl="1"/>
            <a:endParaRPr lang="de-AT" sz="1600" dirty="0"/>
          </a:p>
          <a:p>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32</a:t>
            </a:fld>
            <a:endParaRPr lang="en-AU" u="none">
              <a:solidFill>
                <a:prstClr val="black">
                  <a:lumMod val="50000"/>
                  <a:lumOff val="50000"/>
                </a:prstClr>
              </a:solidFill>
            </a:endParaRPr>
          </a:p>
        </p:txBody>
      </p:sp>
      <p:pic>
        <p:nvPicPr>
          <p:cNvPr id="6" name="Picture 2" descr="Kundenbedürfnisse besser verstehen mit t.BP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940" y="3858283"/>
            <a:ext cx="2428846" cy="1619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28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173" y="183872"/>
            <a:ext cx="6840000" cy="903822"/>
          </a:xfrm>
        </p:spPr>
        <p:txBody>
          <a:bodyPr/>
          <a:lstStyle/>
          <a:p>
            <a:r>
              <a:rPr lang="de-AT" dirty="0" err="1"/>
              <a:t>Example</a:t>
            </a:r>
            <a:r>
              <a:rPr lang="de-AT" dirty="0"/>
              <a:t>: </a:t>
            </a:r>
            <a:r>
              <a:rPr lang="de-AT" dirty="0" err="1"/>
              <a:t>Any</a:t>
            </a:r>
            <a:r>
              <a:rPr lang="de-AT" dirty="0"/>
              <a:t> difference in discovery?</a:t>
            </a:r>
          </a:p>
        </p:txBody>
      </p:sp>
      <p:sp>
        <p:nvSpPr>
          <p:cNvPr id="3" name="Inhaltsplatzhalter 2"/>
          <p:cNvSpPr>
            <a:spLocks noGrp="1"/>
          </p:cNvSpPr>
          <p:nvPr>
            <p:ph idx="1"/>
          </p:nvPr>
        </p:nvSpPr>
        <p:spPr>
          <a:xfrm>
            <a:off x="715714" y="1215660"/>
            <a:ext cx="3823043" cy="3461972"/>
          </a:xfrm>
        </p:spPr>
        <p:txBody>
          <a:bodyPr>
            <a:normAutofit lnSpcReduction="10000"/>
          </a:bodyPr>
          <a:lstStyle/>
          <a:p>
            <a:pPr marL="0" indent="0">
              <a:buNone/>
            </a:pPr>
            <a:r>
              <a:rPr lang="en-US" sz="1667" dirty="0"/>
              <a:t>Consider the following two companies: </a:t>
            </a:r>
          </a:p>
          <a:p>
            <a:pPr>
              <a:buFont typeface="Arial" pitchFamily="34" charset="0"/>
              <a:buChar char="•"/>
            </a:pPr>
            <a:r>
              <a:rPr lang="en-US" sz="1667" b="1" dirty="0"/>
              <a:t>Company A </a:t>
            </a:r>
            <a:r>
              <a:rPr lang="en-US" sz="1667" dirty="0"/>
              <a:t>is young, founded three years ago, and has grown rapidly to a current toll of one hundred employees.</a:t>
            </a:r>
          </a:p>
          <a:p>
            <a:pPr>
              <a:buFont typeface="Arial" pitchFamily="34" charset="0"/>
              <a:buChar char="•"/>
            </a:pPr>
            <a:r>
              <a:rPr lang="en-US" sz="1667" b="1" dirty="0"/>
              <a:t>Company B</a:t>
            </a:r>
            <a:r>
              <a:rPr lang="en-US" sz="1667" dirty="0"/>
              <a:t> is owned by the government and operates in a domain with extensive health and security regulations.</a:t>
            </a:r>
          </a:p>
          <a:p>
            <a:pPr marL="0" indent="0">
              <a:buNone/>
            </a:pPr>
            <a:endParaRPr lang="en-US" sz="1667" dirty="0"/>
          </a:p>
          <a:p>
            <a:pPr marL="0" indent="0">
              <a:buNone/>
            </a:pPr>
            <a:r>
              <a:rPr lang="en-US" sz="1667" dirty="0"/>
              <a:t>How might these different characteristics influence a workshop-based discovery approach?</a:t>
            </a:r>
            <a:endParaRPr lang="de-AT" sz="1667" dirty="0"/>
          </a:p>
        </p:txBody>
      </p:sp>
      <p:pic>
        <p:nvPicPr>
          <p:cNvPr id="18434" name="Picture 2" descr="http://www.technobuffalo.com/wp-content/uploads/2012/08/San-Francisco-tech-hostel.jpe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5622418" y="1512269"/>
            <a:ext cx="2953333" cy="143437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mz-web.de/ks/images/mdsBild/1300343013476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8334" y="3371221"/>
            <a:ext cx="2947417" cy="17004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33</a:t>
            </a:fld>
            <a:endParaRPr lang="en-AU" u="none">
              <a:solidFill>
                <a:prstClr val="black">
                  <a:lumMod val="50000"/>
                  <a:lumOff val="50000"/>
                </a:prstClr>
              </a:solidFill>
            </a:endParaRPr>
          </a:p>
        </p:txBody>
      </p:sp>
    </p:spTree>
    <p:extLst>
      <p:ext uri="{BB962C8B-B14F-4D97-AF65-F5344CB8AC3E}">
        <p14:creationId xmlns:p14="http://schemas.microsoft.com/office/powerpoint/2010/main" val="123450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38" y="139700"/>
            <a:ext cx="6840000" cy="903822"/>
          </a:xfrm>
        </p:spPr>
        <p:txBody>
          <a:bodyPr/>
          <a:lstStyle/>
          <a:p>
            <a:r>
              <a:rPr lang="de-AT" dirty="0"/>
              <a:t>Discovery </a:t>
            </a:r>
            <a:r>
              <a:rPr lang="de-AT" dirty="0" err="1"/>
              <a:t>and</a:t>
            </a:r>
            <a:r>
              <a:rPr lang="de-AT" dirty="0"/>
              <a:t> Culture</a:t>
            </a:r>
          </a:p>
        </p:txBody>
      </p:sp>
      <p:sp>
        <p:nvSpPr>
          <p:cNvPr id="3" name="Inhaltsplatzhalter 2"/>
          <p:cNvSpPr>
            <a:spLocks noGrp="1"/>
          </p:cNvSpPr>
          <p:nvPr>
            <p:ph idx="1"/>
          </p:nvPr>
        </p:nvSpPr>
        <p:spPr>
          <a:xfrm>
            <a:off x="676835" y="1223354"/>
            <a:ext cx="8089095" cy="4020447"/>
          </a:xfrm>
        </p:spPr>
        <p:txBody>
          <a:bodyPr>
            <a:normAutofit/>
          </a:bodyPr>
          <a:lstStyle/>
          <a:p>
            <a:pPr marL="0" indent="0">
              <a:buNone/>
            </a:pPr>
            <a:r>
              <a:rPr lang="en-US" sz="1800" dirty="0"/>
              <a:t>Before starting with process discovery, it is important to understand the </a:t>
            </a:r>
            <a:r>
              <a:rPr lang="en-US" sz="1800" b="1" dirty="0"/>
              <a:t>culture</a:t>
            </a:r>
            <a:r>
              <a:rPr lang="en-US" sz="1800" dirty="0"/>
              <a:t> and the sentiment of an organization. </a:t>
            </a:r>
          </a:p>
          <a:p>
            <a:r>
              <a:rPr lang="en-US" sz="1800" dirty="0"/>
              <a:t>There are companies that preach and practice an </a:t>
            </a:r>
            <a:r>
              <a:rPr lang="en-US" sz="1800" u="sng" dirty="0"/>
              <a:t>open culture</a:t>
            </a:r>
            <a:r>
              <a:rPr lang="en-US" sz="1800" dirty="0"/>
              <a:t> in which all employees are encouraged to utter their ideas and their criticism. Such organizations can benefit a lot from workshops as participants are likely to present their ideas freely. </a:t>
            </a:r>
          </a:p>
          <a:p>
            <a:r>
              <a:rPr lang="en-US" sz="1800" dirty="0"/>
              <a:t>In </a:t>
            </a:r>
            <a:r>
              <a:rPr lang="en-US" sz="1800" u="sng" dirty="0"/>
              <a:t>strictly hierarchical organizations</a:t>
            </a:r>
            <a:r>
              <a:rPr lang="en-US" sz="1800" dirty="0"/>
              <a:t>, it is necessary to take special care that every participant gets an equal share of parole in a workshop and that ideas and critique are not held back.</a:t>
            </a:r>
          </a:p>
          <a:p>
            <a:pPr marL="0" indent="0">
              <a:buNone/>
            </a:pPr>
            <a:r>
              <a:rPr lang="en-US" sz="1800" dirty="0"/>
              <a:t>It might be the case that the young dynamic company has a more open culture than the company with extensive health and security regulations. This has to be taken into account when organizing a workshop.</a:t>
            </a:r>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34</a:t>
            </a:fld>
            <a:endParaRPr lang="en-AU" u="none">
              <a:solidFill>
                <a:prstClr val="black">
                  <a:lumMod val="50000"/>
                  <a:lumOff val="50000"/>
                </a:prstClr>
              </a:solidFill>
            </a:endParaRPr>
          </a:p>
        </p:txBody>
      </p:sp>
    </p:spTree>
    <p:extLst>
      <p:ext uri="{BB962C8B-B14F-4D97-AF65-F5344CB8AC3E}">
        <p14:creationId xmlns:p14="http://schemas.microsoft.com/office/powerpoint/2010/main" val="251455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Consider the complaints that have emerged from the interviews reported in Exercise 5.4. As a facilitator, what questions would you ask the various participants to investigate these further in a workshop?</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5.5</a:t>
            </a:r>
          </a:p>
        </p:txBody>
      </p:sp>
    </p:spTree>
    <p:extLst>
      <p:ext uri="{BB962C8B-B14F-4D97-AF65-F5344CB8AC3E}">
        <p14:creationId xmlns:p14="http://schemas.microsoft.com/office/powerpoint/2010/main" val="2707921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FF652EF-62AD-724A-9748-7768D923B3B0}"/>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1200" y="-79128"/>
            <a:ext cx="8074923" cy="903822"/>
          </a:xfrm>
        </p:spPr>
        <p:txBody>
          <a:bodyPr/>
          <a:lstStyle/>
          <a:p>
            <a:r>
              <a:rPr lang="en-GB" dirty="0"/>
              <a:t>Discovery methods: strengths and weaknesses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38254191"/>
              </p:ext>
            </p:extLst>
          </p:nvPr>
        </p:nvGraphicFramePr>
        <p:xfrm>
          <a:off x="1266951" y="909813"/>
          <a:ext cx="7015656" cy="4519830"/>
        </p:xfrm>
        <a:graphic>
          <a:graphicData uri="http://schemas.openxmlformats.org/drawingml/2006/table">
            <a:tbl>
              <a:tblPr firstRow="1" bandRow="1">
                <a:tableStyleId>{073A0DAA-6AF3-43AB-8588-CEC1D06C72B9}</a:tableStyleId>
              </a:tblPr>
              <a:tblGrid>
                <a:gridCol w="1716070">
                  <a:extLst>
                    <a:ext uri="{9D8B030D-6E8A-4147-A177-3AD203B41FA5}">
                      <a16:colId xmlns:a16="http://schemas.microsoft.com/office/drawing/2014/main" xmlns="" val="20000"/>
                    </a:ext>
                  </a:extLst>
                </a:gridCol>
                <a:gridCol w="1716070">
                  <a:extLst>
                    <a:ext uri="{9D8B030D-6E8A-4147-A177-3AD203B41FA5}">
                      <a16:colId xmlns:a16="http://schemas.microsoft.com/office/drawing/2014/main" xmlns="" val="20001"/>
                    </a:ext>
                  </a:extLst>
                </a:gridCol>
                <a:gridCol w="1791758">
                  <a:extLst>
                    <a:ext uri="{9D8B030D-6E8A-4147-A177-3AD203B41FA5}">
                      <a16:colId xmlns:a16="http://schemas.microsoft.com/office/drawing/2014/main" xmlns="" val="20002"/>
                    </a:ext>
                  </a:extLst>
                </a:gridCol>
                <a:gridCol w="1791758">
                  <a:extLst>
                    <a:ext uri="{9D8B030D-6E8A-4147-A177-3AD203B41FA5}">
                      <a16:colId xmlns:a16="http://schemas.microsoft.com/office/drawing/2014/main" xmlns="" val="3396680452"/>
                    </a:ext>
                  </a:extLst>
                </a:gridCol>
              </a:tblGrid>
              <a:tr h="304800">
                <a:tc>
                  <a:txBody>
                    <a:bodyPr/>
                    <a:lstStyle/>
                    <a:p>
                      <a:r>
                        <a:rPr lang="en-GB" sz="1800" noProof="0" dirty="0">
                          <a:latin typeface="Arial" panose="020B0604020202020204" pitchFamily="34" charset="0"/>
                          <a:cs typeface="Arial" panose="020B0604020202020204" pitchFamily="34" charset="0"/>
                        </a:rPr>
                        <a:t>Aspect</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800" noProof="0" dirty="0">
                          <a:latin typeface="Arial" panose="020B0604020202020204" pitchFamily="34" charset="0"/>
                          <a:cs typeface="Arial" panose="020B0604020202020204" pitchFamily="34" charset="0"/>
                        </a:rPr>
                        <a:t>Evidence-based</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800" noProof="0" dirty="0">
                          <a:latin typeface="Arial" panose="020B0604020202020204" pitchFamily="34" charset="0"/>
                          <a:cs typeface="Arial" panose="020B0604020202020204" pitchFamily="34" charset="0"/>
                        </a:rPr>
                        <a:t>Interviews</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0" algn="l" defTabSz="914306"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Workshops</a:t>
                      </a:r>
                    </a:p>
                  </a:txBody>
                  <a:tcPr marL="79834" marR="79834" marT="35169" marB="35169"/>
                </a:tc>
                <a:extLst>
                  <a:ext uri="{0D108BD9-81ED-4DB2-BD59-A6C34878D82A}">
                    <a16:rowId xmlns:a16="http://schemas.microsoft.com/office/drawing/2014/main" xmlns="" val="10000"/>
                  </a:ext>
                </a:extLst>
              </a:tr>
              <a:tr h="1022838">
                <a:tc>
                  <a:txBody>
                    <a:bodyPr/>
                    <a:lstStyle/>
                    <a:p>
                      <a:r>
                        <a:rPr lang="en-GB" sz="1800" noProof="0" dirty="0">
                          <a:solidFill>
                            <a:schemeClr val="tx1"/>
                          </a:solidFill>
                          <a:latin typeface="Arial" panose="020B0604020202020204" pitchFamily="34" charset="0"/>
                          <a:cs typeface="Arial" panose="020B0604020202020204" pitchFamily="34" charset="0"/>
                        </a:rPr>
                        <a:t>Objectivity</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Medium-high</a:t>
                      </a:r>
                    </a:p>
                  </a:txBody>
                  <a:tcPr marL="79834" marR="79834" marT="35169" marB="35169"/>
                </a:tc>
                <a:extLst>
                  <a:ext uri="{0D108BD9-81ED-4DB2-BD59-A6C34878D82A}">
                    <a16:rowId xmlns:a16="http://schemas.microsoft.com/office/drawing/2014/main" xmlns="" val="10001"/>
                  </a:ext>
                </a:extLst>
              </a:tr>
              <a:tr h="1022838">
                <a:tc>
                  <a:txBody>
                    <a:bodyPr/>
                    <a:lstStyle/>
                    <a:p>
                      <a:r>
                        <a:rPr lang="en-GB" sz="1800" noProof="0" dirty="0">
                          <a:solidFill>
                            <a:schemeClr val="tx1"/>
                          </a:solidFill>
                          <a:latin typeface="Arial" panose="020B0604020202020204" pitchFamily="34" charset="0"/>
                          <a:cs typeface="Arial" panose="020B0604020202020204" pitchFamily="34" charset="0"/>
                        </a:rPr>
                        <a:t>Richness</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extLst>
                  <a:ext uri="{0D108BD9-81ED-4DB2-BD59-A6C34878D82A}">
                    <a16:rowId xmlns:a16="http://schemas.microsoft.com/office/drawing/2014/main" xmlns="" val="10002"/>
                  </a:ext>
                </a:extLst>
              </a:tr>
              <a:tr h="641838">
                <a:tc>
                  <a:txBody>
                    <a:bodyPr/>
                    <a:lstStyle/>
                    <a:p>
                      <a:r>
                        <a:rPr lang="en-GB" sz="1800" noProof="0" dirty="0">
                          <a:solidFill>
                            <a:schemeClr val="tx1"/>
                          </a:solidFill>
                          <a:latin typeface="Arial" panose="020B0604020202020204" pitchFamily="34" charset="0"/>
                          <a:cs typeface="Arial" panose="020B0604020202020204" pitchFamily="34" charset="0"/>
                        </a:rPr>
                        <a:t>Time consumption</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Low-medium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extLst>
                  <a:ext uri="{0D108BD9-81ED-4DB2-BD59-A6C34878D82A}">
                    <a16:rowId xmlns:a16="http://schemas.microsoft.com/office/drawing/2014/main" xmlns="" val="10003"/>
                  </a:ext>
                </a:extLst>
              </a:tr>
              <a:tr h="1213338">
                <a:tc>
                  <a:txBody>
                    <a:bodyPr/>
                    <a:lstStyle/>
                    <a:p>
                      <a:r>
                        <a:rPr lang="en-GB" sz="1800" noProof="0" dirty="0">
                          <a:solidFill>
                            <a:schemeClr val="tx1"/>
                          </a:solidFill>
                          <a:latin typeface="Arial" panose="020B0604020202020204" pitchFamily="34" charset="0"/>
                          <a:cs typeface="Arial" panose="020B0604020202020204" pitchFamily="34" charset="0"/>
                        </a:rPr>
                        <a:t>Immediacy of feedback</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Low</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36</a:t>
            </a:fld>
            <a:endParaRPr lang="en-AU" u="none">
              <a:solidFill>
                <a:prstClr val="black">
                  <a:lumMod val="50000"/>
                  <a:lumOff val="50000"/>
                </a:prstClr>
              </a:solidFill>
            </a:endParaRPr>
          </a:p>
        </p:txBody>
      </p:sp>
    </p:spTree>
    <p:extLst>
      <p:ext uri="{BB962C8B-B14F-4D97-AF65-F5344CB8AC3E}">
        <p14:creationId xmlns:p14="http://schemas.microsoft.com/office/powerpoint/2010/main" val="27145538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FF652EF-62AD-724A-9748-7768D923B3B0}"/>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1200" y="-79128"/>
            <a:ext cx="8074923" cy="903822"/>
          </a:xfrm>
        </p:spPr>
        <p:txBody>
          <a:bodyPr/>
          <a:lstStyle/>
          <a:p>
            <a:r>
              <a:rPr lang="en-GB" dirty="0"/>
              <a:t>Discovery methods: strengths and weaknesses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99583544"/>
              </p:ext>
            </p:extLst>
          </p:nvPr>
        </p:nvGraphicFramePr>
        <p:xfrm>
          <a:off x="1452482" y="610189"/>
          <a:ext cx="5948846" cy="5037990"/>
        </p:xfrm>
        <a:graphic>
          <a:graphicData uri="http://schemas.openxmlformats.org/drawingml/2006/table">
            <a:tbl>
              <a:tblPr firstRow="1" bandRow="1">
                <a:tableStyleId>{073A0DAA-6AF3-43AB-8588-CEC1D06C72B9}</a:tableStyleId>
              </a:tblPr>
              <a:tblGrid>
                <a:gridCol w="1954218">
                  <a:extLst>
                    <a:ext uri="{9D8B030D-6E8A-4147-A177-3AD203B41FA5}">
                      <a16:colId xmlns:a16="http://schemas.microsoft.com/office/drawing/2014/main" xmlns="" val="20000"/>
                    </a:ext>
                  </a:extLst>
                </a:gridCol>
                <a:gridCol w="1954218">
                  <a:extLst>
                    <a:ext uri="{9D8B030D-6E8A-4147-A177-3AD203B41FA5}">
                      <a16:colId xmlns:a16="http://schemas.microsoft.com/office/drawing/2014/main" xmlns="" val="20001"/>
                    </a:ext>
                  </a:extLst>
                </a:gridCol>
                <a:gridCol w="2040410">
                  <a:extLst>
                    <a:ext uri="{9D8B030D-6E8A-4147-A177-3AD203B41FA5}">
                      <a16:colId xmlns:a16="http://schemas.microsoft.com/office/drawing/2014/main" xmlns="" val="20002"/>
                    </a:ext>
                  </a:extLst>
                </a:gridCol>
              </a:tblGrid>
              <a:tr h="304800">
                <a:tc>
                  <a:txBody>
                    <a:bodyPr/>
                    <a:lstStyle/>
                    <a:p>
                      <a:r>
                        <a:rPr lang="en-GB" sz="1400" noProof="0" dirty="0">
                          <a:latin typeface="Arial" panose="020B0604020202020204" pitchFamily="34" charset="0"/>
                          <a:cs typeface="Arial" panose="020B0604020202020204" pitchFamily="34" charset="0"/>
                        </a:rPr>
                        <a:t>Method</a:t>
                      </a:r>
                      <a:endParaRPr lang="en-GB" sz="14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400" noProof="0">
                          <a:latin typeface="Arial" panose="020B0604020202020204" pitchFamily="34" charset="0"/>
                          <a:cs typeface="Arial" panose="020B0604020202020204" pitchFamily="34" charset="0"/>
                        </a:rPr>
                        <a:t>Strength</a:t>
                      </a:r>
                      <a:endParaRPr lang="en-GB" sz="14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400" noProof="0" dirty="0">
                          <a:latin typeface="Arial" panose="020B0604020202020204" pitchFamily="34" charset="0"/>
                          <a:cs typeface="Arial" panose="020B0604020202020204" pitchFamily="34" charset="0"/>
                        </a:rPr>
                        <a:t>Weakness</a:t>
                      </a:r>
                      <a:endParaRPr lang="en-GB" sz="14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0"/>
                  </a:ext>
                </a:extLst>
              </a:tr>
              <a:tr h="1022838">
                <a:tc>
                  <a:txBody>
                    <a:bodyPr/>
                    <a:lstStyle/>
                    <a:p>
                      <a:r>
                        <a:rPr lang="en-GB" sz="1200" noProof="0">
                          <a:latin typeface="Arial" panose="020B0604020202020204" pitchFamily="34" charset="0"/>
                          <a:cs typeface="Arial" panose="020B0604020202020204" pitchFamily="34" charset="0"/>
                        </a:rPr>
                        <a:t>Document Analysis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Structured</a:t>
                      </a:r>
                      <a:r>
                        <a:rPr lang="en-GB" sz="1200" baseline="0" noProof="0" dirty="0">
                          <a:latin typeface="Arial" panose="020B0604020202020204" pitchFamily="34" charset="0"/>
                          <a:cs typeface="Arial" panose="020B0604020202020204" pitchFamily="34" charset="0"/>
                        </a:rPr>
                        <a:t> information</a:t>
                      </a:r>
                    </a:p>
                    <a:p>
                      <a:pPr marL="285750" indent="-285750">
                        <a:buFont typeface="Arial" pitchFamily="34" charset="0"/>
                        <a:buChar char="•"/>
                      </a:pPr>
                      <a:r>
                        <a:rPr lang="en-GB" sz="1200" baseline="0" noProof="0" dirty="0">
                          <a:latin typeface="Arial" panose="020B0604020202020204" pitchFamily="34" charset="0"/>
                          <a:cs typeface="Arial" panose="020B0604020202020204" pitchFamily="34" charset="0"/>
                        </a:rPr>
                        <a:t>Independent from availability of stakeholders</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Outdated material</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Wrong level of abstraction</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1"/>
                  </a:ext>
                </a:extLst>
              </a:tr>
              <a:tr h="1022838">
                <a:tc>
                  <a:txBody>
                    <a:bodyPr/>
                    <a:lstStyle/>
                    <a:p>
                      <a:r>
                        <a:rPr lang="en-GB" sz="1200" noProof="0">
                          <a:latin typeface="Arial" panose="020B0604020202020204" pitchFamily="34" charset="0"/>
                          <a:cs typeface="Arial" panose="020B0604020202020204" pitchFamily="34" charset="0"/>
                        </a:rPr>
                        <a:t>Observation</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Context-rich insight into process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Potentially intrusive</a:t>
                      </a:r>
                    </a:p>
                    <a:p>
                      <a:pPr marL="285750" indent="-285750">
                        <a:buFont typeface="Arial" pitchFamily="34" charset="0"/>
                        <a:buChar char="•"/>
                      </a:pPr>
                      <a:r>
                        <a:rPr lang="en-GB" sz="1200" noProof="0">
                          <a:latin typeface="Arial" panose="020B0604020202020204" pitchFamily="34" charset="0"/>
                          <a:cs typeface="Arial" panose="020B0604020202020204" pitchFamily="34" charset="0"/>
                        </a:rPr>
                        <a:t>Stakeholders</a:t>
                      </a:r>
                      <a:r>
                        <a:rPr lang="en-GB" sz="1200" baseline="0" noProof="0">
                          <a:latin typeface="Arial" panose="020B0604020202020204" pitchFamily="34" charset="0"/>
                          <a:cs typeface="Arial" panose="020B0604020202020204" pitchFamily="34" charset="0"/>
                        </a:rPr>
                        <a:t> likely to behave differently</a:t>
                      </a:r>
                    </a:p>
                    <a:p>
                      <a:pPr marL="285750" indent="-285750">
                        <a:buFont typeface="Arial" pitchFamily="34" charset="0"/>
                        <a:buChar char="•"/>
                      </a:pPr>
                      <a:r>
                        <a:rPr lang="en-GB" sz="1200" baseline="0" noProof="0">
                          <a:latin typeface="Arial" panose="020B0604020202020204" pitchFamily="34" charset="0"/>
                          <a:cs typeface="Arial" panose="020B0604020202020204" pitchFamily="34" charset="0"/>
                        </a:rPr>
                        <a:t>Only few cases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2"/>
                  </a:ext>
                </a:extLst>
              </a:tr>
              <a:tr h="641838">
                <a:tc>
                  <a:txBody>
                    <a:bodyPr/>
                    <a:lstStyle/>
                    <a:p>
                      <a:r>
                        <a:rPr lang="en-GB" sz="1200" noProof="0" dirty="0">
                          <a:latin typeface="Arial" panose="020B0604020202020204" pitchFamily="34" charset="0"/>
                          <a:cs typeface="Arial" panose="020B0604020202020204" pitchFamily="34" charset="0"/>
                        </a:rPr>
                        <a:t>Automatic</a:t>
                      </a:r>
                      <a:r>
                        <a:rPr lang="en-GB" sz="1200" baseline="0" noProof="0" dirty="0">
                          <a:latin typeface="Arial" panose="020B0604020202020204" pitchFamily="34" charset="0"/>
                          <a:cs typeface="Arial" panose="020B0604020202020204" pitchFamily="34" charset="0"/>
                        </a:rPr>
                        <a:t> Discovery</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Extensive set of cases</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Objective data</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Potential issue with data quality and level of abstraction</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3"/>
                  </a:ext>
                </a:extLst>
              </a:tr>
              <a:tr h="1213338">
                <a:tc>
                  <a:txBody>
                    <a:bodyPr/>
                    <a:lstStyle/>
                    <a:p>
                      <a:r>
                        <a:rPr lang="en-GB" sz="1200" noProof="0">
                          <a:latin typeface="Arial" panose="020B0604020202020204" pitchFamily="34" charset="0"/>
                          <a:cs typeface="Arial" panose="020B0604020202020204" pitchFamily="34" charset="0"/>
                        </a:rPr>
                        <a:t>Interview</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Detailed inquiry into process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Requires sparse time of process stakeholders</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Several iterations required before</a:t>
                      </a:r>
                      <a:r>
                        <a:rPr lang="en-GB" sz="1200" baseline="0" noProof="0" dirty="0">
                          <a:latin typeface="Arial" panose="020B0604020202020204" pitchFamily="34" charset="0"/>
                          <a:cs typeface="Arial" panose="020B0604020202020204" pitchFamily="34" charset="0"/>
                        </a:rPr>
                        <a:t> sign-off</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4"/>
                  </a:ext>
                </a:extLst>
              </a:tr>
              <a:tr h="832338">
                <a:tc>
                  <a:txBody>
                    <a:bodyPr/>
                    <a:lstStyle/>
                    <a:p>
                      <a:r>
                        <a:rPr lang="en-GB" sz="1200" noProof="0" dirty="0">
                          <a:latin typeface="Arial" panose="020B0604020202020204" pitchFamily="34" charset="0"/>
                          <a:cs typeface="Arial" panose="020B0604020202020204" pitchFamily="34" charset="0"/>
                        </a:rPr>
                        <a:t>Workshop</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Direct resolution</a:t>
                      </a:r>
                      <a:r>
                        <a:rPr lang="en-GB" sz="1200" baseline="0" noProof="0">
                          <a:latin typeface="Arial" panose="020B0604020202020204" pitchFamily="34" charset="0"/>
                          <a:cs typeface="Arial" panose="020B0604020202020204" pitchFamily="34" charset="0"/>
                        </a:rPr>
                        <a:t> of conflicting views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Requires </a:t>
                      </a:r>
                      <a:r>
                        <a:rPr lang="en-GB" sz="1200" baseline="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vailability</a:t>
                      </a:r>
                      <a:r>
                        <a:rPr lang="en-GB" sz="1200" baseline="0" noProof="0" dirty="0">
                          <a:latin typeface="Arial" panose="020B0604020202020204" pitchFamily="34" charset="0"/>
                          <a:cs typeface="Arial" panose="020B0604020202020204" pitchFamily="34" charset="0"/>
                        </a:rPr>
                        <a:t> of several stakeholders at the same time</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37</a:t>
            </a:fld>
            <a:endParaRPr lang="en-AU" u="none">
              <a:solidFill>
                <a:prstClr val="black">
                  <a:lumMod val="50000"/>
                  <a:lumOff val="50000"/>
                </a:prstClr>
              </a:solidFill>
            </a:endParaRPr>
          </a:p>
        </p:txBody>
      </p:sp>
    </p:spTree>
    <p:extLst>
      <p:ext uri="{BB962C8B-B14F-4D97-AF65-F5344CB8AC3E}">
        <p14:creationId xmlns:p14="http://schemas.microsoft.com/office/powerpoint/2010/main" val="33742092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384928" y="1321511"/>
            <a:ext cx="5865043" cy="43934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xmlns="" id="{6E9378D7-04D0-C843-A6E8-3012353D0B99}"/>
              </a:ext>
            </a:extLst>
          </p:cNvPr>
          <p:cNvSpPr>
            <a:spLocks noGrp="1" noChangeArrowheads="1"/>
          </p:cNvSpPr>
          <p:nvPr>
            <p:ph type="title"/>
          </p:nvPr>
        </p:nvSpPr>
        <p:spPr>
          <a:xfrm>
            <a:off x="514366" y="298345"/>
            <a:ext cx="8364591" cy="609356"/>
          </a:xfrm>
        </p:spPr>
        <p:txBody>
          <a:bodyPr>
            <a:normAutofit fontScale="90000"/>
          </a:bodyPr>
          <a:lstStyle/>
          <a:p>
            <a:r>
              <a:rPr lang="en-AU" dirty="0"/>
              <a:t>In what situations is it simply not possible to use one or more of the described discovery methods?</a:t>
            </a:r>
          </a:p>
        </p:txBody>
      </p:sp>
    </p:spTree>
    <p:extLst>
      <p:ext uri="{BB962C8B-B14F-4D97-AF65-F5344CB8AC3E}">
        <p14:creationId xmlns:p14="http://schemas.microsoft.com/office/powerpoint/2010/main" val="3891307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The order-to-cash process of your </a:t>
            </a:r>
            <a:r>
              <a:rPr lang="en-AU" sz="2000" dirty="0" err="1"/>
              <a:t>favorite</a:t>
            </a:r>
            <a:r>
              <a:rPr lang="en-AU" sz="2000" dirty="0"/>
              <a:t> online bookstore has ten major activities conducted by ten people with five different roles. How much time do you approximately need for creating a process model that is validated by the various stakeholders and approved by the process owner?</a:t>
            </a:r>
          </a:p>
          <a:p>
            <a:pPr marL="0" indent="0">
              <a:buNone/>
            </a:pPr>
            <a:endParaRPr lang="en-AU" sz="2000" dirty="0"/>
          </a:p>
          <a:p>
            <a:pPr marL="0" indent="0">
              <a:buNone/>
            </a:pPr>
            <a:r>
              <a:rPr lang="en-AU" sz="2000" dirty="0"/>
              <a:t>Consider two scenarios: one in which you run interviews, the other in which you run workshops. You may also use other discovery methods in these two scenarios, in addition to either inter- views or workshops. Can you estimate the difference in time effort between the two scenarios? Make appropriate assumptions.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5.6</a:t>
            </a:r>
          </a:p>
        </p:txBody>
      </p:sp>
    </p:spTree>
    <p:extLst>
      <p:ext uri="{BB962C8B-B14F-4D97-AF65-F5344CB8AC3E}">
        <p14:creationId xmlns:p14="http://schemas.microsoft.com/office/powerpoint/2010/main" val="306654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Process discovery</a:t>
            </a:r>
          </a:p>
        </p:txBody>
      </p:sp>
      <p:sp>
        <p:nvSpPr>
          <p:cNvPr id="6" name="Inhaltsplatzhalter 5"/>
          <p:cNvSpPr>
            <a:spLocks noGrp="1"/>
          </p:cNvSpPr>
          <p:nvPr>
            <p:ph idx="1"/>
          </p:nvPr>
        </p:nvSpPr>
        <p:spPr>
          <a:xfrm>
            <a:off x="925617" y="1250991"/>
            <a:ext cx="7322138" cy="4020447"/>
          </a:xfrm>
        </p:spPr>
        <p:txBody>
          <a:bodyPr>
            <a:normAutofit/>
          </a:bodyPr>
          <a:lstStyle/>
          <a:p>
            <a:pPr marL="0" indent="0">
              <a:buNone/>
            </a:pPr>
            <a:r>
              <a:rPr lang="en-US" sz="1800" dirty="0"/>
              <a:t>Four main tasks:</a:t>
            </a:r>
          </a:p>
          <a:p>
            <a:pPr marL="297645" indent="-148161"/>
            <a:r>
              <a:rPr lang="en-US" sz="1800" b="1" dirty="0"/>
              <a:t>Define the setting: </a:t>
            </a:r>
            <a:r>
              <a:rPr lang="en-US" sz="1800" dirty="0"/>
              <a:t>assemble a team that will be responsible for managing the process</a:t>
            </a:r>
          </a:p>
          <a:p>
            <a:pPr marL="297645" indent="-148161"/>
            <a:endParaRPr lang="en-US" sz="1800" dirty="0"/>
          </a:p>
          <a:p>
            <a:pPr marL="297645" indent="-148161"/>
            <a:r>
              <a:rPr lang="en-US" sz="1800" b="1" dirty="0"/>
              <a:t>Gather information: </a:t>
            </a:r>
            <a:r>
              <a:rPr lang="en-US" sz="1800" dirty="0"/>
              <a:t>build an understanding of the process. Different discovery methods available</a:t>
            </a:r>
          </a:p>
          <a:p>
            <a:pPr marL="297645" indent="-148161"/>
            <a:endParaRPr lang="en-US" sz="1800" dirty="0"/>
          </a:p>
          <a:p>
            <a:pPr marL="297645" indent="-148161"/>
            <a:r>
              <a:rPr lang="en-US" sz="1800" b="1" dirty="0"/>
              <a:t>Conduct the modeling: </a:t>
            </a:r>
            <a:r>
              <a:rPr lang="en-US" sz="1800" dirty="0"/>
              <a:t>do the actual modeling</a:t>
            </a:r>
          </a:p>
          <a:p>
            <a:pPr marL="297645" indent="-148161"/>
            <a:endParaRPr lang="en-US" sz="1800" dirty="0"/>
          </a:p>
          <a:p>
            <a:pPr marL="297645" indent="-148161"/>
            <a:r>
              <a:rPr lang="en-US" sz="1800" b="1" dirty="0"/>
              <a:t>Assure model quality: </a:t>
            </a:r>
            <a:r>
              <a:rPr lang="en-US" sz="1800" dirty="0"/>
              <a:t>guarantee that the resulting model meets different quality criteria</a:t>
            </a:r>
            <a:endParaRPr lang="de-AT" sz="1800" dirty="0"/>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a:t>
            </a:fld>
            <a:endParaRPr lang="en-AU" u="none">
              <a:solidFill>
                <a:prstClr val="black">
                  <a:lumMod val="50000"/>
                  <a:lumOff val="50000"/>
                </a:prstClr>
              </a:solidFill>
            </a:endParaRPr>
          </a:p>
        </p:txBody>
      </p:sp>
      <p:sp>
        <p:nvSpPr>
          <p:cNvPr id="3" name="Left Brace 2"/>
          <p:cNvSpPr/>
          <p:nvPr/>
        </p:nvSpPr>
        <p:spPr>
          <a:xfrm>
            <a:off x="858601" y="3549029"/>
            <a:ext cx="238321" cy="13366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500"/>
          </a:p>
        </p:txBody>
      </p:sp>
      <p:sp>
        <p:nvSpPr>
          <p:cNvPr id="7" name="Rectangle 6"/>
          <p:cNvSpPr/>
          <p:nvPr/>
        </p:nvSpPr>
        <p:spPr>
          <a:xfrm rot="16200000">
            <a:off x="-137823" y="3995461"/>
            <a:ext cx="160813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done together</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9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buFont typeface="+mj-lt"/>
              <a:buAutoNum type="arabicPeriod"/>
            </a:pPr>
            <a:r>
              <a:rPr lang="en-US" sz="1400" dirty="0"/>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9897207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Stepwise method to conduct the modeling</a:t>
            </a:r>
          </a:p>
        </p:txBody>
      </p:sp>
      <p:sp>
        <p:nvSpPr>
          <p:cNvPr id="3" name="Inhaltsplatzhalter 2"/>
          <p:cNvSpPr>
            <a:spLocks noGrp="1"/>
          </p:cNvSpPr>
          <p:nvPr>
            <p:ph idx="1"/>
          </p:nvPr>
        </p:nvSpPr>
        <p:spPr>
          <a:xfrm>
            <a:off x="643742" y="1227406"/>
            <a:ext cx="8258211" cy="4020447"/>
          </a:xfrm>
        </p:spPr>
        <p:txBody>
          <a:bodyPr>
            <a:normAutofit/>
          </a:bodyPr>
          <a:lstStyle/>
          <a:p>
            <a:pPr marL="351687" indent="-351687">
              <a:buFont typeface="+mj-lt"/>
              <a:buAutoNum type="arabicPeriod"/>
            </a:pPr>
            <a:r>
              <a:rPr lang="en-US" sz="1800" dirty="0"/>
              <a:t>Identify the process boundaries</a:t>
            </a:r>
          </a:p>
          <a:p>
            <a:pPr marL="351687" indent="-351687">
              <a:buFont typeface="+mj-lt"/>
              <a:buAutoNum type="arabicPeriod"/>
            </a:pPr>
            <a:r>
              <a:rPr lang="en-US" sz="1800" dirty="0"/>
              <a:t>Identify activities and events</a:t>
            </a:r>
          </a:p>
          <a:p>
            <a:pPr marL="351687" indent="-351687">
              <a:buFont typeface="+mj-lt"/>
              <a:buAutoNum type="arabicPeriod"/>
            </a:pPr>
            <a:r>
              <a:rPr lang="en-US" sz="1800" dirty="0"/>
              <a:t>Identify resources and their handovers</a:t>
            </a:r>
          </a:p>
          <a:p>
            <a:pPr marL="351687" indent="-351687">
              <a:buFont typeface="+mj-lt"/>
              <a:buAutoNum type="arabicPeriod"/>
            </a:pPr>
            <a:r>
              <a:rPr lang="en-US" sz="1800" dirty="0"/>
              <a:t>Identify the control flow</a:t>
            </a:r>
          </a:p>
          <a:p>
            <a:pPr marL="351687" indent="-351687">
              <a:buFont typeface="+mj-lt"/>
              <a:buAutoNum type="arabicPeriod"/>
            </a:pPr>
            <a:r>
              <a:rPr lang="en-US" sz="1800" dirty="0"/>
              <a:t>Identify additional elements (e.g. data objects, different types of events, exception handling…)</a:t>
            </a:r>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41</a:t>
            </a:fld>
            <a:endParaRPr lang="en-AU" u="none">
              <a:solidFill>
                <a:prstClr val="black">
                  <a:lumMod val="50000"/>
                  <a:lumOff val="50000"/>
                </a:prstClr>
              </a:solidFill>
            </a:endParaRPr>
          </a:p>
        </p:txBody>
      </p:sp>
      <p:pic>
        <p:nvPicPr>
          <p:cNvPr id="5" name="Picture 3" descr="processma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571" y="3418590"/>
            <a:ext cx="2993876" cy="205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41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750" y="123917"/>
            <a:ext cx="6840000" cy="903822"/>
          </a:xfrm>
        </p:spPr>
        <p:txBody>
          <a:bodyPr>
            <a:normAutofit/>
          </a:bodyPr>
          <a:lstStyle/>
          <a:p>
            <a:r>
              <a:rPr lang="de-AT" dirty="0"/>
              <a:t>1. Identify the process boundaries</a:t>
            </a:r>
          </a:p>
        </p:txBody>
      </p:sp>
      <p:sp>
        <p:nvSpPr>
          <p:cNvPr id="3" name="Inhaltsplatzhalter 2"/>
          <p:cNvSpPr>
            <a:spLocks noGrp="1"/>
          </p:cNvSpPr>
          <p:nvPr>
            <p:ph idx="1"/>
          </p:nvPr>
        </p:nvSpPr>
        <p:spPr>
          <a:xfrm>
            <a:off x="860218" y="1264366"/>
            <a:ext cx="7043763" cy="4020447"/>
          </a:xfrm>
        </p:spPr>
        <p:txBody>
          <a:bodyPr>
            <a:normAutofit/>
          </a:bodyPr>
          <a:lstStyle/>
          <a:p>
            <a:pPr marL="0" indent="0">
              <a:buNone/>
            </a:pPr>
            <a:r>
              <a:rPr lang="de-AT" sz="1800" b="1" dirty="0"/>
              <a:t>What are the process triggers?</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What are the possible outcomes (positive/negative)?</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Which perspective do we assume?</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What artifacts are required as input and output to the process?</a:t>
            </a:r>
          </a:p>
        </p:txBody>
      </p:sp>
      <p:sp>
        <p:nvSpPr>
          <p:cNvPr id="4" name="Slide Number Placeholder 3"/>
          <p:cNvSpPr>
            <a:spLocks noGrp="1"/>
          </p:cNvSpPr>
          <p:nvPr>
            <p:ph type="sldNum" sz="quarter" idx="11"/>
          </p:nvPr>
        </p:nvSpPr>
        <p:spPr>
          <a:xfrm>
            <a:off x="-174811" y="309282"/>
            <a:ext cx="0" cy="0"/>
          </a:xfrm>
        </p:spPr>
        <p:txBody>
          <a:bodyPr/>
          <a:lstStyle/>
          <a:p>
            <a:endParaRPr lang="en-AU" sz="1800" u="none" dirty="0">
              <a:solidFill>
                <a:schemeClr val="tx1"/>
              </a:solidFill>
              <a:latin typeface="Arial" panose="020B0604020202020204" pitchFamily="34" charset="0"/>
              <a:cs typeface="Arial" panose="020B0604020202020204" pitchFamily="34" charset="0"/>
            </a:endParaRPr>
          </a:p>
        </p:txBody>
      </p:sp>
      <p:sp>
        <p:nvSpPr>
          <p:cNvPr id="5" name="Inhaltsplatzhalter 2"/>
          <p:cNvSpPr txBox="1">
            <a:spLocks/>
          </p:cNvSpPr>
          <p:nvPr/>
        </p:nvSpPr>
        <p:spPr>
          <a:xfrm>
            <a:off x="1381567" y="1615917"/>
            <a:ext cx="3315426" cy="492185"/>
          </a:xfrm>
          <a:prstGeom prst="rect">
            <a:avLst/>
          </a:prstGeom>
        </p:spPr>
        <p:txBody>
          <a:bodyPr vert="horz" lIns="76200" tIns="38100" rIns="76200" bIns="38100" rtlCol="0" anchor="t">
            <a:normAutofit/>
          </a:bodyPr>
          <a:lstStyle>
            <a:lvl1pPr marL="182880" indent="-18288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lumMod val="75000"/>
                    <a:lumOff val="2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r>
              <a:rPr lang="de-AT" sz="1800" dirty="0">
                <a:solidFill>
                  <a:schemeClr val="tx1"/>
                </a:solidFill>
                <a:latin typeface="Arial" panose="020B0604020202020204" pitchFamily="34" charset="0"/>
                <a:cs typeface="Arial" panose="020B0604020202020204" pitchFamily="34" charset="0"/>
              </a:rPr>
              <a:t>Purchase order received</a:t>
            </a: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pPr marL="0" indent="0">
              <a:buNone/>
            </a:pPr>
            <a:endParaRPr lang="de-AT" sz="1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381567" y="2696280"/>
            <a:ext cx="3810000" cy="646331"/>
          </a:xfrm>
          <a:prstGeom prst="rect">
            <a:avLst/>
          </a:prstGeom>
        </p:spPr>
        <p:txBody>
          <a:bodyPr>
            <a:spAutoFit/>
          </a:bodyPr>
          <a:lstStyle/>
          <a:p>
            <a:r>
              <a:rPr lang="de-AT" dirty="0">
                <a:latin typeface="Arial" panose="020B0604020202020204" pitchFamily="34" charset="0"/>
                <a:cs typeface="Arial" panose="020B0604020202020204" pitchFamily="34" charset="0"/>
              </a:rPr>
              <a:t>Positive outcome: order fulfilled</a:t>
            </a:r>
          </a:p>
          <a:p>
            <a:r>
              <a:rPr lang="de-AT" dirty="0">
                <a:latin typeface="Arial" panose="020B0604020202020204" pitchFamily="34" charset="0"/>
                <a:cs typeface="Arial" panose="020B0604020202020204" pitchFamily="34" charset="0"/>
              </a:rPr>
              <a:t>Negative outcome: order rejected</a:t>
            </a:r>
          </a:p>
        </p:txBody>
      </p:sp>
      <p:sp>
        <p:nvSpPr>
          <p:cNvPr id="12" name="Rectangle 11"/>
          <p:cNvSpPr/>
          <p:nvPr/>
        </p:nvSpPr>
        <p:spPr>
          <a:xfrm>
            <a:off x="1381567" y="3829401"/>
            <a:ext cx="774571" cy="369332"/>
          </a:xfrm>
          <a:prstGeom prst="rect">
            <a:avLst/>
          </a:prstGeom>
        </p:spPr>
        <p:txBody>
          <a:bodyPr wrap="none">
            <a:spAutoFit/>
          </a:bodyPr>
          <a:lstStyle/>
          <a:p>
            <a:r>
              <a:rPr lang="de-AT" dirty="0">
                <a:latin typeface="Arial" panose="020B0604020202020204" pitchFamily="34" charset="0"/>
                <a:cs typeface="Arial" panose="020B0604020202020204" pitchFamily="34" charset="0"/>
              </a:rPr>
              <a:t>Seller</a:t>
            </a:r>
          </a:p>
        </p:txBody>
      </p:sp>
      <p:sp>
        <p:nvSpPr>
          <p:cNvPr id="13" name="Rectangle 12"/>
          <p:cNvSpPr/>
          <p:nvPr/>
        </p:nvSpPr>
        <p:spPr>
          <a:xfrm>
            <a:off x="1381567" y="4894982"/>
            <a:ext cx="3810000" cy="646331"/>
          </a:xfrm>
          <a:prstGeom prst="rect">
            <a:avLst/>
          </a:prstGeom>
        </p:spPr>
        <p:txBody>
          <a:bodyPr>
            <a:spAutoFit/>
          </a:bodyPr>
          <a:lstStyle/>
          <a:p>
            <a:r>
              <a:rPr lang="de-AT" dirty="0">
                <a:latin typeface="Arial" panose="020B0604020202020204" pitchFamily="34" charset="0"/>
                <a:cs typeface="Arial" panose="020B0604020202020204" pitchFamily="34" charset="0"/>
              </a:rPr>
              <a:t>Input: Purchase order</a:t>
            </a:r>
          </a:p>
          <a:p>
            <a:r>
              <a:rPr lang="de-AT" dirty="0">
                <a:latin typeface="Arial" panose="020B0604020202020204" pitchFamily="34" charset="0"/>
                <a:cs typeface="Arial" panose="020B0604020202020204" pitchFamily="34" charset="0"/>
              </a:rPr>
              <a:t>Output: Invoice, Shipment notice</a:t>
            </a:r>
          </a:p>
        </p:txBody>
      </p:sp>
    </p:spTree>
    <p:extLst>
      <p:ext uri="{BB962C8B-B14F-4D97-AF65-F5344CB8AC3E}">
        <p14:creationId xmlns:p14="http://schemas.microsoft.com/office/powerpoint/2010/main" val="31141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Identify the process boundaries for the procure-to-pay process de- scribed in Exercise 1.7 of Chapter 1 (page 30).</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5.7</a:t>
            </a:r>
          </a:p>
        </p:txBody>
      </p:sp>
    </p:spTree>
    <p:extLst>
      <p:ext uri="{BB962C8B-B14F-4D97-AF65-F5344CB8AC3E}">
        <p14:creationId xmlns:p14="http://schemas.microsoft.com/office/powerpoint/2010/main" val="49886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2. Identify activities and events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44</a:t>
            </a:fld>
            <a:endParaRPr lang="en-AU" u="none">
              <a:solidFill>
                <a:prstClr val="black">
                  <a:lumMod val="50000"/>
                  <a:lumOff val="50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689" y="1815457"/>
            <a:ext cx="5659318" cy="2017597"/>
          </a:xfrm>
          <a:prstGeom prst="rect">
            <a:avLst/>
          </a:prstGeom>
        </p:spPr>
      </p:pic>
      <p:sp>
        <p:nvSpPr>
          <p:cNvPr id="5" name="Rectangle 4"/>
          <p:cNvSpPr/>
          <p:nvPr/>
        </p:nvSpPr>
        <p:spPr>
          <a:xfrm>
            <a:off x="2340131" y="1719705"/>
            <a:ext cx="3889115"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
        <p:nvSpPr>
          <p:cNvPr id="7" name="Rectangle 6"/>
          <p:cNvSpPr/>
          <p:nvPr/>
        </p:nvSpPr>
        <p:spPr>
          <a:xfrm>
            <a:off x="6362492" y="1880017"/>
            <a:ext cx="1342868"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
        <p:nvSpPr>
          <p:cNvPr id="8" name="Rectangle 7"/>
          <p:cNvSpPr/>
          <p:nvPr/>
        </p:nvSpPr>
        <p:spPr>
          <a:xfrm>
            <a:off x="1351197" y="1624564"/>
            <a:ext cx="1342868"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Tree>
    <p:extLst>
      <p:ext uri="{BB962C8B-B14F-4D97-AF65-F5344CB8AC3E}">
        <p14:creationId xmlns:p14="http://schemas.microsoft.com/office/powerpoint/2010/main" val="27423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 Identify the main activities and events for the procure-to-pay process.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5.8</a:t>
            </a:r>
          </a:p>
        </p:txBody>
      </p:sp>
    </p:spTree>
    <p:extLst>
      <p:ext uri="{BB962C8B-B14F-4D97-AF65-F5344CB8AC3E}">
        <p14:creationId xmlns:p14="http://schemas.microsoft.com/office/powerpoint/2010/main" val="1772895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1544C49-ECEE-494E-A984-AA25ABDF45F7}"/>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2408" y="32124"/>
            <a:ext cx="6840000" cy="903822"/>
          </a:xfrm>
        </p:spPr>
        <p:txBody>
          <a:bodyPr/>
          <a:lstStyle/>
          <a:p>
            <a:r>
              <a:rPr lang="de-AT" dirty="0"/>
              <a:t>3. Identify resources and </a:t>
            </a:r>
            <a:r>
              <a:rPr lang="de-AT" dirty="0" err="1"/>
              <a:t>their</a:t>
            </a:r>
            <a:r>
              <a:rPr lang="de-AT" dirty="0"/>
              <a:t> </a:t>
            </a:r>
            <a:r>
              <a:rPr lang="de-AT" dirty="0" err="1"/>
              <a:t>handoffs</a:t>
            </a:r>
            <a:endParaRPr lang="de-AT"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624" y="1823597"/>
            <a:ext cx="5986913" cy="3655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671" y="1798196"/>
            <a:ext cx="5789913" cy="36683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202" y="1820933"/>
            <a:ext cx="5605030" cy="220176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9166" y="821535"/>
            <a:ext cx="5993921" cy="42684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8965" y="3522764"/>
            <a:ext cx="499027" cy="934869"/>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88055" t="30311" r="7057" b="16724"/>
          <a:stretch/>
        </p:blipFill>
        <p:spPr>
          <a:xfrm>
            <a:off x="6435110" y="877696"/>
            <a:ext cx="311183" cy="367038"/>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62245" t="10307" r="28229" b="18881"/>
          <a:stretch/>
        </p:blipFill>
        <p:spPr>
          <a:xfrm>
            <a:off x="4879194" y="813864"/>
            <a:ext cx="606409" cy="490712"/>
          </a:xfrm>
          <a:prstGeom prst="rect">
            <a:avLst/>
          </a:prstGeom>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48578" t="10437" r="41795" b="19902"/>
          <a:stretch/>
        </p:blipFill>
        <p:spPr>
          <a:xfrm>
            <a:off x="4146692" y="825832"/>
            <a:ext cx="612817" cy="482734"/>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35255" t="10277" r="55219" b="20062"/>
          <a:stretch/>
        </p:blipFill>
        <p:spPr>
          <a:xfrm>
            <a:off x="3411048" y="833812"/>
            <a:ext cx="606408" cy="482733"/>
          </a:xfrm>
          <a:prstGeom prst="rect">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21860" t="10853" r="68614" b="20062"/>
          <a:stretch/>
        </p:blipFill>
        <p:spPr>
          <a:xfrm>
            <a:off x="2692931" y="837801"/>
            <a:ext cx="606409" cy="478744"/>
          </a:xfrm>
          <a:prstGeom prst="rect">
            <a:avLst/>
          </a:prstGeom>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8498" t="9741" r="81850" b="20022"/>
          <a:stretch/>
        </p:blipFill>
        <p:spPr>
          <a:xfrm>
            <a:off x="1946890" y="833812"/>
            <a:ext cx="614388" cy="486723"/>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75597" t="9278" r="14751" b="20486"/>
          <a:stretch/>
        </p:blipFill>
        <p:spPr>
          <a:xfrm>
            <a:off x="5677099" y="805885"/>
            <a:ext cx="614388" cy="486723"/>
          </a:xfrm>
          <a:prstGeom prst="rect">
            <a:avLst/>
          </a:prstGeom>
        </p:spPr>
      </p:pic>
      <p:pic>
        <p:nvPicPr>
          <p:cNvPr id="18" name="Picture 17"/>
          <p:cNvPicPr>
            <a:picLocks noChangeAspect="1"/>
          </p:cNvPicPr>
          <p:nvPr/>
        </p:nvPicPr>
        <p:blipFill rotWithShape="1">
          <a:blip r:embed="rId12" cstate="print">
            <a:extLst>
              <a:ext uri="{28A0092B-C50C-407E-A947-70E740481C1C}">
                <a14:useLocalDpi xmlns:a14="http://schemas.microsoft.com/office/drawing/2010/main" val="0"/>
              </a:ext>
            </a:extLst>
          </a:blip>
          <a:srcRect r="636"/>
          <a:stretch/>
        </p:blipFill>
        <p:spPr>
          <a:xfrm>
            <a:off x="2521960" y="2225139"/>
            <a:ext cx="1460062" cy="3155640"/>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41972" y="3343933"/>
            <a:ext cx="989138" cy="1136925"/>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61227" y="1150993"/>
            <a:ext cx="1287410" cy="334261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86238" y="1156322"/>
            <a:ext cx="1618310" cy="3886497"/>
          </a:xfrm>
          <a:prstGeom prst="rect">
            <a:avLst/>
          </a:prstGeom>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46</a:t>
            </a:fld>
            <a:endParaRPr lang="en-AU" u="none">
              <a:solidFill>
                <a:prstClr val="black">
                  <a:lumMod val="50000"/>
                  <a:lumOff val="50000"/>
                </a:prstClr>
              </a:solidFill>
            </a:endParaRPr>
          </a:p>
        </p:txBody>
      </p:sp>
      <p:pic>
        <p:nvPicPr>
          <p:cNvPr id="9" name="Picture 8" hidden="1"/>
          <p:cNvPicPr>
            <a:picLocks noChangeAspect="1"/>
          </p:cNvPicPr>
          <p:nvPr/>
        </p:nvPicPr>
        <p:blipFill rotWithShape="1">
          <a:blip r:embed="rId16" cstate="print">
            <a:extLst>
              <a:ext uri="{28A0092B-C50C-407E-A947-70E740481C1C}">
                <a14:useLocalDpi xmlns:a14="http://schemas.microsoft.com/office/drawing/2010/main" val="0"/>
              </a:ext>
            </a:extLst>
          </a:blip>
          <a:srcRect l="54617" t="33881" r="32027" b="46889"/>
          <a:stretch/>
        </p:blipFill>
        <p:spPr>
          <a:xfrm>
            <a:off x="4805919" y="3243821"/>
            <a:ext cx="689632" cy="638548"/>
          </a:xfrm>
          <a:prstGeom prst="rect">
            <a:avLst/>
          </a:prstGeom>
        </p:spPr>
      </p:pic>
      <p:pic>
        <p:nvPicPr>
          <p:cNvPr id="12" name="Picture 11" hidden="1"/>
          <p:cNvPicPr>
            <a:picLocks noChangeAspect="1"/>
          </p:cNvPicPr>
          <p:nvPr/>
        </p:nvPicPr>
        <p:blipFill rotWithShape="1">
          <a:blip r:embed="rId17" cstate="print">
            <a:extLst>
              <a:ext uri="{28A0092B-C50C-407E-A947-70E740481C1C}">
                <a14:useLocalDpi xmlns:a14="http://schemas.microsoft.com/office/drawing/2010/main" val="0"/>
              </a:ext>
            </a:extLst>
          </a:blip>
          <a:srcRect l="26015" t="61307" r="1432" b="702"/>
          <a:stretch/>
        </p:blipFill>
        <p:spPr>
          <a:xfrm>
            <a:off x="3334775" y="4122631"/>
            <a:ext cx="3746146" cy="1261474"/>
          </a:xfrm>
          <a:prstGeom prst="rect">
            <a:avLst/>
          </a:prstGeom>
        </p:spPr>
      </p:pic>
      <p:pic>
        <p:nvPicPr>
          <p:cNvPr id="16" name="Picture 15"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25464" y="2218004"/>
            <a:ext cx="1314407" cy="702633"/>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48881" y="1117210"/>
            <a:ext cx="562168" cy="1501300"/>
          </a:xfrm>
          <a:prstGeom prst="rect">
            <a:avLst/>
          </a:prstGeom>
        </p:spPr>
      </p:pic>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353" t="30193" r="93943"/>
          <a:stretch/>
        </p:blipFill>
        <p:spPr>
          <a:xfrm>
            <a:off x="1492084" y="925571"/>
            <a:ext cx="363047" cy="483748"/>
          </a:xfrm>
          <a:prstGeom prst="rect">
            <a:avLst/>
          </a:prstGeom>
        </p:spPr>
      </p:pic>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l="94736" t="32038" r="251" b="12694"/>
          <a:stretch/>
        </p:blipFill>
        <p:spPr>
          <a:xfrm>
            <a:off x="6822094" y="889665"/>
            <a:ext cx="319163" cy="382995"/>
          </a:xfrm>
          <a:prstGeom prst="rect">
            <a:avLst/>
          </a:prstGeom>
        </p:spPr>
      </p:pic>
    </p:spTree>
    <p:extLst>
      <p:ext uri="{BB962C8B-B14F-4D97-AF65-F5344CB8AC3E}">
        <p14:creationId xmlns:p14="http://schemas.microsoft.com/office/powerpoint/2010/main" val="41290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88889E-6 3.33333E-6 L 0.05833 0.2575 " pathEditMode="relative" rAng="0" ptsTypes="AA">
                                      <p:cBhvr>
                                        <p:cTn id="21" dur="2000" fill="hold"/>
                                        <p:tgtEl>
                                          <p:spTgt spid="30"/>
                                        </p:tgtEl>
                                        <p:attrNameLst>
                                          <p:attrName>ppt_x</p:attrName>
                                          <p:attrName>ppt_y</p:attrName>
                                        </p:attrNameLst>
                                      </p:cBhvr>
                                      <p:rCtr x="2917" y="12861"/>
                                    </p:animMotion>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4.16667E-6 -3.33333E-6 L 0.0658 0.24834 " pathEditMode="relative" rAng="0" ptsTypes="AA">
                                      <p:cBhvr>
                                        <p:cTn id="24" dur="2000" fill="hold"/>
                                        <p:tgtEl>
                                          <p:spTgt spid="29"/>
                                        </p:tgtEl>
                                        <p:attrNameLst>
                                          <p:attrName>ppt_x</p:attrName>
                                          <p:attrName>ppt_y</p:attrName>
                                        </p:attrNameLst>
                                      </p:cBhvr>
                                      <p:rCtr x="3281" y="12417"/>
                                    </p:animMotion>
                                  </p:childTnLst>
                                </p:cTn>
                              </p:par>
                            </p:childTnLst>
                          </p:cTn>
                        </p:par>
                        <p:par>
                          <p:cTn id="25" fill="hold">
                            <p:stCondLst>
                              <p:cond delay="4000"/>
                            </p:stCondLst>
                            <p:childTnLst>
                              <p:par>
                                <p:cTn id="26" presetID="42" presetClass="path" presetSubtype="0" accel="50000" decel="50000" fill="hold" nodeType="afterEffect">
                                  <p:stCondLst>
                                    <p:cond delay="0"/>
                                  </p:stCondLst>
                                  <p:childTnLst>
                                    <p:animMotion origin="layout" path="M -4.16667E-6 -3.33333E-6 L 0.07483 0.57945 " pathEditMode="relative" rAng="0" ptsTypes="AA">
                                      <p:cBhvr>
                                        <p:cTn id="27" dur="2000" fill="hold"/>
                                        <p:tgtEl>
                                          <p:spTgt spid="28"/>
                                        </p:tgtEl>
                                        <p:attrNameLst>
                                          <p:attrName>ppt_x</p:attrName>
                                          <p:attrName>ppt_y</p:attrName>
                                        </p:attrNameLst>
                                      </p:cBhvr>
                                      <p:rCtr x="3733" y="28972"/>
                                    </p:animMotion>
                                  </p:childTnLst>
                                </p:cTn>
                              </p:par>
                            </p:childTnLst>
                          </p:cTn>
                        </p:par>
                        <p:par>
                          <p:cTn id="28" fill="hold">
                            <p:stCondLst>
                              <p:cond delay="6000"/>
                            </p:stCondLst>
                            <p:childTnLst>
                              <p:par>
                                <p:cTn id="29" presetID="42" presetClass="path" presetSubtype="0" accel="50000" decel="50000" fill="hold" nodeType="afterEffect">
                                  <p:stCondLst>
                                    <p:cond delay="0"/>
                                  </p:stCondLst>
                                  <p:childTnLst>
                                    <p:animMotion origin="layout" path="M 3.61111E-6 -2.96296E-6 L -0.00521 0.7051 " pathEditMode="relative" rAng="0" ptsTypes="AA">
                                      <p:cBhvr>
                                        <p:cTn id="30" dur="2000" fill="hold"/>
                                        <p:tgtEl>
                                          <p:spTgt spid="27"/>
                                        </p:tgtEl>
                                        <p:attrNameLst>
                                          <p:attrName>ppt_x</p:attrName>
                                          <p:attrName>ppt_y</p:attrName>
                                        </p:attrNameLst>
                                      </p:cBhvr>
                                      <p:rCtr x="-260" y="35255"/>
                                    </p:animMotion>
                                  </p:childTnLst>
                                </p:cTn>
                              </p:par>
                            </p:childTnLst>
                          </p:cTn>
                        </p:par>
                        <p:par>
                          <p:cTn id="31" fill="hold">
                            <p:stCondLst>
                              <p:cond delay="8000"/>
                            </p:stCondLst>
                            <p:childTnLst>
                              <p:par>
                                <p:cTn id="32" presetID="42" presetClass="path" presetSubtype="0" accel="50000" decel="50000" fill="hold" nodeType="afterEffect">
                                  <p:stCondLst>
                                    <p:cond delay="0"/>
                                  </p:stCondLst>
                                  <p:childTnLst>
                                    <p:animMotion origin="layout" path="M -0.00104 3.33333E-6 L 0.07587 0.42972 " pathEditMode="relative" rAng="0" ptsTypes="AA">
                                      <p:cBhvr>
                                        <p:cTn id="33" dur="2000" fill="hold"/>
                                        <p:tgtEl>
                                          <p:spTgt spid="23"/>
                                        </p:tgtEl>
                                        <p:attrNameLst>
                                          <p:attrName>ppt_x</p:attrName>
                                          <p:attrName>ppt_y</p:attrName>
                                        </p:attrNameLst>
                                      </p:cBhvr>
                                      <p:rCtr x="3837" y="21472"/>
                                    </p:animMotion>
                                  </p:childTnLst>
                                </p:cTn>
                              </p:par>
                            </p:childTnLst>
                          </p:cTn>
                        </p:par>
                        <p:par>
                          <p:cTn id="34" fill="hold">
                            <p:stCondLst>
                              <p:cond delay="10000"/>
                            </p:stCondLst>
                            <p:childTnLst>
                              <p:par>
                                <p:cTn id="35" presetID="42" presetClass="path" presetSubtype="0" accel="50000" decel="50000" fill="hold" nodeType="afterEffect">
                                  <p:stCondLst>
                                    <p:cond delay="0"/>
                                  </p:stCondLst>
                                  <p:childTnLst>
                                    <p:animMotion origin="layout" path="M -4.72222E-6 4.81481E-6 L -0.00225 0.58217 " pathEditMode="relative" rAng="0" ptsTypes="AA">
                                      <p:cBhvr>
                                        <p:cTn id="36" dur="2000" fill="hold"/>
                                        <p:tgtEl>
                                          <p:spTgt spid="21"/>
                                        </p:tgtEl>
                                        <p:attrNameLst>
                                          <p:attrName>ppt_x</p:attrName>
                                          <p:attrName>ppt_y</p:attrName>
                                        </p:attrNameLst>
                                      </p:cBhvr>
                                      <p:rCtr x="-122" y="29097"/>
                                    </p:animMotion>
                                  </p:childTnLst>
                                </p:cTn>
                              </p:par>
                            </p:childTnLst>
                          </p:cTn>
                        </p:par>
                        <p:par>
                          <p:cTn id="37" fill="hold">
                            <p:stCondLst>
                              <p:cond delay="12000"/>
                            </p:stCondLst>
                            <p:childTnLst>
                              <p:par>
                                <p:cTn id="38" presetID="42" presetClass="path" presetSubtype="0" accel="50000" decel="50000" fill="hold" nodeType="afterEffect">
                                  <p:stCondLst>
                                    <p:cond delay="0"/>
                                  </p:stCondLst>
                                  <p:childTnLst>
                                    <p:animMotion origin="layout" path="M -2.77778E-7 -1.11111E-6 L 0.02951 0.58278 " pathEditMode="relative" rAng="0" ptsTypes="AA">
                                      <p:cBhvr>
                                        <p:cTn id="39" dur="2000" fill="hold"/>
                                        <p:tgtEl>
                                          <p:spTgt spid="31"/>
                                        </p:tgtEl>
                                        <p:attrNameLst>
                                          <p:attrName>ppt_x</p:attrName>
                                          <p:attrName>ppt_y</p:attrName>
                                        </p:attrNameLst>
                                      </p:cBhvr>
                                      <p:rCtr x="1476" y="29139"/>
                                    </p:animMotion>
                                  </p:childTnLst>
                                </p:cTn>
                              </p:par>
                            </p:childTnLst>
                          </p:cTn>
                        </p:par>
                        <p:par>
                          <p:cTn id="40" fill="hold">
                            <p:stCondLst>
                              <p:cond delay="14000"/>
                            </p:stCondLst>
                            <p:childTnLst>
                              <p:par>
                                <p:cTn id="41" presetID="42" presetClass="path" presetSubtype="0" accel="50000" decel="50000" fill="hold" nodeType="afterEffect">
                                  <p:stCondLst>
                                    <p:cond delay="0"/>
                                  </p:stCondLst>
                                  <p:childTnLst>
                                    <p:animMotion origin="layout" path="M -5.55556E-7 1.85185E-6 L 0.04427 0.59305 " pathEditMode="relative" rAng="0" ptsTypes="AA">
                                      <p:cBhvr>
                                        <p:cTn id="42" dur="2000" fill="hold"/>
                                        <p:tgtEl>
                                          <p:spTgt spid="19"/>
                                        </p:tgtEl>
                                        <p:attrNameLst>
                                          <p:attrName>ppt_x</p:attrName>
                                          <p:attrName>ppt_y</p:attrName>
                                        </p:attrNameLst>
                                      </p:cBhvr>
                                      <p:rCtr x="2205" y="29653"/>
                                    </p:animMotion>
                                  </p:childTnLst>
                                </p:cTn>
                              </p:par>
                            </p:childTnLst>
                          </p:cTn>
                        </p:par>
                        <p:par>
                          <p:cTn id="43" fill="hold">
                            <p:stCondLst>
                              <p:cond delay="16000"/>
                            </p:stCondLst>
                            <p:childTnLst>
                              <p:par>
                                <p:cTn id="44" presetID="42" presetClass="path" presetSubtype="0" accel="50000" decel="50000" fill="hold" nodeType="afterEffect">
                                  <p:stCondLst>
                                    <p:cond delay="0"/>
                                  </p:stCondLst>
                                  <p:childTnLst>
                                    <p:animMotion origin="layout" path="M 1.94444E-6 3.33333E-6 L -0.27709 0.71555 " pathEditMode="relative" rAng="0" ptsTypes="AA">
                                      <p:cBhvr>
                                        <p:cTn id="45" dur="2000" fill="hold"/>
                                        <p:tgtEl>
                                          <p:spTgt spid="5"/>
                                        </p:tgtEl>
                                        <p:attrNameLst>
                                          <p:attrName>ppt_x</p:attrName>
                                          <p:attrName>ppt_y</p:attrName>
                                        </p:attrNameLst>
                                      </p:cBhvr>
                                      <p:rCtr x="-13854" y="35778"/>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first identify the involved resources; next, assign the activities and events you obtained in Exercise 5.8 to these resources; and finally identify the handoffs.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5.9</a:t>
            </a:r>
          </a:p>
        </p:txBody>
      </p:sp>
    </p:spTree>
    <p:extLst>
      <p:ext uri="{BB962C8B-B14F-4D97-AF65-F5344CB8AC3E}">
        <p14:creationId xmlns:p14="http://schemas.microsoft.com/office/powerpoint/2010/main" val="41815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395CD1B-382A-AA41-B6AC-2D7D5292D479}"/>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2408" y="-19985"/>
            <a:ext cx="6840000" cy="903822"/>
          </a:xfrm>
        </p:spPr>
        <p:txBody>
          <a:bodyPr/>
          <a:lstStyle/>
          <a:p>
            <a:r>
              <a:rPr lang="de-AT" dirty="0"/>
              <a:t>4. Identify the control flow</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48</a:t>
            </a:fld>
            <a:endParaRPr lang="en-AU" u="none">
              <a:solidFill>
                <a:prstClr val="black">
                  <a:lumMod val="50000"/>
                  <a:lumOff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624" y="1823597"/>
            <a:ext cx="5986913" cy="36551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71" y="1798196"/>
            <a:ext cx="5789913" cy="36683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202" y="1820933"/>
            <a:ext cx="5605030" cy="22017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311" y="821535"/>
            <a:ext cx="5993921" cy="42684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4617" t="33881" r="32027" b="46889"/>
          <a:stretch/>
        </p:blipFill>
        <p:spPr>
          <a:xfrm>
            <a:off x="4805919" y="3243821"/>
            <a:ext cx="689632" cy="638548"/>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6015" t="61307" r="1432" b="702"/>
          <a:stretch/>
        </p:blipFill>
        <p:spPr>
          <a:xfrm>
            <a:off x="3334775" y="4122631"/>
            <a:ext cx="3746146" cy="12614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5464" y="2218004"/>
            <a:ext cx="1314407" cy="702633"/>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r="636"/>
          <a:stretch/>
        </p:blipFill>
        <p:spPr>
          <a:xfrm>
            <a:off x="2521960" y="2228464"/>
            <a:ext cx="1460062" cy="315564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1972" y="3343933"/>
            <a:ext cx="989138" cy="113692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8965" y="3522764"/>
            <a:ext cx="499027" cy="93486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48881" y="1117210"/>
            <a:ext cx="562168" cy="1511679"/>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6238" y="1158743"/>
            <a:ext cx="1618310" cy="3882736"/>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5832" y="1150993"/>
            <a:ext cx="1312267" cy="3342618"/>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4766" y="842340"/>
            <a:ext cx="5987009" cy="4657231"/>
          </a:xfrm>
          <a:prstGeom prst="rect">
            <a:avLst/>
          </a:prstGeom>
        </p:spPr>
      </p:pic>
    </p:spTree>
    <p:extLst>
      <p:ext uri="{BB962C8B-B14F-4D97-AF65-F5344CB8AC3E}">
        <p14:creationId xmlns:p14="http://schemas.microsoft.com/office/powerpoint/2010/main" val="23460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refine the model you obtained in Exercise 5.9 by defining the full control flow.</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5.10</a:t>
            </a:r>
          </a:p>
        </p:txBody>
      </p:sp>
    </p:spTree>
    <p:extLst>
      <p:ext uri="{BB962C8B-B14F-4D97-AF65-F5344CB8AC3E}">
        <p14:creationId xmlns:p14="http://schemas.microsoft.com/office/powerpoint/2010/main" val="282286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Who is involved?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465" y="2275014"/>
            <a:ext cx="2063750" cy="129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398465" y="3652609"/>
            <a:ext cx="2063750" cy="376385"/>
          </a:xfrm>
          <a:prstGeom prst="rect">
            <a:avLst/>
          </a:prstGeom>
          <a:noFill/>
        </p:spPr>
        <p:txBody>
          <a:bodyPr wrap="square" rtlCol="0">
            <a:spAutoFit/>
          </a:bodyPr>
          <a:lstStyle/>
          <a:p>
            <a:pPr algn="ctr" eaLnBrk="0" fontAlgn="base" hangingPunct="0">
              <a:spcBef>
                <a:spcPct val="0"/>
              </a:spcBef>
              <a:spcAft>
                <a:spcPct val="0"/>
              </a:spcAft>
            </a:pPr>
            <a:r>
              <a:rPr lang="de-AT" dirty="0">
                <a:latin typeface="Arial" panose="020B0604020202020204" pitchFamily="34" charset="0"/>
                <a:ea typeface="ＭＳ Ｐゴシック" pitchFamily="34" charset="-128"/>
                <a:cs typeface="Arial" panose="020B0604020202020204" pitchFamily="34" charset="0"/>
              </a:rPr>
              <a:t>Domain expert</a:t>
            </a:r>
          </a:p>
        </p:txBody>
      </p:sp>
      <p:sp>
        <p:nvSpPr>
          <p:cNvPr id="7" name="Textfeld 6"/>
          <p:cNvSpPr txBox="1"/>
          <p:nvPr/>
        </p:nvSpPr>
        <p:spPr>
          <a:xfrm>
            <a:off x="1835956" y="3652609"/>
            <a:ext cx="2063750" cy="376385"/>
          </a:xfrm>
          <a:prstGeom prst="rect">
            <a:avLst/>
          </a:prstGeom>
          <a:noFill/>
        </p:spPr>
        <p:txBody>
          <a:bodyPr wrap="square" rtlCol="0">
            <a:spAutoFit/>
          </a:bodyPr>
          <a:lstStyle/>
          <a:p>
            <a:pPr algn="ctr" eaLnBrk="0" fontAlgn="base" hangingPunct="0">
              <a:spcBef>
                <a:spcPct val="0"/>
              </a:spcBef>
              <a:spcAft>
                <a:spcPct val="0"/>
              </a:spcAft>
            </a:pPr>
            <a:r>
              <a:rPr lang="de-AT" dirty="0">
                <a:latin typeface="Arial" panose="020B0604020202020204" pitchFamily="34" charset="0"/>
                <a:ea typeface="ＭＳ Ｐゴシック" pitchFamily="34" charset="-128"/>
                <a:cs typeface="Arial" panose="020B0604020202020204" pitchFamily="34" charset="0"/>
              </a:rPr>
              <a:t>Process analyst</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147" y="2264721"/>
            <a:ext cx="1890552" cy="130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5</a:t>
            </a:fld>
            <a:endParaRPr lang="en-AU" u="none">
              <a:solidFill>
                <a:prstClr val="black">
                  <a:lumMod val="50000"/>
                  <a:lumOff val="50000"/>
                </a:prstClr>
              </a:solidFill>
            </a:endParaRPr>
          </a:p>
        </p:txBody>
      </p:sp>
    </p:spTree>
    <p:extLst>
      <p:ext uri="{BB962C8B-B14F-4D97-AF65-F5344CB8AC3E}">
        <p14:creationId xmlns:p14="http://schemas.microsoft.com/office/powerpoint/2010/main" val="23612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AA057E-81F7-9F4C-AD95-22AFAF173A9E}"/>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e-AT" dirty="0"/>
              <a:t>5. Identify additional elements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50</a:t>
            </a:fld>
            <a:endParaRPr lang="en-AU" u="none">
              <a:solidFill>
                <a:prstClr val="black">
                  <a:lumMod val="50000"/>
                  <a:lumOff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225" y="821535"/>
            <a:ext cx="5987009" cy="46572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481" y="821535"/>
            <a:ext cx="5999043" cy="4657231"/>
          </a:xfrm>
          <a:prstGeom prst="rect">
            <a:avLst/>
          </a:prstGeom>
        </p:spPr>
      </p:pic>
    </p:spTree>
    <p:extLst>
      <p:ext uri="{BB962C8B-B14F-4D97-AF65-F5344CB8AC3E}">
        <p14:creationId xmlns:p14="http://schemas.microsoft.com/office/powerpoint/2010/main" val="38174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384928" y="1321511"/>
            <a:ext cx="5865043" cy="43934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xmlns="" id="{6E9378D7-04D0-C843-A6E8-3012353D0B99}"/>
              </a:ext>
            </a:extLst>
          </p:cNvPr>
          <p:cNvSpPr>
            <a:spLocks noGrp="1" noChangeArrowheads="1"/>
          </p:cNvSpPr>
          <p:nvPr>
            <p:ph type="title"/>
          </p:nvPr>
        </p:nvSpPr>
        <p:spPr>
          <a:xfrm>
            <a:off x="514366" y="298345"/>
            <a:ext cx="8364591" cy="609356"/>
          </a:xfrm>
        </p:spPr>
        <p:txBody>
          <a:bodyPr>
            <a:normAutofit/>
          </a:bodyPr>
          <a:lstStyle/>
          <a:p>
            <a:r>
              <a:rPr lang="en-AU" dirty="0"/>
              <a:t>When should we stop modelling a process?</a:t>
            </a:r>
          </a:p>
        </p:txBody>
      </p:sp>
    </p:spTree>
    <p:extLst>
      <p:ext uri="{BB962C8B-B14F-4D97-AF65-F5344CB8AC3E}">
        <p14:creationId xmlns:p14="http://schemas.microsoft.com/office/powerpoint/2010/main" val="319452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define the model you obtained in Exercise 5.10 by adding business objects and exception handlers.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5.11</a:t>
            </a:r>
          </a:p>
        </p:txBody>
      </p:sp>
    </p:spTree>
    <p:extLst>
      <p:ext uri="{BB962C8B-B14F-4D97-AF65-F5344CB8AC3E}">
        <p14:creationId xmlns:p14="http://schemas.microsoft.com/office/powerpoint/2010/main" val="1148226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buFont typeface="+mj-lt"/>
              <a:buAutoNum type="arabicPeriod"/>
            </a:pPr>
            <a:r>
              <a:rPr lang="en-US" sz="1400" dirty="0"/>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71500167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3" name="Rectangle 3"/>
          <p:cNvSpPr>
            <a:spLocks noGrp="1" noChangeArrowheads="1"/>
          </p:cNvSpPr>
          <p:nvPr>
            <p:ph type="title"/>
          </p:nvPr>
        </p:nvSpPr>
        <p:spPr/>
        <p:txBody>
          <a:bodyPr/>
          <a:lstStyle/>
          <a:p>
            <a:r>
              <a:rPr lang="en-AU" dirty="0"/>
              <a:t>Process model quality assurance</a:t>
            </a:r>
          </a:p>
        </p:txBody>
      </p:sp>
      <p:pic>
        <p:nvPicPr>
          <p:cNvPr id="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621" y="1435875"/>
            <a:ext cx="4001701" cy="302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50102" y="2664190"/>
            <a:ext cx="1707519" cy="565668"/>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Validity</a:t>
            </a: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Completeness</a:t>
            </a:r>
            <a:endParaRPr lang="en-US" sz="1538" dirty="0">
              <a:latin typeface="Arial" panose="020B0604020202020204" pitchFamily="34" charset="0"/>
              <a:cs typeface="Arial" panose="020B0604020202020204" pitchFamily="34" charset="0"/>
            </a:endParaRPr>
          </a:p>
        </p:txBody>
      </p:sp>
      <p:sp>
        <p:nvSpPr>
          <p:cNvPr id="146" name="Rectangle 145"/>
          <p:cNvSpPr/>
          <p:nvPr/>
        </p:nvSpPr>
        <p:spPr>
          <a:xfrm>
            <a:off x="3252311" y="4544027"/>
            <a:ext cx="2452916" cy="565668"/>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Structural correctness</a:t>
            </a: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Behavioral correctness</a:t>
            </a:r>
            <a:endParaRPr lang="en-US" sz="1538" dirty="0">
              <a:latin typeface="Arial" panose="020B0604020202020204" pitchFamily="34" charset="0"/>
              <a:cs typeface="Arial" panose="020B0604020202020204" pitchFamily="34" charset="0"/>
            </a:endParaRPr>
          </a:p>
        </p:txBody>
      </p:sp>
      <p:sp>
        <p:nvSpPr>
          <p:cNvPr id="147" name="Rectangle 146"/>
          <p:cNvSpPr/>
          <p:nvPr/>
        </p:nvSpPr>
        <p:spPr>
          <a:xfrm>
            <a:off x="6385296" y="2674760"/>
            <a:ext cx="1903085" cy="802336"/>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Understandibility</a:t>
            </a:r>
          </a:p>
          <a:p>
            <a:pPr marL="263765" indent="-263765">
              <a:buFont typeface="Arial" panose="020B0604020202020204" pitchFamily="34" charset="0"/>
              <a:buChar char="•"/>
            </a:pPr>
            <a:r>
              <a:rPr lang="de-AT" sz="1538" dirty="0" err="1">
                <a:latin typeface="Arial" panose="020B0604020202020204" pitchFamily="34" charset="0"/>
                <a:cs typeface="Arial" panose="020B0604020202020204" pitchFamily="34" charset="0"/>
              </a:rPr>
              <a:t>Mantainability</a:t>
            </a:r>
            <a:endParaRPr lang="de-AT" sz="1538" dirty="0">
              <a:latin typeface="Arial" panose="020B0604020202020204" pitchFamily="34" charset="0"/>
              <a:cs typeface="Arial" panose="020B0604020202020204" pitchFamily="34" charset="0"/>
            </a:endParaRP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Learning</a:t>
            </a:r>
            <a:endParaRPr lang="en-US" sz="1538"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schemeClr val="tx1"/>
                </a:solidFill>
                <a:latin typeface="Arial" panose="020B0604020202020204" pitchFamily="34" charset="0"/>
                <a:cs typeface="Arial" panose="020B0604020202020204" pitchFamily="34" charset="0"/>
              </a:rPr>
              <a:pPr/>
              <a:t>54</a:t>
            </a:fld>
            <a:endParaRPr lang="en-AU" u="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60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6" grpId="0"/>
      <p:bldP spid="14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022" y="1246557"/>
            <a:ext cx="8208285" cy="3712305"/>
          </a:xfrm>
        </p:spPr>
        <p:txBody>
          <a:bodyPr>
            <a:noAutofit/>
          </a:bodyPr>
          <a:lstStyle/>
          <a:p>
            <a:pPr marL="0" indent="0">
              <a:buNone/>
              <a:tabLst>
                <a:tab pos="2436715" algn="l"/>
              </a:tabLst>
            </a:pPr>
            <a:r>
              <a:rPr lang="en-AU" sz="1800" dirty="0"/>
              <a:t>Syntactic quality relates to the conformance of a process model to the syntactic rules of the </a:t>
            </a:r>
            <a:r>
              <a:rPr lang="en-AU" sz="1800" dirty="0" err="1"/>
              <a:t>modeling</a:t>
            </a:r>
            <a:r>
              <a:rPr lang="en-AU" sz="1800" dirty="0"/>
              <a:t> language used.</a:t>
            </a:r>
          </a:p>
          <a:p>
            <a:pPr marL="0" indent="0">
              <a:buNone/>
              <a:tabLst>
                <a:tab pos="2436715" algn="l"/>
              </a:tabLst>
            </a:pPr>
            <a:endParaRPr lang="en-AU" sz="1800" dirty="0"/>
          </a:p>
          <a:p>
            <a:pPr marL="0" indent="0">
              <a:buNone/>
              <a:tabLst>
                <a:tab pos="2436715" algn="l"/>
              </a:tabLst>
            </a:pPr>
            <a:r>
              <a:rPr lang="en-AU" sz="1800" dirty="0"/>
              <a:t>Two types of syntactic rules: structural rules and behavioural rules.</a:t>
            </a:r>
          </a:p>
          <a:p>
            <a:pPr marL="0" indent="0">
              <a:buNone/>
              <a:tabLst>
                <a:tab pos="2436715" algn="l"/>
              </a:tabLst>
            </a:pPr>
            <a:endParaRPr lang="en-AU" sz="1800" dirty="0"/>
          </a:p>
          <a:p>
            <a:pPr marL="0" indent="0">
              <a:buNone/>
              <a:tabLst>
                <a:tab pos="2436715" algn="l"/>
              </a:tabLst>
            </a:pPr>
            <a:r>
              <a:rPr lang="en-AU" sz="1800" dirty="0"/>
              <a:t>A model is of high syntactic quality if it is syntactically correct:</a:t>
            </a:r>
          </a:p>
          <a:p>
            <a:pPr>
              <a:tabLst>
                <a:tab pos="2436715" algn="l"/>
              </a:tabLst>
            </a:pPr>
            <a:r>
              <a:rPr lang="en-AU" sz="1800" u="sng" dirty="0"/>
              <a:t>Structurally correct </a:t>
            </a:r>
            <a:r>
              <a:rPr lang="en-AU" sz="1800" dirty="0"/>
              <a:t>+ </a:t>
            </a:r>
          </a:p>
          <a:p>
            <a:pPr>
              <a:tabLst>
                <a:tab pos="2436715" algn="l"/>
              </a:tabLst>
            </a:pPr>
            <a:r>
              <a:rPr lang="en-AU" sz="1800" u="sng" dirty="0" err="1"/>
              <a:t>Behaviorally</a:t>
            </a:r>
            <a:r>
              <a:rPr lang="en-AU" sz="1800" u="sng" dirty="0"/>
              <a:t> correct</a:t>
            </a:r>
          </a:p>
          <a:p>
            <a:pPr marL="0" indent="0">
              <a:buNone/>
            </a:pPr>
            <a:endParaRPr lang="en-AU" b="1" dirty="0"/>
          </a:p>
          <a:p>
            <a:pPr marL="571477" lvl="1" indent="-380985">
              <a:buFont typeface="+mj-lt"/>
              <a:buAutoNum type="arabicPeriod"/>
            </a:pPr>
            <a:endParaRPr lang="en-AU" sz="1333" dirty="0"/>
          </a:p>
          <a:p>
            <a:pPr>
              <a:buFontTx/>
              <a:buChar char="-"/>
            </a:pPr>
            <a:endParaRPr lang="en-AU" dirty="0"/>
          </a:p>
        </p:txBody>
      </p:sp>
      <p:sp>
        <p:nvSpPr>
          <p:cNvPr id="3" name="Title 2"/>
          <p:cNvSpPr>
            <a:spLocks noGrp="1"/>
          </p:cNvSpPr>
          <p:nvPr>
            <p:ph type="title"/>
          </p:nvPr>
        </p:nvSpPr>
        <p:spPr/>
        <p:txBody>
          <a:bodyPr/>
          <a:lstStyle/>
          <a:p>
            <a:r>
              <a:rPr lang="en-AU" dirty="0"/>
              <a:t>Syntactic quality: Verification</a:t>
            </a:r>
          </a:p>
        </p:txBody>
      </p:sp>
      <p:pic>
        <p:nvPicPr>
          <p:cNvPr id="4" name="Picture 3">
            <a:extLst>
              <a:ext uri="{FF2B5EF4-FFF2-40B4-BE49-F238E27FC236}">
                <a16:creationId xmlns:a16="http://schemas.microsoft.com/office/drawing/2014/main" xmlns="" id="{E49AAE78-0C0D-9F4E-AD15-9265C3618B73}"/>
              </a:ext>
            </a:extLst>
          </p:cNvPr>
          <p:cNvPicPr>
            <a:picLocks noChangeAspect="1"/>
          </p:cNvPicPr>
          <p:nvPr/>
        </p:nvPicPr>
        <p:blipFill>
          <a:blip r:embed="rId3"/>
          <a:stretch>
            <a:fillRect/>
          </a:stretch>
        </p:blipFill>
        <p:spPr>
          <a:xfrm>
            <a:off x="6214820" y="4074167"/>
            <a:ext cx="2730284" cy="1365142"/>
          </a:xfrm>
          <a:prstGeom prst="rect">
            <a:avLst/>
          </a:prstGeom>
        </p:spPr>
      </p:pic>
    </p:spTree>
    <p:extLst>
      <p:ext uri="{BB962C8B-B14F-4D97-AF65-F5344CB8AC3E}">
        <p14:creationId xmlns:p14="http://schemas.microsoft.com/office/powerpoint/2010/main" val="1571052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742502"/>
            <a:ext cx="8208285" cy="3712305"/>
          </a:xfrm>
        </p:spPr>
        <p:txBody>
          <a:bodyPr>
            <a:noAutofit/>
          </a:bodyPr>
          <a:lstStyle/>
          <a:p>
            <a:pPr marL="380985" indent="-380985">
              <a:buFont typeface="+mj-lt"/>
              <a:buAutoNum type="arabicPeriod"/>
            </a:pPr>
            <a:r>
              <a:rPr lang="en-AU" sz="1833" b="1" dirty="0"/>
              <a:t>Element-level rules:</a:t>
            </a:r>
          </a:p>
          <a:p>
            <a:pPr marL="596612" lvl="1" indent="-149484"/>
            <a:r>
              <a:rPr lang="en-AU" dirty="0"/>
              <a:t>activities must have at least one incoming and one outgoing sequence flow</a:t>
            </a:r>
          </a:p>
          <a:p>
            <a:pPr marL="596612" lvl="1" indent="-149484"/>
            <a:r>
              <a:rPr lang="en-AU" dirty="0"/>
              <a:t>start events must not have incoming arcs, end events must not have outgoing arcs</a:t>
            </a:r>
          </a:p>
          <a:p>
            <a:pPr marL="596612" lvl="1" indent="-149484"/>
            <a:r>
              <a:rPr lang="en-AU" dirty="0"/>
              <a:t>gateways must have exactly one incoming and at least two outgoing arcs (splits) or at least two incoming and exactly one outgoing arcs (joins)</a:t>
            </a:r>
          </a:p>
          <a:p>
            <a:pPr marL="596612" lvl="1" indent="-149484"/>
            <a:r>
              <a:rPr lang="en-AU" dirty="0"/>
              <a:t>…</a:t>
            </a:r>
          </a:p>
          <a:p>
            <a:pPr marL="596612" lvl="1" indent="-149484"/>
            <a:endParaRPr lang="en-AU" dirty="0"/>
          </a:p>
          <a:p>
            <a:pPr marL="380985" indent="-380985">
              <a:buFont typeface="+mj-lt"/>
              <a:buAutoNum type="arabicPeriod"/>
            </a:pPr>
            <a:r>
              <a:rPr lang="en-AU" sz="1833" b="1" dirty="0"/>
              <a:t>Model-level rule:</a:t>
            </a:r>
            <a:r>
              <a:rPr lang="en-AU" sz="1833" dirty="0"/>
              <a:t> </a:t>
            </a:r>
            <a:r>
              <a:rPr lang="en-AU" sz="1733" dirty="0"/>
              <a:t>all flow nodes must be on a path from a start to an end event</a:t>
            </a:r>
          </a:p>
          <a:p>
            <a:pPr marL="928673" lvl="2" indent="-380985">
              <a:buFont typeface="Wingdings" pitchFamily="2" charset="2"/>
              <a:buChar char="§"/>
            </a:pPr>
            <a:r>
              <a:rPr lang="en-AU" sz="1633" dirty="0"/>
              <a:t>i.e. no dangling arcs or disconnected nodes</a:t>
            </a:r>
          </a:p>
          <a:p>
            <a:pPr marL="928673" lvl="2" indent="-380985">
              <a:buFont typeface="Wingdings" pitchFamily="2" charset="2"/>
              <a:buChar char="§"/>
            </a:pPr>
            <a:r>
              <a:rPr lang="en-AU" sz="1500" dirty="0"/>
              <a:t>implies that a model should have at least one start and one end event.</a:t>
            </a:r>
          </a:p>
          <a:p>
            <a:pPr marL="571477" lvl="1" indent="-380985">
              <a:buFont typeface="+mj-lt"/>
              <a:buAutoNum type="arabicPeriod"/>
            </a:pPr>
            <a:endParaRPr lang="en-AU" dirty="0"/>
          </a:p>
          <a:p>
            <a:pPr>
              <a:buFontTx/>
              <a:buChar char="-"/>
            </a:pPr>
            <a:endParaRPr lang="en-AU" dirty="0"/>
          </a:p>
        </p:txBody>
      </p:sp>
      <p:sp>
        <p:nvSpPr>
          <p:cNvPr id="3" name="Title 2"/>
          <p:cNvSpPr>
            <a:spLocks noGrp="1"/>
          </p:cNvSpPr>
          <p:nvPr>
            <p:ph type="title"/>
          </p:nvPr>
        </p:nvSpPr>
        <p:spPr/>
        <p:txBody>
          <a:bodyPr/>
          <a:lstStyle/>
          <a:p>
            <a:r>
              <a:rPr lang="en-AU" dirty="0"/>
              <a:t>Structural correctness</a:t>
            </a:r>
          </a:p>
        </p:txBody>
      </p:sp>
      <p:sp>
        <p:nvSpPr>
          <p:cNvPr id="4" name="TextBox 3">
            <a:extLst>
              <a:ext uri="{FF2B5EF4-FFF2-40B4-BE49-F238E27FC236}">
                <a16:creationId xmlns:a16="http://schemas.microsoft.com/office/drawing/2014/main" xmlns="" id="{00ABBD69-171A-2B45-B8B8-F8E546A7193B}"/>
              </a:ext>
            </a:extLst>
          </p:cNvPr>
          <p:cNvSpPr txBox="1"/>
          <p:nvPr/>
        </p:nvSpPr>
        <p:spPr>
          <a:xfrm>
            <a:off x="462408" y="1208346"/>
            <a:ext cx="818711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model is structurally correct if it satisfies the following syntactic rules:</a:t>
            </a:r>
          </a:p>
        </p:txBody>
      </p:sp>
    </p:spTree>
    <p:extLst>
      <p:ext uri="{BB962C8B-B14F-4D97-AF65-F5344CB8AC3E}">
        <p14:creationId xmlns:p14="http://schemas.microsoft.com/office/powerpoint/2010/main" val="32368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up)">
                                      <p:cBhvr>
                                        <p:cTn id="22" dur="500"/>
                                        <p:tgtEl>
                                          <p:spTgt spid="2">
                                            <p:txEl>
                                              <p:pRg st="6" end="6"/>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ipe(up)">
                                      <p:cBhvr>
                                        <p:cTn id="25" dur="500"/>
                                        <p:tgtEl>
                                          <p:spTgt spid="2">
                                            <p:txEl>
                                              <p:pRg st="7" end="7"/>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wipe(up)">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structural correctness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87" y="1594644"/>
            <a:ext cx="6942248" cy="2424981"/>
          </a:xfrm>
          <a:prstGeom prst="rect">
            <a:avLst/>
          </a:prstGeom>
        </p:spPr>
      </p:pic>
      <p:sp>
        <p:nvSpPr>
          <p:cNvPr id="5" name="Oval 6"/>
          <p:cNvSpPr>
            <a:spLocks noChangeArrowheads="1"/>
          </p:cNvSpPr>
          <p:nvPr/>
        </p:nvSpPr>
        <p:spPr bwMode="auto">
          <a:xfrm>
            <a:off x="5288322" y="3340864"/>
            <a:ext cx="425979" cy="433917"/>
          </a:xfrm>
          <a:prstGeom prst="ellipse">
            <a:avLst/>
          </a:prstGeom>
          <a:noFill/>
          <a:ln w="38100">
            <a:solidFill>
              <a:srgbClr val="C00000"/>
            </a:solidFill>
            <a:round/>
            <a:headEnd/>
            <a:tailEnd/>
          </a:ln>
          <a:effectLst/>
        </p:spPr>
        <p:txBody>
          <a:bodyPr wrap="none" anchor="ctr"/>
          <a:lstStyle/>
          <a:p>
            <a:endParaRPr lang="en-AU" sz="1500">
              <a:solidFill>
                <a:prstClr val="black"/>
              </a:solidFill>
            </a:endParaRPr>
          </a:p>
        </p:txBody>
      </p:sp>
      <p:sp>
        <p:nvSpPr>
          <p:cNvPr id="6" name="Oval 6"/>
          <p:cNvSpPr>
            <a:spLocks noChangeArrowheads="1"/>
          </p:cNvSpPr>
          <p:nvPr/>
        </p:nvSpPr>
        <p:spPr bwMode="auto">
          <a:xfrm>
            <a:off x="6000505" y="2585965"/>
            <a:ext cx="425979" cy="433917"/>
          </a:xfrm>
          <a:prstGeom prst="ellipse">
            <a:avLst/>
          </a:prstGeom>
          <a:noFill/>
          <a:ln w="38100">
            <a:solidFill>
              <a:srgbClr val="C00000"/>
            </a:solidFill>
            <a:round/>
            <a:headEnd/>
            <a:tailEnd/>
          </a:ln>
          <a:effectLst/>
        </p:spPr>
        <p:txBody>
          <a:bodyPr wrap="none" anchor="ctr"/>
          <a:lstStyle/>
          <a:p>
            <a:endParaRPr lang="en-AU" sz="1500">
              <a:solidFill>
                <a:prstClr val="black"/>
              </a:solidFill>
            </a:endParaRPr>
          </a:p>
        </p:txBody>
      </p:sp>
      <p:sp>
        <p:nvSpPr>
          <p:cNvPr id="9" name="Rounded Rectangle 8"/>
          <p:cNvSpPr/>
          <p:nvPr/>
        </p:nvSpPr>
        <p:spPr>
          <a:xfrm>
            <a:off x="3326186" y="3398660"/>
            <a:ext cx="762000" cy="574658"/>
          </a:xfrm>
          <a:prstGeom prst="roundRect">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500">
              <a:solidFill>
                <a:prstClr val="black"/>
              </a:solidFill>
            </a:endParaRPr>
          </a:p>
        </p:txBody>
      </p:sp>
      <p:sp>
        <p:nvSpPr>
          <p:cNvPr id="2" name="Rectangle 1"/>
          <p:cNvSpPr/>
          <p:nvPr/>
        </p:nvSpPr>
        <p:spPr>
          <a:xfrm>
            <a:off x="1254000" y="3198000"/>
            <a:ext cx="168000" cy="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3811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919" y="1742502"/>
            <a:ext cx="8278899" cy="3386990"/>
          </a:xfrm>
        </p:spPr>
        <p:txBody>
          <a:bodyPr>
            <a:noAutofit/>
          </a:bodyPr>
          <a:lstStyle/>
          <a:p>
            <a:pPr marL="380985" indent="-380985">
              <a:buFont typeface="+mj-lt"/>
              <a:buAutoNum type="arabicPeriod"/>
            </a:pPr>
            <a:r>
              <a:rPr lang="en-US" sz="1833" i="1" dirty="0"/>
              <a:t>option to complete</a:t>
            </a:r>
            <a:r>
              <a:rPr lang="en-US" sz="1833" dirty="0"/>
              <a:t>: any running process instance must eventually complete, </a:t>
            </a:r>
          </a:p>
          <a:p>
            <a:pPr marL="380985" indent="-380985">
              <a:buFont typeface="+mj-lt"/>
              <a:buAutoNum type="arabicPeriod"/>
            </a:pPr>
            <a:endParaRPr lang="en-US" sz="1833" dirty="0"/>
          </a:p>
          <a:p>
            <a:pPr marL="380985" indent="-380985">
              <a:buFont typeface="+mj-lt"/>
              <a:buAutoNum type="arabicPeriod"/>
            </a:pPr>
            <a:r>
              <a:rPr lang="en-US" sz="1833" i="1" dirty="0"/>
              <a:t>proper completion</a:t>
            </a:r>
            <a:r>
              <a:rPr lang="en-US" sz="1833" dirty="0"/>
              <a:t>: at the moment of completion, each token of the process instance should be in a different end event, and</a:t>
            </a:r>
          </a:p>
          <a:p>
            <a:pPr marL="380985" indent="-380985">
              <a:buFont typeface="+mj-lt"/>
              <a:buAutoNum type="arabicPeriod"/>
            </a:pPr>
            <a:endParaRPr lang="en-US" sz="1833" dirty="0"/>
          </a:p>
          <a:p>
            <a:pPr marL="380985" indent="-380985">
              <a:buFont typeface="+mj-lt"/>
              <a:buAutoNum type="arabicPeriod"/>
            </a:pPr>
            <a:r>
              <a:rPr lang="en-US" sz="1833" i="1" dirty="0"/>
              <a:t>no dead activities</a:t>
            </a:r>
            <a:r>
              <a:rPr lang="en-US" sz="1833" dirty="0"/>
              <a:t>: any activity can be executed in at least one process instance.</a:t>
            </a:r>
            <a:endParaRPr lang="en-AU" sz="1833" dirty="0"/>
          </a:p>
        </p:txBody>
      </p:sp>
      <p:sp>
        <p:nvSpPr>
          <p:cNvPr id="3" name="Title 2"/>
          <p:cNvSpPr>
            <a:spLocks noGrp="1"/>
          </p:cNvSpPr>
          <p:nvPr>
            <p:ph type="title"/>
          </p:nvPr>
        </p:nvSpPr>
        <p:spPr/>
        <p:txBody>
          <a:bodyPr/>
          <a:lstStyle/>
          <a:p>
            <a:r>
              <a:rPr lang="en-AU" dirty="0" err="1"/>
              <a:t>Behavioral</a:t>
            </a:r>
            <a:r>
              <a:rPr lang="en-AU" dirty="0"/>
              <a:t> correctness (aka “soundness”)</a:t>
            </a:r>
          </a:p>
        </p:txBody>
      </p:sp>
      <p:sp>
        <p:nvSpPr>
          <p:cNvPr id="4" name="TextBox 3">
            <a:extLst>
              <a:ext uri="{FF2B5EF4-FFF2-40B4-BE49-F238E27FC236}">
                <a16:creationId xmlns:a16="http://schemas.microsoft.com/office/drawing/2014/main" xmlns="" id="{5B8A41E1-7454-2B43-BF3A-AFB04BF051C9}"/>
              </a:ext>
            </a:extLst>
          </p:cNvPr>
          <p:cNvSpPr txBox="1"/>
          <p:nvPr/>
        </p:nvSpPr>
        <p:spPr>
          <a:xfrm>
            <a:off x="462408" y="1208346"/>
            <a:ext cx="698165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model is sound if it satisfies the following behavioral rules:</a:t>
            </a:r>
          </a:p>
        </p:txBody>
      </p:sp>
    </p:spTree>
    <p:extLst>
      <p:ext uri="{BB962C8B-B14F-4D97-AF65-F5344CB8AC3E}">
        <p14:creationId xmlns:p14="http://schemas.microsoft.com/office/powerpoint/2010/main" val="976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Have a look at Figure 5.11. What is precisely going wrong in each block structure?</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5.12</a:t>
            </a:r>
          </a:p>
        </p:txBody>
      </p:sp>
      <p:pic>
        <p:nvPicPr>
          <p:cNvPr id="5" name="Picture 4">
            <a:extLst>
              <a:ext uri="{FF2B5EF4-FFF2-40B4-BE49-F238E27FC236}">
                <a16:creationId xmlns:a16="http://schemas.microsoft.com/office/drawing/2014/main" xmlns="" id="{20EAAAD7-3F17-BB45-B2AA-722A324D1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69" y="1829393"/>
            <a:ext cx="8584607" cy="3850677"/>
          </a:xfrm>
          <a:prstGeom prst="rect">
            <a:avLst/>
          </a:prstGeom>
        </p:spPr>
      </p:pic>
    </p:spTree>
    <p:extLst>
      <p:ext uri="{BB962C8B-B14F-4D97-AF65-F5344CB8AC3E}">
        <p14:creationId xmlns:p14="http://schemas.microsoft.com/office/powerpoint/2010/main" val="240359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248812" cy="3859212"/>
          </a:xfrm>
        </p:spPr>
        <p:txBody>
          <a:bodyPr>
            <a:normAutofit/>
          </a:bodyPr>
          <a:lstStyle/>
          <a:p>
            <a:pPr marL="0" indent="0">
              <a:buNone/>
            </a:pPr>
            <a:r>
              <a:rPr lang="en-AU" sz="2000" dirty="0"/>
              <a:t>Consider the following two modelling tasks:</a:t>
            </a:r>
          </a:p>
          <a:p>
            <a:pPr marL="0" indent="0">
              <a:buNone/>
            </a:pPr>
            <a:endParaRPr lang="en-AU" sz="1800" dirty="0"/>
          </a:p>
          <a:p>
            <a:r>
              <a:rPr lang="en-AU" sz="1800" dirty="0" err="1"/>
              <a:t>Modeling</a:t>
            </a:r>
            <a:r>
              <a:rPr lang="en-AU" sz="1800" dirty="0"/>
              <a:t> the process for ordering books through an online bookstore, from the perspective of the customer.</a:t>
            </a:r>
          </a:p>
          <a:p>
            <a:r>
              <a:rPr lang="en-AU" sz="1800" dirty="0" err="1"/>
              <a:t>Modeling</a:t>
            </a:r>
            <a:r>
              <a:rPr lang="en-AU" sz="1800" dirty="0"/>
              <a:t> the same process from the perspective of the bookstore.</a:t>
            </a:r>
          </a:p>
          <a:p>
            <a:endParaRPr lang="en-AU" sz="1800" dirty="0"/>
          </a:p>
          <a:p>
            <a:pPr marL="0" indent="0">
              <a:buNone/>
            </a:pPr>
            <a:r>
              <a:rPr lang="en-AU" sz="2000" dirty="0"/>
              <a:t>Which of the two tasks above are you familiar with and why?</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Example: modeling perspective</a:t>
            </a:r>
          </a:p>
        </p:txBody>
      </p:sp>
    </p:spTree>
    <p:extLst>
      <p:ext uri="{BB962C8B-B14F-4D97-AF65-F5344CB8AC3E}">
        <p14:creationId xmlns:p14="http://schemas.microsoft.com/office/powerpoint/2010/main" val="1959457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456" y="225999"/>
            <a:ext cx="6720747" cy="660073"/>
          </a:xfrm>
        </p:spPr>
        <p:txBody>
          <a:bodyPr/>
          <a:lstStyle/>
          <a:p>
            <a:r>
              <a:rPr lang="en-AU" dirty="0"/>
              <a:t>Example: no option to complete</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60</a:t>
            </a:fld>
            <a:endParaRPr lang="en-AU">
              <a:solidFill>
                <a:prstClr val="black">
                  <a:lumMod val="50000"/>
                  <a:lumOff val="50000"/>
                </a:prstClr>
              </a:solidFill>
            </a:endParaRPr>
          </a:p>
        </p:txBody>
      </p:sp>
      <p:sp>
        <p:nvSpPr>
          <p:cNvPr id="7" name="TextBox 6"/>
          <p:cNvSpPr txBox="1"/>
          <p:nvPr/>
        </p:nvSpPr>
        <p:spPr>
          <a:xfrm>
            <a:off x="580121" y="1223179"/>
            <a:ext cx="8300110" cy="584775"/>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If c1 is true after executing A, or c2 is true after executing B, the instance cannot complete (deadlock)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399" y="1972568"/>
            <a:ext cx="6585553" cy="3132359"/>
          </a:xfrm>
          <a:prstGeom prst="rect">
            <a:avLst/>
          </a:prstGeom>
        </p:spPr>
      </p:pic>
      <p:sp>
        <p:nvSpPr>
          <p:cNvPr id="6" name="TextBox 5"/>
          <p:cNvSpPr txBox="1"/>
          <p:nvPr/>
        </p:nvSpPr>
        <p:spPr>
          <a:xfrm>
            <a:off x="620456" y="5269542"/>
            <a:ext cx="6472494" cy="338554"/>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Note: this model also suffers from a dead activity (D)</a:t>
            </a:r>
          </a:p>
        </p:txBody>
      </p:sp>
    </p:spTree>
    <p:extLst>
      <p:ext uri="{BB962C8B-B14F-4D97-AF65-F5344CB8AC3E}">
        <p14:creationId xmlns:p14="http://schemas.microsoft.com/office/powerpoint/2010/main" val="33189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465" y="257547"/>
            <a:ext cx="6942997" cy="660073"/>
          </a:xfrm>
        </p:spPr>
        <p:txBody>
          <a:bodyPr>
            <a:normAutofit/>
          </a:bodyPr>
          <a:lstStyle/>
          <a:p>
            <a:r>
              <a:rPr lang="en-AU" dirty="0"/>
              <a:t>Example: </a:t>
            </a:r>
            <a:r>
              <a:rPr lang="en-AU" dirty="0" err="1"/>
              <a:t>livelock</a:t>
            </a:r>
            <a:r>
              <a:rPr lang="en-AU" dirty="0"/>
              <a:t> (no option to complete)</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61</a:t>
            </a:fld>
            <a:endParaRPr lang="en-AU">
              <a:solidFill>
                <a:prstClr val="black">
                  <a:lumMod val="50000"/>
                  <a:lumOff val="50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797" y="1788493"/>
            <a:ext cx="5118334" cy="2819083"/>
          </a:xfrm>
        </p:spPr>
      </p:pic>
      <p:sp>
        <p:nvSpPr>
          <p:cNvPr id="7" name="TextBox 6"/>
          <p:cNvSpPr txBox="1"/>
          <p:nvPr/>
        </p:nvSpPr>
        <p:spPr>
          <a:xfrm>
            <a:off x="501411" y="1138733"/>
            <a:ext cx="8493120" cy="605422"/>
          </a:xfrm>
          <a:prstGeom prst="rect">
            <a:avLst/>
          </a:prstGeom>
          <a:noFill/>
        </p:spPr>
        <p:txBody>
          <a:bodyPr wrap="square" rtlCol="0">
            <a:spAutoFit/>
          </a:bodyPr>
          <a:lstStyle/>
          <a:p>
            <a:r>
              <a:rPr lang="en-AU" sz="1667" dirty="0">
                <a:latin typeface="Arial" panose="020B0604020202020204" pitchFamily="34" charset="0"/>
                <a:cs typeface="Arial" panose="020B0604020202020204" pitchFamily="34" charset="0"/>
              </a:rPr>
              <a:t>If condition_1 is true, the instance cannot complete and activity B will be repeated forever (livelock)</a:t>
            </a:r>
          </a:p>
        </p:txBody>
      </p:sp>
      <p:sp>
        <p:nvSpPr>
          <p:cNvPr id="6" name="TextBox 5"/>
          <p:cNvSpPr txBox="1"/>
          <p:nvPr/>
        </p:nvSpPr>
        <p:spPr>
          <a:xfrm>
            <a:off x="550437" y="4844968"/>
            <a:ext cx="8338586" cy="348878"/>
          </a:xfrm>
          <a:prstGeom prst="rect">
            <a:avLst/>
          </a:prstGeom>
          <a:noFill/>
        </p:spPr>
        <p:txBody>
          <a:bodyPr wrap="square" rtlCol="0">
            <a:spAutoFit/>
          </a:bodyPr>
          <a:lstStyle/>
          <a:p>
            <a:r>
              <a:rPr lang="en-AU" sz="1667" dirty="0">
                <a:latin typeface="Arial" panose="020B0604020202020204" pitchFamily="34" charset="0"/>
                <a:cs typeface="Arial" panose="020B0604020202020204" pitchFamily="34" charset="0"/>
              </a:rPr>
              <a:t>Note: this model is </a:t>
            </a:r>
            <a:r>
              <a:rPr lang="en-AU" sz="1667" b="1" dirty="0">
                <a:latin typeface="Arial" panose="020B0604020202020204" pitchFamily="34" charset="0"/>
                <a:cs typeface="Arial" panose="020B0604020202020204" pitchFamily="34" charset="0"/>
              </a:rPr>
              <a:t>structurally incorrect</a:t>
            </a:r>
            <a:r>
              <a:rPr lang="en-AU" sz="1667" dirty="0">
                <a:latin typeface="Arial" panose="020B0604020202020204" pitchFamily="34" charset="0"/>
                <a:cs typeface="Arial" panose="020B0604020202020204" pitchFamily="34" charset="0"/>
              </a:rPr>
              <a:t>, because B is not on a path to the end event</a:t>
            </a:r>
          </a:p>
        </p:txBody>
      </p:sp>
    </p:spTree>
    <p:extLst>
      <p:ext uri="{BB962C8B-B14F-4D97-AF65-F5344CB8AC3E}">
        <p14:creationId xmlns:p14="http://schemas.microsoft.com/office/powerpoint/2010/main" val="14016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746" y="148493"/>
            <a:ext cx="6840000" cy="903822"/>
          </a:xfrm>
        </p:spPr>
        <p:txBody>
          <a:bodyPr/>
          <a:lstStyle/>
          <a:p>
            <a:r>
              <a:rPr lang="en-AU" dirty="0"/>
              <a:t>Example: no proper completion</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62</a:t>
            </a:fld>
            <a:endParaRPr lang="en-AU">
              <a:solidFill>
                <a:prstClr val="black">
                  <a:lumMod val="50000"/>
                  <a:lumOff val="50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308" y="2382683"/>
            <a:ext cx="6088063" cy="2913063"/>
          </a:xfrm>
        </p:spPr>
      </p:pic>
      <p:sp>
        <p:nvSpPr>
          <p:cNvPr id="7" name="TextBox 6"/>
          <p:cNvSpPr txBox="1"/>
          <p:nvPr/>
        </p:nvSpPr>
        <p:spPr>
          <a:xfrm>
            <a:off x="532746" y="1247027"/>
            <a:ext cx="8611254"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At the moment of completion, there will be two tokens in the end event (lack of synchronization)</a:t>
            </a:r>
          </a:p>
        </p:txBody>
      </p:sp>
      <p:sp>
        <p:nvSpPr>
          <p:cNvPr id="6" name="Rectangle 5"/>
          <p:cNvSpPr/>
          <p:nvPr/>
        </p:nvSpPr>
        <p:spPr>
          <a:xfrm>
            <a:off x="6161329" y="4631860"/>
            <a:ext cx="357587" cy="22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Tree>
    <p:extLst>
      <p:ext uri="{BB962C8B-B14F-4D97-AF65-F5344CB8AC3E}">
        <p14:creationId xmlns:p14="http://schemas.microsoft.com/office/powerpoint/2010/main" val="1979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dead activity</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63</a:t>
            </a:fld>
            <a:endParaRPr lang="en-AU">
              <a:solidFill>
                <a:prstClr val="black">
                  <a:lumMod val="50000"/>
                  <a:lumOff val="50000"/>
                </a:prst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01" y="1823498"/>
            <a:ext cx="6103938" cy="2905125"/>
          </a:xfrm>
        </p:spPr>
      </p:pic>
      <p:sp>
        <p:nvSpPr>
          <p:cNvPr id="9" name="TextBox 8"/>
          <p:cNvSpPr txBox="1"/>
          <p:nvPr/>
        </p:nvSpPr>
        <p:spPr>
          <a:xfrm>
            <a:off x="462408" y="1207796"/>
            <a:ext cx="6808146"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Even if this model can always complete, Activity D will never be executed</a:t>
            </a:r>
          </a:p>
        </p:txBody>
      </p:sp>
      <p:sp>
        <p:nvSpPr>
          <p:cNvPr id="10" name="TextBox 9"/>
          <p:cNvSpPr txBox="1"/>
          <p:nvPr/>
        </p:nvSpPr>
        <p:spPr>
          <a:xfrm>
            <a:off x="462408" y="5005772"/>
            <a:ext cx="8505746" cy="584775"/>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Note: this model also suffers from a deadlock, as a token will be left behind (stuck before the AND-join). However, there is always an option to complete</a:t>
            </a:r>
          </a:p>
        </p:txBody>
      </p:sp>
    </p:spTree>
    <p:extLst>
      <p:ext uri="{BB962C8B-B14F-4D97-AF65-F5344CB8AC3E}">
        <p14:creationId xmlns:p14="http://schemas.microsoft.com/office/powerpoint/2010/main" val="3135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B9C429B-3A20-944D-93E5-F80FF4814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37" y="1938581"/>
            <a:ext cx="8550963" cy="3598177"/>
          </a:xfrm>
          <a:prstGeom prst="rect">
            <a:avLst/>
          </a:prstGeom>
        </p:spPr>
      </p:pic>
      <p:sp>
        <p:nvSpPr>
          <p:cNvPr id="3" name="Title 2"/>
          <p:cNvSpPr>
            <a:spLocks noGrp="1"/>
          </p:cNvSpPr>
          <p:nvPr>
            <p:ph type="title"/>
          </p:nvPr>
        </p:nvSpPr>
        <p:spPr/>
        <p:txBody>
          <a:bodyPr/>
          <a:lstStyle/>
          <a:p>
            <a:r>
              <a:rPr lang="en-AU" dirty="0"/>
              <a:t>Exercise 5.13</a:t>
            </a:r>
          </a:p>
        </p:txBody>
      </p:sp>
      <p:sp>
        <p:nvSpPr>
          <p:cNvPr id="8" name="Rectangle 7"/>
          <p:cNvSpPr>
            <a:spLocks noChangeArrowheads="1"/>
          </p:cNvSpPr>
          <p:nvPr/>
        </p:nvSpPr>
        <p:spPr bwMode="auto">
          <a:xfrm>
            <a:off x="462408" y="1199917"/>
            <a:ext cx="3198311"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a:latin typeface="Arial" panose="020B0604020202020204" pitchFamily="34" charset="0"/>
                <a:cs typeface="Arial" panose="020B0604020202020204" pitchFamily="34" charset="0"/>
              </a:rPr>
              <a:t>Fulfilment of special orders</a:t>
            </a:r>
          </a:p>
        </p:txBody>
      </p:sp>
      <p:sp>
        <p:nvSpPr>
          <p:cNvPr id="6" name="TextBox 5">
            <a:extLst>
              <a:ext uri="{FF2B5EF4-FFF2-40B4-BE49-F238E27FC236}">
                <a16:creationId xmlns:a16="http://schemas.microsoft.com/office/drawing/2014/main" xmlns="" id="{95DB0F95-8A5D-704D-B5EC-32A27ADA97B2}"/>
              </a:ext>
            </a:extLst>
          </p:cNvPr>
          <p:cNvSpPr txBox="1"/>
          <p:nvPr/>
        </p:nvSpPr>
        <p:spPr>
          <a:xfrm>
            <a:off x="462408" y="1569249"/>
            <a:ext cx="8194704" cy="923330"/>
          </a:xfrm>
          <a:prstGeom prst="rect">
            <a:avLst/>
          </a:prstGeom>
          <a:noFill/>
        </p:spPr>
        <p:txBody>
          <a:bodyPr wrap="square" rtlCol="0">
            <a:spAutoFit/>
          </a:bodyPr>
          <a:lstStyle/>
          <a:p>
            <a:pPr marL="285750" indent="-285750">
              <a:buFont typeface="Wingdings" pitchFamily="2" charset="2"/>
              <a:buChar char="§"/>
            </a:pPr>
            <a:r>
              <a:rPr lang="en-US" dirty="0">
                <a:latin typeface="Arial" panose="020B0604020202020204" pitchFamily="34" charset="0"/>
                <a:cs typeface="Arial" panose="020B0604020202020204" pitchFamily="34" charset="0"/>
              </a:rPr>
              <a:t>Which behavioral rules are violated in the model below?</a:t>
            </a:r>
          </a:p>
          <a:p>
            <a:pPr marL="285750" indent="-285750">
              <a:buFont typeface="Wingdings" pitchFamily="2" charset="2"/>
              <a:buChar char="§"/>
            </a:pPr>
            <a:r>
              <a:rPr lang="en-US" dirty="0">
                <a:latin typeface="Arial" panose="020B0604020202020204" pitchFamily="34" charset="0"/>
                <a:cs typeface="Arial" panose="020B0604020202020204" pitchFamily="34" charset="0"/>
              </a:rPr>
              <a:t>How can this model be made sound?</a:t>
            </a:r>
          </a:p>
          <a:p>
            <a:endParaRPr lang="en-US" dirty="0"/>
          </a:p>
        </p:txBody>
      </p:sp>
    </p:spTree>
    <p:extLst>
      <p:ext uri="{BB962C8B-B14F-4D97-AF65-F5344CB8AC3E}">
        <p14:creationId xmlns:p14="http://schemas.microsoft.com/office/powerpoint/2010/main" val="2883527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Semantic quality: validation</a:t>
            </a:r>
          </a:p>
        </p:txBody>
      </p:sp>
      <p:sp>
        <p:nvSpPr>
          <p:cNvPr id="3" name="Inhaltsplatzhalter 2"/>
          <p:cNvSpPr>
            <a:spLocks noGrp="1"/>
          </p:cNvSpPr>
          <p:nvPr>
            <p:ph idx="1"/>
          </p:nvPr>
        </p:nvSpPr>
        <p:spPr>
          <a:xfrm>
            <a:off x="551288" y="1118339"/>
            <a:ext cx="8177075" cy="3859212"/>
          </a:xfrm>
        </p:spPr>
        <p:txBody>
          <a:bodyPr>
            <a:normAutofit/>
          </a:bodyPr>
          <a:lstStyle/>
          <a:p>
            <a:pPr marL="0" indent="0">
              <a:buNone/>
            </a:pPr>
            <a:r>
              <a:rPr lang="de-AT" sz="1800" dirty="0" err="1"/>
              <a:t>Semantic</a:t>
            </a:r>
            <a:r>
              <a:rPr lang="de-AT" sz="1800" dirty="0"/>
              <a:t> </a:t>
            </a:r>
            <a:r>
              <a:rPr lang="de-AT" sz="1800" dirty="0" err="1"/>
              <a:t>quality</a:t>
            </a:r>
            <a:r>
              <a:rPr lang="de-AT" sz="1800" dirty="0"/>
              <a:t> </a:t>
            </a:r>
            <a:r>
              <a:rPr lang="de-AT" sz="1800" dirty="0" err="1"/>
              <a:t>relates</a:t>
            </a:r>
            <a:r>
              <a:rPr lang="de-AT" sz="1800" dirty="0"/>
              <a:t> </a:t>
            </a:r>
            <a:r>
              <a:rPr lang="de-AT" sz="1800" dirty="0" err="1"/>
              <a:t>to</a:t>
            </a:r>
            <a:r>
              <a:rPr lang="de-AT" sz="1800" dirty="0"/>
              <a:t> </a:t>
            </a:r>
            <a:r>
              <a:rPr lang="de-AT" sz="1800" dirty="0" err="1"/>
              <a:t>the</a:t>
            </a:r>
            <a:r>
              <a:rPr lang="de-AT" sz="1800" dirty="0"/>
              <a:t> </a:t>
            </a:r>
            <a:r>
              <a:rPr lang="de-AT" sz="1800" dirty="0" err="1"/>
              <a:t>adherence</a:t>
            </a:r>
            <a:r>
              <a:rPr lang="de-AT" sz="1800" dirty="0"/>
              <a:t> </a:t>
            </a:r>
            <a:r>
              <a:rPr lang="de-AT" sz="1800" dirty="0" err="1"/>
              <a:t>of</a:t>
            </a:r>
            <a:r>
              <a:rPr lang="de-AT" sz="1800" dirty="0"/>
              <a:t> a </a:t>
            </a:r>
            <a:r>
              <a:rPr lang="de-AT" sz="1800" dirty="0" err="1"/>
              <a:t>process</a:t>
            </a:r>
            <a:r>
              <a:rPr lang="de-AT" sz="1800" dirty="0"/>
              <a:t> </a:t>
            </a:r>
            <a:r>
              <a:rPr lang="de-AT" sz="1800" dirty="0" err="1"/>
              <a:t>model</a:t>
            </a:r>
            <a:r>
              <a:rPr lang="de-AT" sz="1800" dirty="0"/>
              <a:t> </a:t>
            </a:r>
            <a:r>
              <a:rPr lang="de-AT" sz="1800" dirty="0" err="1"/>
              <a:t>to</a:t>
            </a:r>
            <a:r>
              <a:rPr lang="de-AT" sz="1800" dirty="0"/>
              <a:t> </a:t>
            </a:r>
            <a:r>
              <a:rPr lang="de-AT" sz="1800" dirty="0" err="1"/>
              <a:t>its</a:t>
            </a:r>
            <a:r>
              <a:rPr lang="de-AT" sz="1800" dirty="0"/>
              <a:t> real-</a:t>
            </a:r>
            <a:r>
              <a:rPr lang="de-AT" sz="1800" dirty="0" err="1"/>
              <a:t>world</a:t>
            </a:r>
            <a:r>
              <a:rPr lang="de-AT" sz="1800" dirty="0"/>
              <a:t> </a:t>
            </a:r>
            <a:r>
              <a:rPr lang="de-AT" sz="1800" dirty="0" err="1"/>
              <a:t>process</a:t>
            </a:r>
            <a:r>
              <a:rPr lang="de-AT" sz="1800" dirty="0"/>
              <a:t>. </a:t>
            </a:r>
          </a:p>
          <a:p>
            <a:pPr marL="0" indent="0">
              <a:buNone/>
            </a:pPr>
            <a:endParaRPr lang="de-AT" sz="1800" dirty="0"/>
          </a:p>
          <a:p>
            <a:pPr marL="0" indent="0">
              <a:buNone/>
            </a:pPr>
            <a:r>
              <a:rPr lang="de-AT" sz="1800" dirty="0"/>
              <a:t>Validation </a:t>
            </a:r>
            <a:r>
              <a:rPr lang="de-AT" sz="1800" dirty="0" err="1"/>
              <a:t>is</a:t>
            </a:r>
            <a:r>
              <a:rPr lang="de-AT" sz="1800" dirty="0"/>
              <a:t> </a:t>
            </a:r>
            <a:r>
              <a:rPr lang="de-AT" sz="1800" dirty="0" err="1"/>
              <a:t>the</a:t>
            </a:r>
            <a:r>
              <a:rPr lang="de-AT" sz="1800" dirty="0"/>
              <a:t> </a:t>
            </a:r>
            <a:r>
              <a:rPr lang="de-AT" sz="1800" dirty="0" err="1"/>
              <a:t>activity</a:t>
            </a:r>
            <a:r>
              <a:rPr lang="de-AT" sz="1800" dirty="0"/>
              <a:t> </a:t>
            </a:r>
            <a:r>
              <a:rPr lang="de-AT" sz="1800" dirty="0" err="1"/>
              <a:t>of</a:t>
            </a:r>
            <a:r>
              <a:rPr lang="de-AT" sz="1800" dirty="0"/>
              <a:t> </a:t>
            </a:r>
            <a:r>
              <a:rPr lang="de-AT" sz="1800" dirty="0" err="1"/>
              <a:t>checking</a:t>
            </a:r>
            <a:r>
              <a:rPr lang="de-AT" sz="1800" dirty="0"/>
              <a:t> </a:t>
            </a:r>
            <a:r>
              <a:rPr lang="de-AT" sz="1800" dirty="0" err="1"/>
              <a:t>the</a:t>
            </a:r>
            <a:r>
              <a:rPr lang="de-AT" sz="1800" dirty="0"/>
              <a:t> </a:t>
            </a:r>
            <a:r>
              <a:rPr lang="de-AT" sz="1800" dirty="0" err="1"/>
              <a:t>semantic</a:t>
            </a:r>
            <a:r>
              <a:rPr lang="de-AT" sz="1800" dirty="0"/>
              <a:t> </a:t>
            </a:r>
            <a:r>
              <a:rPr lang="de-AT" sz="1800" dirty="0" err="1"/>
              <a:t>quality</a:t>
            </a:r>
            <a:r>
              <a:rPr lang="de-AT" sz="1800" dirty="0"/>
              <a:t> </a:t>
            </a:r>
            <a:r>
              <a:rPr lang="de-AT" sz="1800" dirty="0" err="1"/>
              <a:t>of</a:t>
            </a:r>
            <a:r>
              <a:rPr lang="de-AT" sz="1800" dirty="0"/>
              <a:t> a </a:t>
            </a:r>
            <a:r>
              <a:rPr lang="de-AT" sz="1800" dirty="0" err="1"/>
              <a:t>model</a:t>
            </a:r>
            <a:r>
              <a:rPr lang="de-AT" sz="1800" dirty="0"/>
              <a:t> </a:t>
            </a:r>
            <a:r>
              <a:rPr lang="de-AT" sz="1800" dirty="0" err="1"/>
              <a:t>by</a:t>
            </a:r>
            <a:r>
              <a:rPr lang="de-AT" sz="1800" dirty="0"/>
              <a:t> </a:t>
            </a:r>
            <a:r>
              <a:rPr lang="de-AT" sz="1800" dirty="0" err="1"/>
              <a:t>comparing</a:t>
            </a:r>
            <a:r>
              <a:rPr lang="de-AT" sz="1800" dirty="0"/>
              <a:t> </a:t>
            </a:r>
            <a:r>
              <a:rPr lang="de-AT" sz="1800" dirty="0" err="1"/>
              <a:t>it</a:t>
            </a:r>
            <a:r>
              <a:rPr lang="de-AT" sz="1800" dirty="0"/>
              <a:t> </a:t>
            </a:r>
            <a:r>
              <a:rPr lang="de-AT" sz="1800" dirty="0" err="1"/>
              <a:t>with</a:t>
            </a:r>
            <a:r>
              <a:rPr lang="de-AT" sz="1800" dirty="0"/>
              <a:t> </a:t>
            </a:r>
            <a:r>
              <a:rPr lang="de-AT" sz="1800" dirty="0" err="1"/>
              <a:t>its</a:t>
            </a:r>
            <a:r>
              <a:rPr lang="de-AT" sz="1800" dirty="0"/>
              <a:t> real-</a:t>
            </a:r>
            <a:r>
              <a:rPr lang="de-AT" sz="1800" dirty="0" err="1"/>
              <a:t>world</a:t>
            </a:r>
            <a:r>
              <a:rPr lang="de-AT" sz="1800" dirty="0"/>
              <a:t> </a:t>
            </a:r>
            <a:r>
              <a:rPr lang="de-AT" sz="1800" dirty="0" err="1"/>
              <a:t>business</a:t>
            </a:r>
            <a:r>
              <a:rPr lang="de-AT" sz="1800" dirty="0"/>
              <a:t> </a:t>
            </a:r>
            <a:r>
              <a:rPr lang="de-AT" sz="1800" dirty="0" err="1"/>
              <a:t>process</a:t>
            </a:r>
            <a:r>
              <a:rPr lang="de-AT" sz="1800" dirty="0"/>
              <a:t>.</a:t>
            </a:r>
          </a:p>
          <a:p>
            <a:pPr marL="0" indent="0">
              <a:buNone/>
            </a:pPr>
            <a:endParaRPr lang="de-AT" sz="1800" dirty="0"/>
          </a:p>
          <a:p>
            <a:pPr marL="0" indent="0">
              <a:buNone/>
            </a:pPr>
            <a:r>
              <a:rPr lang="de-AT" sz="1800" dirty="0"/>
              <a:t>A </a:t>
            </a:r>
            <a:r>
              <a:rPr lang="de-AT" sz="1800" dirty="0" err="1"/>
              <a:t>model</a:t>
            </a:r>
            <a:r>
              <a:rPr lang="de-AT" sz="1800" dirty="0"/>
              <a:t> </a:t>
            </a:r>
            <a:r>
              <a:rPr lang="de-AT" sz="1800" dirty="0" err="1"/>
              <a:t>is</a:t>
            </a:r>
            <a:r>
              <a:rPr lang="de-AT" sz="1800" dirty="0"/>
              <a:t> </a:t>
            </a:r>
            <a:r>
              <a:rPr lang="de-AT" sz="1800" dirty="0" err="1"/>
              <a:t>of</a:t>
            </a:r>
            <a:r>
              <a:rPr lang="de-AT" sz="1800" dirty="0"/>
              <a:t> high </a:t>
            </a:r>
            <a:r>
              <a:rPr lang="de-AT" sz="1800" dirty="0" err="1"/>
              <a:t>semantic</a:t>
            </a:r>
            <a:r>
              <a:rPr lang="de-AT" sz="1800" dirty="0"/>
              <a:t> </a:t>
            </a:r>
            <a:r>
              <a:rPr lang="de-AT" sz="1800" dirty="0" err="1"/>
              <a:t>quality</a:t>
            </a:r>
            <a:r>
              <a:rPr lang="de-AT" sz="1800" dirty="0"/>
              <a:t> </a:t>
            </a:r>
            <a:r>
              <a:rPr lang="de-AT" sz="1800" dirty="0" err="1"/>
              <a:t>if</a:t>
            </a:r>
            <a:r>
              <a:rPr lang="de-AT" sz="1800" dirty="0"/>
              <a:t> </a:t>
            </a:r>
            <a:r>
              <a:rPr lang="de-AT" sz="1800" dirty="0" err="1"/>
              <a:t>it</a:t>
            </a:r>
            <a:r>
              <a:rPr lang="de-AT" sz="1800" dirty="0"/>
              <a:t> </a:t>
            </a:r>
            <a:r>
              <a:rPr lang="de-AT" sz="1800" dirty="0" err="1"/>
              <a:t>is</a:t>
            </a:r>
            <a:r>
              <a:rPr lang="de-AT" sz="1800" dirty="0"/>
              <a:t> </a:t>
            </a:r>
            <a:r>
              <a:rPr lang="de-AT" sz="1800" dirty="0" err="1"/>
              <a:t>semantically</a:t>
            </a:r>
            <a:r>
              <a:rPr lang="de-AT" sz="1800" dirty="0"/>
              <a:t> </a:t>
            </a:r>
            <a:r>
              <a:rPr lang="de-AT" sz="1800" dirty="0" err="1"/>
              <a:t>correct</a:t>
            </a:r>
            <a:r>
              <a:rPr lang="de-AT" sz="1800" dirty="0"/>
              <a:t>:</a:t>
            </a:r>
          </a:p>
          <a:p>
            <a:pPr>
              <a:buFont typeface="Arial" pitchFamily="34" charset="0"/>
              <a:buChar char="•"/>
            </a:pPr>
            <a:r>
              <a:rPr lang="de-AT" sz="1800" u="sng" dirty="0"/>
              <a:t>Valid</a:t>
            </a:r>
            <a:r>
              <a:rPr lang="de-AT" sz="1800" dirty="0"/>
              <a:t> (all </a:t>
            </a:r>
            <a:r>
              <a:rPr lang="de-AT" sz="1800" i="1" dirty="0"/>
              <a:t>model</a:t>
            </a:r>
            <a:r>
              <a:rPr lang="de-AT" sz="1800" dirty="0"/>
              <a:t> instances are correct and relevant) +</a:t>
            </a:r>
          </a:p>
          <a:p>
            <a:pPr>
              <a:buFont typeface="Arial" pitchFamily="34" charset="0"/>
              <a:buChar char="•"/>
            </a:pPr>
            <a:r>
              <a:rPr lang="de-AT" sz="1800" u="sng" dirty="0" err="1"/>
              <a:t>Complete</a:t>
            </a:r>
            <a:r>
              <a:rPr lang="de-AT" sz="1800" dirty="0"/>
              <a:t> (all possible </a:t>
            </a:r>
            <a:r>
              <a:rPr lang="de-AT" sz="1800" i="1" dirty="0"/>
              <a:t>process </a:t>
            </a:r>
            <a:r>
              <a:rPr lang="de-AT" sz="1800" dirty="0"/>
              <a:t>instances are </a:t>
            </a:r>
            <a:r>
              <a:rPr lang="de-AT" sz="1800" dirty="0" err="1"/>
              <a:t>covered</a:t>
            </a:r>
            <a:r>
              <a:rPr lang="de-AT" sz="1800" dirty="0"/>
              <a:t>)</a:t>
            </a:r>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marL="0" indent="0">
              <a:buNone/>
            </a:pPr>
            <a:endParaRPr lang="de-AT" sz="1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670" y="4273004"/>
            <a:ext cx="1473573" cy="92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860288" y="5250180"/>
            <a:ext cx="2063750" cy="376385"/>
          </a:xfrm>
          <a:prstGeom prst="rect">
            <a:avLst/>
          </a:prstGeom>
          <a:noFill/>
        </p:spPr>
        <p:txBody>
          <a:bodyPr wrap="square" rtlCol="0">
            <a:spAutoFit/>
          </a:bodyPr>
          <a:lstStyle/>
          <a:p>
            <a:pPr algn="ctr"/>
            <a:r>
              <a:rPr lang="de-AT" sz="1846" dirty="0">
                <a:latin typeface="Arial" panose="020B0604020202020204" pitchFamily="34" charset="0"/>
                <a:cs typeface="Arial" panose="020B0604020202020204" pitchFamily="34" charset="0"/>
              </a:rPr>
              <a:t>Domain Expert</a:t>
            </a:r>
          </a:p>
        </p:txBody>
      </p:sp>
      <p:sp>
        <p:nvSpPr>
          <p:cNvPr id="6" name="Textfeld 5"/>
          <p:cNvSpPr txBox="1"/>
          <p:nvPr/>
        </p:nvSpPr>
        <p:spPr>
          <a:xfrm>
            <a:off x="5068333" y="5250180"/>
            <a:ext cx="2063750" cy="376385"/>
          </a:xfrm>
          <a:prstGeom prst="rect">
            <a:avLst/>
          </a:prstGeom>
          <a:noFill/>
        </p:spPr>
        <p:txBody>
          <a:bodyPr wrap="square" rtlCol="0">
            <a:spAutoFit/>
          </a:bodyPr>
          <a:lstStyle/>
          <a:p>
            <a:pPr algn="ctr"/>
            <a:r>
              <a:rPr lang="de-AT" sz="1846" dirty="0" err="1">
                <a:latin typeface="Arial" panose="020B0604020202020204" pitchFamily="34" charset="0"/>
                <a:cs typeface="Arial" panose="020B0604020202020204" pitchFamily="34" charset="0"/>
              </a:rPr>
              <a:t>Process</a:t>
            </a:r>
            <a:r>
              <a:rPr lang="de-AT" sz="1846" dirty="0">
                <a:latin typeface="Arial" panose="020B0604020202020204" pitchFamily="34" charset="0"/>
                <a:cs typeface="Arial" panose="020B0604020202020204" pitchFamily="34" charset="0"/>
              </a:rPr>
              <a:t> Analyst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906" y="4265653"/>
            <a:ext cx="1349905" cy="93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feil nach rechts 7"/>
          <p:cNvSpPr/>
          <p:nvPr/>
        </p:nvSpPr>
        <p:spPr bwMode="auto">
          <a:xfrm>
            <a:off x="4087028" y="4307507"/>
            <a:ext cx="840093" cy="33234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70338" tIns="35169" rIns="70338" bIns="35169" numCol="1" rtlCol="0" anchor="t" anchorCtr="0" compatLnSpc="1">
            <a:prstTxWarp prst="textNoShape">
              <a:avLst/>
            </a:prstTxWarp>
          </a:bodyPr>
          <a:lstStyle/>
          <a:p>
            <a:pPr defTabSz="345582">
              <a:buClr>
                <a:srgbClr val="000000"/>
              </a:buClr>
              <a:buSzPct val="100000"/>
            </a:pPr>
            <a:endParaRPr lang="de-AT" sz="1385">
              <a:solidFill>
                <a:prstClr val="white"/>
              </a:solidFill>
              <a:cs typeface="Arial" charset="0"/>
            </a:endParaRPr>
          </a:p>
        </p:txBody>
      </p:sp>
      <p:sp>
        <p:nvSpPr>
          <p:cNvPr id="9" name="Pfeil nach rechts 8"/>
          <p:cNvSpPr/>
          <p:nvPr/>
        </p:nvSpPr>
        <p:spPr bwMode="auto">
          <a:xfrm rot="10800000">
            <a:off x="4087027" y="4811378"/>
            <a:ext cx="840093" cy="33234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70338" tIns="35169" rIns="70338" bIns="35169" numCol="1" rtlCol="0" anchor="t" anchorCtr="0" compatLnSpc="1">
            <a:prstTxWarp prst="textNoShape">
              <a:avLst/>
            </a:prstTxWarp>
          </a:bodyPr>
          <a:lstStyle/>
          <a:p>
            <a:pPr defTabSz="345582">
              <a:buClr>
                <a:srgbClr val="000000"/>
              </a:buClr>
              <a:buSzPct val="100000"/>
            </a:pPr>
            <a:endParaRPr lang="de-AT" sz="1385">
              <a:solidFill>
                <a:prstClr val="white"/>
              </a:solidFill>
              <a:cs typeface="Arial" charset="0"/>
            </a:endParaRPr>
          </a:p>
        </p:txBody>
      </p:sp>
      <p:sp>
        <p:nvSpPr>
          <p:cNvPr id="10" name="Slide Number Placeholder 9"/>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65</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3248755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36" y="1239982"/>
            <a:ext cx="8130511" cy="4334341"/>
          </a:xfrm>
        </p:spPr>
        <p:txBody>
          <a:bodyPr>
            <a:normAutofit/>
          </a:bodyPr>
          <a:lstStyle/>
          <a:p>
            <a:pPr marL="149484" indent="0">
              <a:buNone/>
            </a:pPr>
            <a:r>
              <a:rPr lang="en-AU" sz="1800" dirty="0"/>
              <a:t>Meaning of the various elements</a:t>
            </a:r>
          </a:p>
          <a:p>
            <a:pPr marL="448451" lvl="1" indent="-149484"/>
            <a:r>
              <a:rPr lang="en-AU" sz="1750" dirty="0"/>
              <a:t>Activities model something actively performed during the process</a:t>
            </a:r>
          </a:p>
          <a:p>
            <a:pPr marL="448451" lvl="1" indent="-149484"/>
            <a:r>
              <a:rPr lang="en-AU" sz="1750" dirty="0"/>
              <a:t>Events model something happening instantaneously during the process</a:t>
            </a:r>
          </a:p>
          <a:p>
            <a:pPr marL="448451" lvl="1" indent="-149484"/>
            <a:r>
              <a:rPr lang="en-AU" sz="1750" dirty="0"/>
              <a:t>AND gateways model parallelism</a:t>
            </a:r>
          </a:p>
          <a:p>
            <a:pPr marL="448451" lvl="1" indent="-149484"/>
            <a:r>
              <a:rPr lang="en-AU" sz="1750" dirty="0"/>
              <a:t>XOR gateways model exclusive decisions and simple merging points</a:t>
            </a:r>
          </a:p>
          <a:p>
            <a:pPr marL="448451" lvl="1" indent="-149484"/>
            <a:r>
              <a:rPr lang="en-AU" sz="1750" dirty="0"/>
              <a:t>OR gateways model inclusive decisions and synchronizing merging points</a:t>
            </a:r>
          </a:p>
          <a:p>
            <a:pPr marL="149484" indent="0">
              <a:buNone/>
            </a:pPr>
            <a:endParaRPr lang="en-AU" dirty="0"/>
          </a:p>
          <a:p>
            <a:pPr marL="149484" indent="0">
              <a:buNone/>
            </a:pPr>
            <a:r>
              <a:rPr lang="en-AU" dirty="0"/>
              <a:t>+</a:t>
            </a:r>
          </a:p>
          <a:p>
            <a:pPr marL="149484" indent="0">
              <a:buNone/>
            </a:pPr>
            <a:endParaRPr lang="en-AU" dirty="0"/>
          </a:p>
          <a:p>
            <a:pPr marL="149484" indent="0">
              <a:buNone/>
            </a:pPr>
            <a:r>
              <a:rPr lang="en-AU" sz="1800" dirty="0"/>
              <a:t>Meaning of the whole business process model</a:t>
            </a:r>
          </a:p>
          <a:p>
            <a:pPr marL="448451" lvl="1" indent="-149484"/>
            <a:r>
              <a:rPr lang="en-AU" sz="1750" i="1" dirty="0"/>
              <a:t>“This model captures an order fulfilment process that takes place at a seller. The model starts with the receipt of an order…”</a:t>
            </a:r>
          </a:p>
          <a:p>
            <a:pPr lvl="1"/>
            <a:endParaRPr lang="en-AU" dirty="0"/>
          </a:p>
        </p:txBody>
      </p:sp>
      <p:sp>
        <p:nvSpPr>
          <p:cNvPr id="3" name="Title 2"/>
          <p:cNvSpPr>
            <a:spLocks noGrp="1"/>
          </p:cNvSpPr>
          <p:nvPr>
            <p:ph type="title"/>
          </p:nvPr>
        </p:nvSpPr>
        <p:spPr>
          <a:xfrm>
            <a:off x="714551" y="255995"/>
            <a:ext cx="6720747" cy="660073"/>
          </a:xfrm>
        </p:spPr>
        <p:txBody>
          <a:bodyPr/>
          <a:lstStyle/>
          <a:p>
            <a:r>
              <a:rPr lang="en-AU" dirty="0"/>
              <a:t>Semantics</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66</a:t>
            </a:fld>
            <a:endParaRPr lang="en-AU">
              <a:solidFill>
                <a:prstClr val="black">
                  <a:lumMod val="50000"/>
                  <a:lumOff val="50000"/>
                </a:prstClr>
              </a:solidFill>
            </a:endParaRPr>
          </a:p>
        </p:txBody>
      </p:sp>
    </p:spTree>
    <p:extLst>
      <p:ext uri="{BB962C8B-B14F-4D97-AF65-F5344CB8AC3E}">
        <p14:creationId xmlns:p14="http://schemas.microsoft.com/office/powerpoint/2010/main" val="2421129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404" y="139700"/>
            <a:ext cx="6840000" cy="903822"/>
          </a:xfrm>
        </p:spPr>
        <p:txBody>
          <a:bodyPr/>
          <a:lstStyle/>
          <a:p>
            <a:r>
              <a:rPr lang="en-AU" dirty="0"/>
              <a:t>Exercise 5.14</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sp>
        <p:nvSpPr>
          <p:cNvPr id="2" name="Rectangle 1">
            <a:extLst>
              <a:ext uri="{FF2B5EF4-FFF2-40B4-BE49-F238E27FC236}">
                <a16:creationId xmlns:a16="http://schemas.microsoft.com/office/drawing/2014/main" xmlns="" id="{77460912-559F-4C47-B08D-6100F9D76DA0}"/>
              </a:ext>
            </a:extLst>
          </p:cNvPr>
          <p:cNvSpPr/>
          <p:nvPr/>
        </p:nvSpPr>
        <p:spPr>
          <a:xfrm>
            <a:off x="462408" y="1085516"/>
            <a:ext cx="8681592" cy="400110"/>
          </a:xfrm>
          <a:prstGeom prst="rect">
            <a:avLst/>
          </a:prstGeom>
        </p:spPr>
        <p:txBody>
          <a:bodyPr wrap="square">
            <a:spAutoFit/>
          </a:bodyPr>
          <a:lstStyle/>
          <a:p>
            <a:pPr lvl="0" defTabSz="914306">
              <a:spcAft>
                <a:spcPts val="600"/>
              </a:spcAft>
              <a:buClr>
                <a:srgbClr val="002350">
                  <a:lumMod val="90000"/>
                  <a:lumOff val="10000"/>
                </a:srgbClr>
              </a:buClr>
            </a:pPr>
            <a:r>
              <a:rPr lang="en-AU" sz="2000" dirty="0">
                <a:solidFill>
                  <a:srgbClr val="000000"/>
                </a:solidFill>
                <a:latin typeface="Arial" panose="020B0604020202020204" pitchFamily="34" charset="0"/>
                <a:cs typeface="Arial" panose="020B0604020202020204" pitchFamily="34" charset="0"/>
              </a:rPr>
              <a:t>Consider the following process description.</a:t>
            </a:r>
          </a:p>
        </p:txBody>
      </p:sp>
      <p:sp>
        <p:nvSpPr>
          <p:cNvPr id="4" name="Rectangle 3">
            <a:extLst>
              <a:ext uri="{FF2B5EF4-FFF2-40B4-BE49-F238E27FC236}">
                <a16:creationId xmlns:a16="http://schemas.microsoft.com/office/drawing/2014/main" xmlns="" id="{487C3721-8D94-B948-8C6B-E978408C7592}"/>
              </a:ext>
            </a:extLst>
          </p:cNvPr>
          <p:cNvSpPr/>
          <p:nvPr/>
        </p:nvSpPr>
        <p:spPr>
          <a:xfrm>
            <a:off x="462408" y="1733836"/>
            <a:ext cx="8387124" cy="1938992"/>
          </a:xfrm>
          <a:prstGeom prst="rect">
            <a:avLst/>
          </a:prstGeom>
        </p:spPr>
        <p:txBody>
          <a:bodyPr wrap="square">
            <a:spAutoFit/>
          </a:bodyPr>
          <a:lstStyle/>
          <a:p>
            <a:r>
              <a:rPr lang="en-AU" sz="2000" i="1" dirty="0">
                <a:solidFill>
                  <a:srgbClr val="000000"/>
                </a:solidFill>
                <a:latin typeface="Helvetica" pitchFamily="2" charset="0"/>
              </a:rPr>
              <a:t>A company has two warehouses that store different products: Amsterdam and Hamburg. When an order is received, it is distributed across these warehouses: if some of the relevant products are maintained in Amsterdam, a sub-order is sent there; likewise, if some relevant products are maintained in Hamburg, a sub-order is sent there. Afterwards, the order is registered and the process completes.</a:t>
            </a:r>
          </a:p>
        </p:txBody>
      </p:sp>
    </p:spTree>
    <p:extLst>
      <p:ext uri="{BB962C8B-B14F-4D97-AF65-F5344CB8AC3E}">
        <p14:creationId xmlns:p14="http://schemas.microsoft.com/office/powerpoint/2010/main" val="3335215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404" y="139700"/>
            <a:ext cx="6840000" cy="903822"/>
          </a:xfrm>
        </p:spPr>
        <p:txBody>
          <a:bodyPr/>
          <a:lstStyle/>
          <a:p>
            <a:r>
              <a:rPr lang="en-AU" dirty="0"/>
              <a:t>Exercise 5.14 (</a:t>
            </a:r>
            <a:r>
              <a:rPr lang="en-AU" dirty="0" err="1"/>
              <a:t>cont’ed</a:t>
            </a:r>
            <a:r>
              <a:rPr lang="en-AU" dirty="0"/>
              <a:t>)</a:t>
            </a:r>
          </a:p>
        </p:txBody>
      </p:sp>
      <p:sp>
        <p:nvSpPr>
          <p:cNvPr id="5" name="Rectangle 4"/>
          <p:cNvSpPr/>
          <p:nvPr/>
        </p:nvSpPr>
        <p:spPr>
          <a:xfrm>
            <a:off x="565277" y="5002145"/>
            <a:ext cx="8475853" cy="646331"/>
          </a:xfrm>
          <a:prstGeom prst="rect">
            <a:avLst/>
          </a:prstGeom>
        </p:spPr>
        <p:txBody>
          <a:bodyPr wrap="square">
            <a:spAutoFit/>
          </a:bodyPr>
          <a:lstStyle/>
          <a:p>
            <a:pPr>
              <a:spcBef>
                <a:spcPct val="20000"/>
              </a:spcBef>
              <a:buClr>
                <a:prstClr val="black">
                  <a:lumMod val="50000"/>
                  <a:lumOff val="50000"/>
                </a:prstClr>
              </a:buClr>
            </a:pPr>
            <a:r>
              <a:rPr lang="en-AU" dirty="0">
                <a:latin typeface="Arial" panose="020B0604020202020204" pitchFamily="34" charset="0"/>
                <a:cs typeface="Arial" panose="020B0604020202020204" pitchFamily="34" charset="0"/>
              </a:rPr>
              <a:t>It is </a:t>
            </a:r>
            <a:r>
              <a:rPr lang="en-AU" b="1" dirty="0">
                <a:latin typeface="Arial" panose="020B0604020202020204" pitchFamily="34" charset="0"/>
                <a:cs typeface="Arial" panose="020B0604020202020204" pitchFamily="34" charset="0"/>
              </a:rPr>
              <a:t>not possible </a:t>
            </a:r>
            <a:r>
              <a:rPr lang="en-AU" dirty="0">
                <a:latin typeface="Arial" panose="020B0604020202020204" pitchFamily="34" charset="0"/>
                <a:cs typeface="Arial" panose="020B0604020202020204" pitchFamily="34" charset="0"/>
              </a:rPr>
              <a:t>that products are neither in the Amsterdam nor in the Hamburg warehouse.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693" y="1750632"/>
            <a:ext cx="6559359" cy="3191172"/>
          </a:xfrm>
          <a:prstGeom prst="rect">
            <a:avLst/>
          </a:prstGeom>
        </p:spPr>
      </p:pic>
      <p:sp>
        <p:nvSpPr>
          <p:cNvPr id="8" name="Textfeld 3"/>
          <p:cNvSpPr txBox="1"/>
          <p:nvPr/>
        </p:nvSpPr>
        <p:spPr>
          <a:xfrm>
            <a:off x="1138693" y="1750632"/>
            <a:ext cx="1072383" cy="338554"/>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600" b="1" dirty="0">
                <a:solidFill>
                  <a:prstClr val="black"/>
                </a:solidFill>
                <a:latin typeface="Arial" panose="020B0604020202020204" pitchFamily="34" charset="0"/>
                <a:ea typeface="ＭＳ Ｐゴシック" pitchFamily="34" charset="-128"/>
                <a:cs typeface="Arial" panose="020B0604020202020204" pitchFamily="34" charset="0"/>
              </a:rPr>
              <a:t>Invalid</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sp>
        <p:nvSpPr>
          <p:cNvPr id="2" name="Rectangle 1">
            <a:extLst>
              <a:ext uri="{FF2B5EF4-FFF2-40B4-BE49-F238E27FC236}">
                <a16:creationId xmlns:a16="http://schemas.microsoft.com/office/drawing/2014/main" xmlns="" id="{77460912-559F-4C47-B08D-6100F9D76DA0}"/>
              </a:ext>
            </a:extLst>
          </p:cNvPr>
          <p:cNvSpPr/>
          <p:nvPr/>
        </p:nvSpPr>
        <p:spPr>
          <a:xfrm>
            <a:off x="462408" y="1085516"/>
            <a:ext cx="8681592" cy="400110"/>
          </a:xfrm>
          <a:prstGeom prst="rect">
            <a:avLst/>
          </a:prstGeom>
        </p:spPr>
        <p:txBody>
          <a:bodyPr wrap="square">
            <a:spAutoFit/>
          </a:bodyPr>
          <a:lstStyle/>
          <a:p>
            <a:pPr lvl="0" defTabSz="914306">
              <a:spcAft>
                <a:spcPts val="600"/>
              </a:spcAft>
              <a:buClr>
                <a:srgbClr val="002350">
                  <a:lumMod val="90000"/>
                  <a:lumOff val="10000"/>
                </a:srgbClr>
              </a:buClr>
            </a:pPr>
            <a:r>
              <a:rPr lang="en-AU" sz="2000" dirty="0">
                <a:solidFill>
                  <a:srgbClr val="000000"/>
                </a:solidFill>
                <a:latin typeface="Arial" panose="020B0604020202020204" pitchFamily="34" charset="0"/>
                <a:cs typeface="Arial" panose="020B0604020202020204" pitchFamily="34" charset="0"/>
              </a:rPr>
              <a:t>What can we say about the semantic quality of this model?</a:t>
            </a:r>
          </a:p>
        </p:txBody>
      </p:sp>
    </p:spTree>
    <p:extLst>
      <p:ext uri="{BB962C8B-B14F-4D97-AF65-F5344CB8AC3E}">
        <p14:creationId xmlns:p14="http://schemas.microsoft.com/office/powerpoint/2010/main" val="10973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semantic correctness</a:t>
            </a:r>
          </a:p>
        </p:txBody>
      </p:sp>
      <p:sp>
        <p:nvSpPr>
          <p:cNvPr id="5" name="Rectangle 4"/>
          <p:cNvSpPr/>
          <p:nvPr/>
        </p:nvSpPr>
        <p:spPr>
          <a:xfrm>
            <a:off x="597809" y="4877090"/>
            <a:ext cx="8229668" cy="646331"/>
          </a:xfrm>
          <a:prstGeom prst="rect">
            <a:avLst/>
          </a:prstGeom>
        </p:spPr>
        <p:txBody>
          <a:bodyPr wrap="square">
            <a:spAutoFit/>
          </a:bodyPr>
          <a:lstStyle/>
          <a:p>
            <a:pPr>
              <a:spcBef>
                <a:spcPct val="20000"/>
              </a:spcBef>
              <a:buClr>
                <a:prstClr val="black">
                  <a:lumMod val="50000"/>
                  <a:lumOff val="50000"/>
                </a:prstClr>
              </a:buClr>
            </a:pPr>
            <a:r>
              <a:rPr lang="en-AU" dirty="0">
                <a:latin typeface="Arial" panose="020B0604020202020204" pitchFamily="34" charset="0"/>
                <a:cs typeface="Arial" panose="020B0604020202020204" pitchFamily="34" charset="0"/>
              </a:rPr>
              <a:t>Orders may contain </a:t>
            </a:r>
            <a:r>
              <a:rPr lang="en-AU" b="1" dirty="0">
                <a:latin typeface="Arial" panose="020B0604020202020204" pitchFamily="34" charset="0"/>
                <a:cs typeface="Arial" panose="020B0604020202020204" pitchFamily="34" charset="0"/>
              </a:rPr>
              <a:t>both </a:t>
            </a:r>
            <a:r>
              <a:rPr lang="en-AU" dirty="0">
                <a:latin typeface="Arial" panose="020B0604020202020204" pitchFamily="34" charset="0"/>
                <a:cs typeface="Arial" panose="020B0604020202020204" pitchFamily="34" charset="0"/>
              </a:rPr>
              <a:t>products that are in Amsterdam and products that are in Hamburg</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60" y="2009832"/>
            <a:ext cx="7043179" cy="2446134"/>
          </a:xfrm>
          <a:prstGeom prst="rect">
            <a:avLst/>
          </a:prstGeom>
        </p:spPr>
      </p:pic>
      <p:sp>
        <p:nvSpPr>
          <p:cNvPr id="11" name="Textfeld 3">
            <a:extLst>
              <a:ext uri="{FF2B5EF4-FFF2-40B4-BE49-F238E27FC236}">
                <a16:creationId xmlns:a16="http://schemas.microsoft.com/office/drawing/2014/main" xmlns="" id="{34B994F6-16E4-6145-8B90-57CC27D53E0E}"/>
              </a:ext>
            </a:extLst>
          </p:cNvPr>
          <p:cNvSpPr txBox="1"/>
          <p:nvPr/>
        </p:nvSpPr>
        <p:spPr>
          <a:xfrm>
            <a:off x="1167123" y="1846459"/>
            <a:ext cx="1388906" cy="338554"/>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600" b="1" dirty="0" err="1">
                <a:solidFill>
                  <a:prstClr val="black"/>
                </a:solidFill>
                <a:latin typeface="Arial" panose="020B0604020202020204" pitchFamily="34" charset="0"/>
                <a:ea typeface="ＭＳ Ｐゴシック" pitchFamily="34" charset="-128"/>
                <a:cs typeface="Arial" panose="020B0604020202020204" pitchFamily="34" charset="0"/>
              </a:rPr>
              <a:t>Incomplete</a:t>
            </a:r>
            <a:endParaRPr lang="de-DE" sz="16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4" name="TextBox 3">
            <a:extLst>
              <a:ext uri="{FF2B5EF4-FFF2-40B4-BE49-F238E27FC236}">
                <a16:creationId xmlns:a16="http://schemas.microsoft.com/office/drawing/2014/main" xmlns="" id="{A92804ED-F007-CE4F-A5E2-6717AA0313AD}"/>
              </a:ext>
            </a:extLst>
          </p:cNvPr>
          <p:cNvSpPr txBox="1"/>
          <p:nvPr/>
        </p:nvSpPr>
        <p:spPr>
          <a:xfrm>
            <a:off x="462408" y="1163249"/>
            <a:ext cx="703269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And about this one? (with reference to the same description)</a:t>
            </a:r>
          </a:p>
        </p:txBody>
      </p:sp>
    </p:spTree>
    <p:extLst>
      <p:ext uri="{BB962C8B-B14F-4D97-AF65-F5344CB8AC3E}">
        <p14:creationId xmlns:p14="http://schemas.microsoft.com/office/powerpoint/2010/main" val="31172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248812" cy="3859212"/>
          </a:xfrm>
        </p:spPr>
        <p:txBody>
          <a:bodyPr>
            <a:normAutofit/>
          </a:bodyPr>
          <a:lstStyle/>
          <a:p>
            <a:pPr marL="0" indent="0">
              <a:buNone/>
            </a:pPr>
            <a:r>
              <a:rPr lang="en-AU" sz="2000" dirty="0"/>
              <a:t>You are the manager of a consulting company and you need to hire a person for the newly signed BPM project with an online bookstore. Consider the following two profiles; who would you hire as a process analyst?</a:t>
            </a:r>
          </a:p>
          <a:p>
            <a:pPr marL="0" indent="0">
              <a:buNone/>
            </a:pPr>
            <a:endParaRPr lang="en-AU" sz="1800" dirty="0"/>
          </a:p>
          <a:p>
            <a:r>
              <a:rPr lang="en-AU" sz="1800" dirty="0"/>
              <a:t>Mike Miller has ten years of work experience with an online retailer. He has worked in different teams involved with the order-to-cash process of the online retailer.</a:t>
            </a:r>
          </a:p>
          <a:p>
            <a:r>
              <a:rPr lang="en-AU" sz="1800" dirty="0"/>
              <a:t>Sara Smith has five years of experience working as a process analyst in the banking sector. She is familiar with two different process </a:t>
            </a:r>
            <a:r>
              <a:rPr lang="en-AU" sz="1800" dirty="0" err="1"/>
              <a:t>modeling</a:t>
            </a:r>
            <a:r>
              <a:rPr lang="en-AU" sz="1800" dirty="0"/>
              <a:t> languages and with several </a:t>
            </a:r>
            <a:r>
              <a:rPr lang="en-AU" sz="1800" dirty="0" err="1"/>
              <a:t>modeling</a:t>
            </a:r>
            <a:r>
              <a:rPr lang="en-AU" sz="1800" dirty="0"/>
              <a:t> tools.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a:t>
            </a:r>
          </a:p>
        </p:txBody>
      </p:sp>
    </p:spTree>
    <p:extLst>
      <p:ext uri="{BB962C8B-B14F-4D97-AF65-F5344CB8AC3E}">
        <p14:creationId xmlns:p14="http://schemas.microsoft.com/office/powerpoint/2010/main" val="4178321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Consider the model in the next slide, with reference to the following process description. Is this model valid and complete? If not, what statements are invalid and what is missing?</a:t>
            </a:r>
          </a:p>
          <a:p>
            <a:pPr marL="0" indent="0">
              <a:buNone/>
            </a:pPr>
            <a:endParaRPr lang="en-AU" sz="2000" dirty="0"/>
          </a:p>
          <a:p>
            <a:pPr marL="0" indent="0">
              <a:buNone/>
            </a:pPr>
            <a:r>
              <a:rPr lang="en-AU" i="1" dirty="0"/>
              <a:t>When a special order is received, it is first registered and then its details are checked. Next, the order is confirmed and meantime the custom product is manufactured. Once the product has been made, the shipment can be planned. Afterwards, the customer type and shipment status are checked. In fact, if a customer is casual an ad hoc invoice must be emitted, which is not required for ordinary customers. In the latter case, the customer account is simply charged with the costs related to the order </a:t>
            </a:r>
            <a:r>
              <a:rPr lang="en-AU" i="1" dirty="0" err="1"/>
              <a:t>fulfillment</a:t>
            </a:r>
            <a:r>
              <a:rPr lang="en-AU" i="1" dirty="0"/>
              <a:t>. Moreover, if the shipment has been delayed, the customer must be updated on the expected delay. Concomitantly to these activities, the custom product is shipped. After the latter activity and after the invoice has been emitted, the process completes with the archival of the order. Any time during the confirmation of the order and the manufacturing of the respective product, an order change request may be received, in which case any activity must be interrupted to handle the change re- quest. This includes the registration of the order variation and a notification to the customer, after which the process resumes from the order checking.</a:t>
            </a:r>
          </a:p>
          <a:p>
            <a:pPr marL="0" indent="0">
              <a:buNone/>
            </a:pPr>
            <a:endParaRPr lang="en-AU" dirty="0"/>
          </a:p>
          <a:p>
            <a:pPr marL="0" indent="0">
              <a:buNone/>
            </a:pPr>
            <a:endParaRPr lang="en-AU" sz="2000" dirty="0"/>
          </a:p>
          <a:p>
            <a:pPr marL="0" indent="0">
              <a:buNone/>
            </a:pPr>
            <a:endParaRPr lang="en-AU" sz="20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5.15</a:t>
            </a:r>
          </a:p>
        </p:txBody>
      </p:sp>
    </p:spTree>
    <p:extLst>
      <p:ext uri="{BB962C8B-B14F-4D97-AF65-F5344CB8AC3E}">
        <p14:creationId xmlns:p14="http://schemas.microsoft.com/office/powerpoint/2010/main" val="4217880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5.15 (</a:t>
            </a:r>
            <a:r>
              <a:rPr lang="en-US" dirty="0" err="1"/>
              <a:t>cont’ed</a:t>
            </a:r>
            <a:r>
              <a:rPr lang="en-US" dirty="0"/>
              <a:t>)</a:t>
            </a:r>
          </a:p>
        </p:txBody>
      </p:sp>
      <p:pic>
        <p:nvPicPr>
          <p:cNvPr id="7" name="Picture 6">
            <a:extLst>
              <a:ext uri="{FF2B5EF4-FFF2-40B4-BE49-F238E27FC236}">
                <a16:creationId xmlns:a16="http://schemas.microsoft.com/office/drawing/2014/main" xmlns="" id="{25025ECB-DF55-2E47-A72A-502F8153F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487" y="1829393"/>
            <a:ext cx="8274807" cy="3529739"/>
          </a:xfrm>
          <a:prstGeom prst="rect">
            <a:avLst/>
          </a:prstGeom>
        </p:spPr>
      </p:pic>
    </p:spTree>
    <p:extLst>
      <p:ext uri="{BB962C8B-B14F-4D97-AF65-F5344CB8AC3E}">
        <p14:creationId xmlns:p14="http://schemas.microsoft.com/office/powerpoint/2010/main" val="660637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BE5B5EE-915D-E448-9C0F-8A802DF23C85}"/>
              </a:ext>
            </a:extLst>
          </p:cNvPr>
          <p:cNvSpPr>
            <a:spLocks noGrp="1"/>
          </p:cNvSpPr>
          <p:nvPr>
            <p:ph idx="1"/>
          </p:nvPr>
        </p:nvSpPr>
        <p:spPr>
          <a:xfrm>
            <a:off x="462407" y="1298184"/>
            <a:ext cx="8252847" cy="4416816"/>
          </a:xfrm>
        </p:spPr>
        <p:txBody>
          <a:bodyPr>
            <a:normAutofit lnSpcReduction="10000"/>
          </a:bodyPr>
          <a:lstStyle/>
          <a:p>
            <a:pPr marL="0" indent="0">
              <a:buNone/>
            </a:pPr>
            <a:r>
              <a:rPr lang="en-US" sz="2000" dirty="0"/>
              <a:t>Pragmatic quality relates to the usability of a process model</a:t>
            </a:r>
          </a:p>
          <a:p>
            <a:pPr marL="0" indent="0">
              <a:buNone/>
            </a:pPr>
            <a:endParaRPr lang="en-US" sz="2000" dirty="0"/>
          </a:p>
          <a:p>
            <a:pPr marL="0" indent="0">
              <a:buNone/>
            </a:pPr>
            <a:r>
              <a:rPr lang="en-US" sz="2000" dirty="0"/>
              <a:t>Challenge = anticipate the particular usage of the model</a:t>
            </a:r>
          </a:p>
          <a:p>
            <a:pPr marL="0" indent="0">
              <a:buNone/>
            </a:pPr>
            <a:endParaRPr lang="en-US" sz="2000" dirty="0"/>
          </a:p>
          <a:p>
            <a:pPr marL="0" indent="0">
              <a:buNone/>
            </a:pPr>
            <a:r>
              <a:rPr lang="en-US" sz="2000" dirty="0"/>
              <a:t>Usability:</a:t>
            </a:r>
          </a:p>
          <a:p>
            <a:r>
              <a:rPr lang="en-US" sz="2000" u="sng" dirty="0"/>
              <a:t>Understandability</a:t>
            </a:r>
            <a:r>
              <a:rPr lang="en-US" sz="2000" dirty="0"/>
              <a:t>: how easy it is to read and comprehend the model</a:t>
            </a:r>
          </a:p>
          <a:p>
            <a:r>
              <a:rPr lang="en-US" sz="2000" u="sng" dirty="0"/>
              <a:t>Maintainability</a:t>
            </a:r>
            <a:r>
              <a:rPr lang="en-US" sz="2000" dirty="0"/>
              <a:t>: how easy it is to apply changes</a:t>
            </a:r>
            <a:endParaRPr lang="en-US" sz="2000" u="sng" dirty="0"/>
          </a:p>
          <a:p>
            <a:r>
              <a:rPr lang="en-US" sz="2000" u="sng" dirty="0"/>
              <a:t>Learning</a:t>
            </a:r>
            <a:r>
              <a:rPr lang="en-US" sz="2000" dirty="0"/>
              <a:t>: how good a model reveals how its corresponding process works in reality</a:t>
            </a:r>
            <a:endParaRPr lang="en-US" sz="2000" u="sng" dirty="0"/>
          </a:p>
          <a:p>
            <a:pPr marL="0" indent="0">
              <a:buNone/>
            </a:pPr>
            <a:endParaRPr lang="en-US" sz="2000" dirty="0"/>
          </a:p>
          <a:p>
            <a:pPr marL="0" indent="0">
              <a:buNone/>
            </a:pPr>
            <a:r>
              <a:rPr lang="en-US" sz="2000" dirty="0"/>
              <a:t>Model characteristics that influence usability include size, structural complexity and layout</a:t>
            </a:r>
          </a:p>
          <a:p>
            <a:pPr marL="0" indent="0">
              <a:buNone/>
            </a:pPr>
            <a:endParaRPr lang="en-US" sz="2000" dirty="0"/>
          </a:p>
        </p:txBody>
      </p:sp>
      <p:sp>
        <p:nvSpPr>
          <p:cNvPr id="3" name="Slide Number Placeholder 2">
            <a:extLst>
              <a:ext uri="{FF2B5EF4-FFF2-40B4-BE49-F238E27FC236}">
                <a16:creationId xmlns:a16="http://schemas.microsoft.com/office/drawing/2014/main" xmlns="" id="{47167A00-1ECB-1848-AB5C-A73463D1E7B2}"/>
              </a:ext>
            </a:extLst>
          </p:cNvPr>
          <p:cNvSpPr>
            <a:spLocks noGrp="1"/>
          </p:cNvSpPr>
          <p:nvPr>
            <p:ph type="sldNum" sz="quarter" idx="12"/>
          </p:nvPr>
        </p:nvSpPr>
        <p:spPr/>
        <p:txBody>
          <a:bodyPr/>
          <a:lstStyle/>
          <a:p>
            <a:fld id="{C145EA6F-A024-4C66-9C8B-8520E7132562}" type="slidenum">
              <a:rPr lang="en-US" smtClean="0"/>
              <a:pPr/>
              <a:t>72</a:t>
            </a:fld>
            <a:endParaRPr lang="en-US"/>
          </a:p>
        </p:txBody>
      </p:sp>
      <p:sp>
        <p:nvSpPr>
          <p:cNvPr id="4" name="Title 3">
            <a:extLst>
              <a:ext uri="{FF2B5EF4-FFF2-40B4-BE49-F238E27FC236}">
                <a16:creationId xmlns:a16="http://schemas.microsoft.com/office/drawing/2014/main" xmlns="" id="{0996B8B6-4CAC-784E-89AE-6B705D4C367F}"/>
              </a:ext>
            </a:extLst>
          </p:cNvPr>
          <p:cNvSpPr>
            <a:spLocks noGrp="1"/>
          </p:cNvSpPr>
          <p:nvPr>
            <p:ph type="title"/>
          </p:nvPr>
        </p:nvSpPr>
        <p:spPr>
          <a:xfrm>
            <a:off x="477906" y="139700"/>
            <a:ext cx="6840000" cy="903822"/>
          </a:xfrm>
        </p:spPr>
        <p:txBody>
          <a:bodyPr/>
          <a:lstStyle/>
          <a:p>
            <a:r>
              <a:rPr lang="en-US" dirty="0"/>
              <a:t>Pragmatic Quality: Certification</a:t>
            </a:r>
          </a:p>
        </p:txBody>
      </p:sp>
    </p:spTree>
    <p:extLst>
      <p:ext uri="{BB962C8B-B14F-4D97-AF65-F5344CB8AC3E}">
        <p14:creationId xmlns:p14="http://schemas.microsoft.com/office/powerpoint/2010/main" val="1484559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89D6191-F9D3-3A40-8FC6-EBE920718F7C}"/>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859D9F1E-1472-D443-A437-F88AFDE5A19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9646" y="769200"/>
            <a:ext cx="5909862" cy="4799230"/>
          </a:xfrm>
        </p:spPr>
      </p:pic>
      <p:sp>
        <p:nvSpPr>
          <p:cNvPr id="3" name="Slide Number Placeholder 2">
            <a:extLst>
              <a:ext uri="{FF2B5EF4-FFF2-40B4-BE49-F238E27FC236}">
                <a16:creationId xmlns:a16="http://schemas.microsoft.com/office/drawing/2014/main" xmlns="" id="{2CFDEC3A-4ACF-824E-8145-40813114B8E3}"/>
              </a:ext>
            </a:extLst>
          </p:cNvPr>
          <p:cNvSpPr>
            <a:spLocks noGrp="1"/>
          </p:cNvSpPr>
          <p:nvPr>
            <p:ph type="sldNum" sz="quarter" idx="12"/>
          </p:nvPr>
        </p:nvSpPr>
        <p:spPr/>
        <p:txBody>
          <a:bodyPr/>
          <a:lstStyle/>
          <a:p>
            <a:fld id="{C145EA6F-A024-4C66-9C8B-8520E7132562}" type="slidenum">
              <a:rPr lang="en-US" smtClean="0"/>
              <a:pPr/>
              <a:t>73</a:t>
            </a:fld>
            <a:endParaRPr lang="en-US"/>
          </a:p>
        </p:txBody>
      </p:sp>
      <p:sp>
        <p:nvSpPr>
          <p:cNvPr id="4" name="Title 3">
            <a:extLst>
              <a:ext uri="{FF2B5EF4-FFF2-40B4-BE49-F238E27FC236}">
                <a16:creationId xmlns:a16="http://schemas.microsoft.com/office/drawing/2014/main" xmlns="" id="{DCB01CC0-F683-9A4C-8643-988AADDE89EA}"/>
              </a:ext>
            </a:extLst>
          </p:cNvPr>
          <p:cNvSpPr>
            <a:spLocks noGrp="1"/>
          </p:cNvSpPr>
          <p:nvPr>
            <p:ph type="title"/>
          </p:nvPr>
        </p:nvSpPr>
        <p:spPr>
          <a:xfrm>
            <a:off x="462407" y="21749"/>
            <a:ext cx="6840000" cy="903822"/>
          </a:xfrm>
        </p:spPr>
        <p:txBody>
          <a:bodyPr/>
          <a:lstStyle/>
          <a:p>
            <a:r>
              <a:rPr lang="en-US" dirty="0"/>
              <a:t>Example: block-structuring a model</a:t>
            </a:r>
          </a:p>
        </p:txBody>
      </p:sp>
    </p:spTree>
    <p:extLst>
      <p:ext uri="{BB962C8B-B14F-4D97-AF65-F5344CB8AC3E}">
        <p14:creationId xmlns:p14="http://schemas.microsoft.com/office/powerpoint/2010/main" val="2835723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371" y="340159"/>
            <a:ext cx="6853863" cy="660073"/>
          </a:xfrm>
        </p:spPr>
        <p:txBody>
          <a:bodyPr>
            <a:normAutofit fontScale="90000"/>
          </a:bodyPr>
          <a:lstStyle/>
          <a:p>
            <a:r>
              <a:rPr lang="de-AT" dirty="0" err="1"/>
              <a:t>Is</a:t>
            </a:r>
            <a:r>
              <a:rPr lang="de-AT" dirty="0"/>
              <a:t> </a:t>
            </a:r>
            <a:r>
              <a:rPr lang="de-AT" dirty="0" err="1"/>
              <a:t>this</a:t>
            </a:r>
            <a:r>
              <a:rPr lang="de-AT" dirty="0"/>
              <a:t> </a:t>
            </a:r>
            <a:r>
              <a:rPr lang="de-AT" dirty="0" err="1"/>
              <a:t>process</a:t>
            </a:r>
            <a:r>
              <a:rPr lang="de-AT" dirty="0"/>
              <a:t> </a:t>
            </a:r>
            <a:r>
              <a:rPr lang="de-AT" dirty="0" err="1"/>
              <a:t>model</a:t>
            </a:r>
            <a:r>
              <a:rPr lang="de-AT" dirty="0"/>
              <a:t> </a:t>
            </a:r>
            <a:r>
              <a:rPr lang="de-AT" dirty="0" err="1"/>
              <a:t>of</a:t>
            </a:r>
            <a:r>
              <a:rPr lang="de-AT" dirty="0"/>
              <a:t> </a:t>
            </a:r>
            <a:r>
              <a:rPr lang="de-AT" dirty="0" err="1"/>
              <a:t>good</a:t>
            </a:r>
            <a:r>
              <a:rPr lang="de-AT" dirty="0"/>
              <a:t> </a:t>
            </a:r>
            <a:r>
              <a:rPr lang="de-AT" dirty="0" err="1"/>
              <a:t>pragmatic</a:t>
            </a:r>
            <a:r>
              <a:rPr lang="de-AT" dirty="0"/>
              <a:t> </a:t>
            </a:r>
            <a:r>
              <a:rPr lang="de-AT" dirty="0" err="1"/>
              <a:t>quality</a:t>
            </a:r>
            <a:r>
              <a:rPr lang="de-AT" dirty="0"/>
              <a: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20" y="1803567"/>
            <a:ext cx="6300700" cy="238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915537" y="1293550"/>
            <a:ext cx="2495877" cy="338554"/>
          </a:xfrm>
          <a:prstGeom prst="rect">
            <a:avLst/>
          </a:prstGeom>
          <a:solidFill>
            <a:srgbClr val="C00000"/>
          </a:solidFill>
        </p:spPr>
        <p:txBody>
          <a:bodyPr wrap="square" rtlCol="0">
            <a:spAutoFit/>
          </a:bodyPr>
          <a:lstStyle/>
          <a:p>
            <a:pPr eaLnBrk="0" fontAlgn="base" hangingPunct="0">
              <a:spcBef>
                <a:spcPct val="0"/>
              </a:spcBef>
              <a:spcAft>
                <a:spcPct val="0"/>
              </a:spcAft>
            </a:pPr>
            <a:r>
              <a:rPr lang="de-DE" sz="1600" b="1" dirty="0">
                <a:solidFill>
                  <a:prstClr val="black"/>
                </a:solidFill>
                <a:latin typeface="Arial" panose="020B0604020202020204" pitchFamily="34" charset="0"/>
                <a:ea typeface="ＭＳ Ｐゴシック" pitchFamily="34" charset="-128"/>
                <a:cs typeface="Arial" panose="020B0604020202020204" pitchFamily="34" charset="0"/>
              </a:rPr>
              <a:t>Different labeling styles</a:t>
            </a:r>
          </a:p>
        </p:txBody>
      </p:sp>
      <p:sp>
        <p:nvSpPr>
          <p:cNvPr id="3" name="Rechteck 2"/>
          <p:cNvSpPr/>
          <p:nvPr/>
        </p:nvSpPr>
        <p:spPr>
          <a:xfrm>
            <a:off x="1391647" y="2857500"/>
            <a:ext cx="900100" cy="2133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3" name="Rechteck 12"/>
          <p:cNvSpPr/>
          <p:nvPr/>
        </p:nvSpPr>
        <p:spPr>
          <a:xfrm>
            <a:off x="3671900" y="3522189"/>
            <a:ext cx="900100" cy="2340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4" name="Rechteck 13"/>
          <p:cNvSpPr/>
          <p:nvPr/>
        </p:nvSpPr>
        <p:spPr>
          <a:xfrm>
            <a:off x="3671900" y="2346951"/>
            <a:ext cx="900100" cy="27695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5" name="Rechteck 14"/>
          <p:cNvSpPr/>
          <p:nvPr/>
        </p:nvSpPr>
        <p:spPr>
          <a:xfrm>
            <a:off x="5915959" y="2802109"/>
            <a:ext cx="1380153" cy="168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74</a:t>
            </a:fld>
            <a:endParaRPr lang="en-AU" u="none">
              <a:solidFill>
                <a:prstClr val="black">
                  <a:lumMod val="50000"/>
                  <a:lumOff val="50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595" y="2813255"/>
            <a:ext cx="516267" cy="516267"/>
          </a:xfrm>
          <a:prstGeom prst="rect">
            <a:avLst/>
          </a:prstGeom>
        </p:spPr>
      </p:pic>
      <p:sp>
        <p:nvSpPr>
          <p:cNvPr id="4" name="TextBox 3"/>
          <p:cNvSpPr txBox="1"/>
          <p:nvPr/>
        </p:nvSpPr>
        <p:spPr>
          <a:xfrm>
            <a:off x="1285345" y="2191006"/>
            <a:ext cx="1223989"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Verb phrase</a:t>
            </a:r>
          </a:p>
          <a:p>
            <a:r>
              <a:rPr lang="en-US" sz="1500" dirty="0">
                <a:latin typeface="Arial" panose="020B0604020202020204" pitchFamily="34" charset="0"/>
                <a:cs typeface="Arial" panose="020B0604020202020204" pitchFamily="34" charset="0"/>
              </a:rPr>
              <a:t>(imperative)</a:t>
            </a:r>
          </a:p>
        </p:txBody>
      </p:sp>
      <p:sp>
        <p:nvSpPr>
          <p:cNvPr id="12" name="TextBox 11"/>
          <p:cNvSpPr txBox="1"/>
          <p:nvPr/>
        </p:nvSpPr>
        <p:spPr>
          <a:xfrm>
            <a:off x="3543987" y="1727049"/>
            <a:ext cx="1289135" cy="323165"/>
          </a:xfrm>
          <a:prstGeom prst="rect">
            <a:avLst/>
          </a:prstGeom>
          <a:noFill/>
        </p:spPr>
        <p:txBody>
          <a:bodyPr wrap="none" rtlCol="0">
            <a:spAutoFit/>
          </a:bodyPr>
          <a:lstStyle/>
          <a:p>
            <a:r>
              <a:rPr lang="en-US" sz="1500">
                <a:latin typeface="Arial" panose="020B0604020202020204" pitchFamily="34" charset="0"/>
                <a:cs typeface="Arial" panose="020B0604020202020204" pitchFamily="34" charset="0"/>
              </a:rPr>
              <a:t>Noun phrase</a:t>
            </a:r>
            <a:endParaRPr lang="en-US" sz="1500" dirty="0">
              <a:latin typeface="Arial" panose="020B0604020202020204" pitchFamily="34" charset="0"/>
              <a:cs typeface="Arial" panose="020B0604020202020204" pitchFamily="34" charset="0"/>
            </a:endParaRPr>
          </a:p>
        </p:txBody>
      </p:sp>
      <p:sp>
        <p:nvSpPr>
          <p:cNvPr id="16" name="TextBox 15"/>
          <p:cNvSpPr txBox="1"/>
          <p:nvPr/>
        </p:nvSpPr>
        <p:spPr>
          <a:xfrm>
            <a:off x="3543987" y="4111108"/>
            <a:ext cx="1223989"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Verb phrase</a:t>
            </a:r>
          </a:p>
          <a:p>
            <a:r>
              <a:rPr lang="en-US" sz="1500" dirty="0">
                <a:latin typeface="Arial" panose="020B0604020202020204" pitchFamily="34" charset="0"/>
                <a:cs typeface="Arial" panose="020B0604020202020204" pitchFamily="34" charset="0"/>
              </a:rPr>
              <a:t>(gerund)</a:t>
            </a:r>
          </a:p>
        </p:txBody>
      </p:sp>
      <p:sp>
        <p:nvSpPr>
          <p:cNvPr id="17" name="TextBox 16"/>
          <p:cNvSpPr txBox="1"/>
          <p:nvPr/>
        </p:nvSpPr>
        <p:spPr>
          <a:xfrm>
            <a:off x="6060160" y="3391361"/>
            <a:ext cx="1289135"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Noun phrase</a:t>
            </a:r>
          </a:p>
          <a:p>
            <a:r>
              <a:rPr lang="en-US" sz="1500" dirty="0">
                <a:latin typeface="Arial" panose="020B0604020202020204" pitchFamily="34" charset="0"/>
                <a:cs typeface="Arial" panose="020B0604020202020204" pitchFamily="34" charset="0"/>
              </a:rPr>
              <a:t>(using “of”)</a:t>
            </a:r>
          </a:p>
        </p:txBody>
      </p:sp>
    </p:spTree>
    <p:extLst>
      <p:ext uri="{BB962C8B-B14F-4D97-AF65-F5344CB8AC3E}">
        <p14:creationId xmlns:p14="http://schemas.microsoft.com/office/powerpoint/2010/main" val="2443578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4" grpId="0" animBg="1"/>
      <p:bldP spid="15" grpId="0" animBg="1"/>
      <p:bldP spid="4" grpId="0"/>
      <p:bldP spid="12" grpId="0"/>
      <p:bldP spid="16"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7588" y="1240957"/>
            <a:ext cx="2671707" cy="4020343"/>
          </a:xfrm>
        </p:spPr>
      </p:pic>
      <p:sp>
        <p:nvSpPr>
          <p:cNvPr id="3" name="Title 2"/>
          <p:cNvSpPr>
            <a:spLocks noGrp="1"/>
          </p:cNvSpPr>
          <p:nvPr>
            <p:ph type="title"/>
          </p:nvPr>
        </p:nvSpPr>
        <p:spPr>
          <a:xfrm>
            <a:off x="569793" y="152116"/>
            <a:ext cx="7538592" cy="903822"/>
          </a:xfrm>
        </p:spPr>
        <p:txBody>
          <a:bodyPr/>
          <a:lstStyle/>
          <a:p>
            <a:r>
              <a:rPr lang="en-US" dirty="0"/>
              <a:t>Example: A model from the SAP R/3 collection</a:t>
            </a:r>
            <a:r>
              <a:rPr lang="is-IS" dirty="0"/>
              <a:t>…</a:t>
            </a:r>
            <a:endParaRPr lang="en-US"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75</a:t>
            </a:fld>
            <a:endParaRPr lang="en-AU">
              <a:solidFill>
                <a:prstClr val="black">
                  <a:lumMod val="50000"/>
                  <a:lumOff val="50000"/>
                </a:prstClr>
              </a:solidFill>
            </a:endParaRPr>
          </a:p>
        </p:txBody>
      </p:sp>
      <p:sp>
        <p:nvSpPr>
          <p:cNvPr id="6" name="Rechteck 2"/>
          <p:cNvSpPr/>
          <p:nvPr/>
        </p:nvSpPr>
        <p:spPr>
          <a:xfrm>
            <a:off x="3254360" y="2433744"/>
            <a:ext cx="968188" cy="58494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endParaRPr>
          </a:p>
        </p:txBody>
      </p:sp>
      <p:sp>
        <p:nvSpPr>
          <p:cNvPr id="7" name="Rectangle 6"/>
          <p:cNvSpPr/>
          <p:nvPr/>
        </p:nvSpPr>
        <p:spPr>
          <a:xfrm>
            <a:off x="3155748" y="1199104"/>
            <a:ext cx="1183341" cy="1123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Rectangle 7"/>
          <p:cNvSpPr/>
          <p:nvPr/>
        </p:nvSpPr>
        <p:spPr>
          <a:xfrm>
            <a:off x="3221485" y="3147949"/>
            <a:ext cx="2647810" cy="2155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Rectangle 8"/>
          <p:cNvSpPr/>
          <p:nvPr/>
        </p:nvSpPr>
        <p:spPr>
          <a:xfrm>
            <a:off x="4533441" y="1167266"/>
            <a:ext cx="2647810" cy="2155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9913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Is the process model below of good pragmatic quality? If not, how can it be improved?</a:t>
            </a:r>
          </a:p>
          <a:p>
            <a:pPr marL="0" indent="0">
              <a:buNone/>
            </a:pPr>
            <a:endParaRPr lang="en-AU" sz="2000" dirty="0"/>
          </a:p>
          <a:p>
            <a:pPr marL="0" indent="0">
              <a:buNone/>
            </a:pPr>
            <a:endParaRPr lang="en-AU" sz="20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5.16</a:t>
            </a:r>
          </a:p>
        </p:txBody>
      </p:sp>
      <p:pic>
        <p:nvPicPr>
          <p:cNvPr id="6" name="Picture 5">
            <a:extLst>
              <a:ext uri="{FF2B5EF4-FFF2-40B4-BE49-F238E27FC236}">
                <a16:creationId xmlns:a16="http://schemas.microsoft.com/office/drawing/2014/main" xmlns="" id="{31472BDC-F7C3-D749-9E05-BD2B1B774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487" y="1829393"/>
            <a:ext cx="8274807" cy="3529739"/>
          </a:xfrm>
          <a:prstGeom prst="rect">
            <a:avLst/>
          </a:prstGeom>
        </p:spPr>
      </p:pic>
    </p:spTree>
    <p:extLst>
      <p:ext uri="{BB962C8B-B14F-4D97-AF65-F5344CB8AC3E}">
        <p14:creationId xmlns:p14="http://schemas.microsoft.com/office/powerpoint/2010/main" val="3378017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Modeling Guidelines </a:t>
            </a:r>
            <a:r>
              <a:rPr lang="de-AT" dirty="0" err="1"/>
              <a:t>and</a:t>
            </a:r>
            <a:r>
              <a:rPr lang="de-AT" dirty="0"/>
              <a:t> </a:t>
            </a:r>
            <a:r>
              <a:rPr lang="de-AT" dirty="0" err="1"/>
              <a:t>Conventions</a:t>
            </a:r>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77</a:t>
            </a:fld>
            <a:endParaRPr lang="en-AU" dirty="0">
              <a:solidFill>
                <a:prstClr val="black">
                  <a:lumMod val="50000"/>
                  <a:lumOff val="50000"/>
                </a:prstClr>
              </a:solidFill>
            </a:endParaRPr>
          </a:p>
        </p:txBody>
      </p:sp>
      <p:sp>
        <p:nvSpPr>
          <p:cNvPr id="8" name="Rechteck 4"/>
          <p:cNvSpPr/>
          <p:nvPr/>
        </p:nvSpPr>
        <p:spPr>
          <a:xfrm>
            <a:off x="462408" y="1268970"/>
            <a:ext cx="8479369" cy="2646878"/>
          </a:xfrm>
          <a:prstGeom prst="rect">
            <a:avLst/>
          </a:prstGeom>
        </p:spPr>
        <p:txBody>
          <a:bodyPr wrap="square">
            <a:spAutoFit/>
          </a:bodyPr>
          <a:lstStyle/>
          <a:p>
            <a:pPr eaLnBrk="0" fontAlgn="base" hangingPunct="0">
              <a:spcBef>
                <a:spcPct val="0"/>
              </a:spcBef>
              <a:spcAft>
                <a:spcPct val="0"/>
              </a:spcAft>
            </a:pPr>
            <a:r>
              <a:rPr lang="de-AT" sz="2000" dirty="0" err="1">
                <a:latin typeface="Arial" panose="020B0604020202020204" pitchFamily="34" charset="0"/>
                <a:ea typeface="ＭＳ Ｐゴシック" pitchFamily="34" charset="-128"/>
                <a:cs typeface="Arial" panose="020B0604020202020204" pitchFamily="34" charset="0"/>
              </a:rPr>
              <a:t>Used</a:t>
            </a:r>
            <a:r>
              <a:rPr lang="de-AT" sz="2000" dirty="0">
                <a:latin typeface="Arial" panose="020B0604020202020204" pitchFamily="34" charset="0"/>
                <a:ea typeface="ＭＳ Ｐゴシック" pitchFamily="34" charset="-128"/>
                <a:cs typeface="Arial" panose="020B0604020202020204" pitchFamily="34" charset="0"/>
              </a:rPr>
              <a:t> </a:t>
            </a:r>
            <a:r>
              <a:rPr lang="de-AT" sz="2000" dirty="0" err="1">
                <a:latin typeface="Arial" panose="020B0604020202020204" pitchFamily="34" charset="0"/>
                <a:ea typeface="ＭＳ Ｐゴシック" pitchFamily="34" charset="-128"/>
                <a:cs typeface="Arial" panose="020B0604020202020204" pitchFamily="34" charset="0"/>
              </a:rPr>
              <a:t>to</a:t>
            </a:r>
            <a:r>
              <a:rPr lang="de-AT" sz="2000" dirty="0">
                <a:latin typeface="Arial" panose="020B0604020202020204" pitchFamily="34" charset="0"/>
                <a:ea typeface="ＭＳ Ｐゴシック" pitchFamily="34" charset="-128"/>
                <a:cs typeface="Arial" panose="020B0604020202020204" pitchFamily="34" charset="0"/>
              </a:rPr>
              <a:t> </a:t>
            </a:r>
            <a:r>
              <a:rPr lang="de-AT" sz="2000" dirty="0" err="1">
                <a:latin typeface="Arial" panose="020B0604020202020204" pitchFamily="34" charset="0"/>
                <a:ea typeface="ＭＳ Ｐゴシック" pitchFamily="34" charset="-128"/>
                <a:cs typeface="Arial" panose="020B0604020202020204" pitchFamily="34" charset="0"/>
              </a:rPr>
              <a:t>improve</a:t>
            </a:r>
            <a:r>
              <a:rPr lang="de-AT" sz="2000" dirty="0">
                <a:latin typeface="Arial" panose="020B0604020202020204" pitchFamily="34" charset="0"/>
                <a:ea typeface="ＭＳ Ｐゴシック" pitchFamily="34" charset="-128"/>
                <a:cs typeface="Arial" panose="020B0604020202020204" pitchFamily="34" charset="0"/>
              </a:rPr>
              <a:t> </a:t>
            </a:r>
            <a:r>
              <a:rPr lang="de-AT" sz="2000" b="1" dirty="0">
                <a:latin typeface="Arial" panose="020B0604020202020204" pitchFamily="34" charset="0"/>
                <a:ea typeface="ＭＳ Ｐゴシック" pitchFamily="34" charset="-128"/>
                <a:cs typeface="Arial" panose="020B0604020202020204" pitchFamily="34" charset="0"/>
              </a:rPr>
              <a:t>pragmatic quality</a:t>
            </a:r>
            <a:r>
              <a:rPr lang="de-AT" sz="2000" dirty="0">
                <a:latin typeface="Arial" panose="020B0604020202020204" pitchFamily="34" charset="0"/>
                <a:ea typeface="ＭＳ Ｐゴシック" pitchFamily="34" charset="-128"/>
                <a:cs typeface="Arial" panose="020B0604020202020204" pitchFamily="34" charset="0"/>
              </a:rPr>
              <a:t> by restricting:</a:t>
            </a:r>
          </a:p>
          <a:p>
            <a:pPr eaLnBrk="0" fontAlgn="base" hangingPunct="0">
              <a:spcBef>
                <a:spcPct val="0"/>
              </a:spcBef>
              <a:spcAft>
                <a:spcPct val="0"/>
              </a:spcAft>
            </a:pPr>
            <a:endParaRPr lang="de-AT" sz="2000"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Vocabulary</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banning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the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use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of</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the</a:t>
            </a:r>
            <a:r>
              <a:rPr lang="de-AT" dirty="0">
                <a:latin typeface="Arial" panose="020B0604020202020204" pitchFamily="34" charset="0"/>
                <a:ea typeface="ＭＳ Ｐゴシック" pitchFamily="34" charset="-128"/>
                <a:cs typeface="Arial" panose="020B0604020202020204" pitchFamily="34" charset="0"/>
              </a:rPr>
              <a:t> OR </a:t>
            </a:r>
            <a:r>
              <a:rPr lang="de-AT" dirty="0" err="1">
                <a:latin typeface="Arial" panose="020B0604020202020204" pitchFamily="34" charset="0"/>
                <a:ea typeface="ＭＳ Ｐゴシック" pitchFamily="34" charset="-128"/>
                <a:cs typeface="Arial" panose="020B0604020202020204" pitchFamily="34" charset="0"/>
              </a:rPr>
              <a:t>gateway</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Structure</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limiting</a:t>
            </a:r>
            <a:r>
              <a:rPr lang="de-AT" dirty="0">
                <a:latin typeface="Arial" panose="020B0604020202020204" pitchFamily="34" charset="0"/>
                <a:ea typeface="ＭＳ Ｐゴシック" pitchFamily="34" charset="-128"/>
                <a:cs typeface="Arial" panose="020B0604020202020204" pitchFamily="34" charset="0"/>
              </a:rPr>
              <a:t> the size of a </a:t>
            </a:r>
            <a:r>
              <a:rPr lang="de-AT" dirty="0" err="1">
                <a:latin typeface="Arial" panose="020B0604020202020204" pitchFamily="34" charset="0"/>
                <a:ea typeface="ＭＳ Ｐゴシック" pitchFamily="34" charset="-128"/>
                <a:cs typeface="Arial" panose="020B0604020202020204" pitchFamily="34" charset="0"/>
              </a:rPr>
              <a:t>model</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to</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max</a:t>
            </a:r>
            <a:r>
              <a:rPr lang="de-AT" dirty="0">
                <a:latin typeface="Arial" panose="020B0604020202020204" pitchFamily="34" charset="0"/>
                <a:ea typeface="ＭＳ Ｐゴシック" pitchFamily="34" charset="-128"/>
                <a:cs typeface="Arial" panose="020B0604020202020204" pitchFamily="34" charset="0"/>
              </a:rPr>
              <a:t> 30 </a:t>
            </a:r>
            <a:r>
              <a:rPr lang="de-AT" dirty="0" err="1">
                <a:latin typeface="Arial" panose="020B0604020202020204" pitchFamily="34" charset="0"/>
                <a:ea typeface="ＭＳ Ｐゴシック" pitchFamily="34" charset="-128"/>
                <a:cs typeface="Arial" panose="020B0604020202020204" pitchFamily="34" charset="0"/>
              </a:rPr>
              <a:t>nodes</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Semantics</a:t>
            </a:r>
            <a:r>
              <a:rPr lang="de-AT" dirty="0">
                <a:latin typeface="Arial" panose="020B0604020202020204" pitchFamily="34" charset="0"/>
                <a:ea typeface="ＭＳ Ｐゴシック" pitchFamily="34" charset="-128"/>
                <a:cs typeface="Arial" panose="020B0604020202020204" pitchFamily="34" charset="0"/>
              </a:rPr>
              <a:t> – rare (e.g. </a:t>
            </a:r>
            <a:r>
              <a:rPr lang="de-AT" dirty="0" err="1">
                <a:latin typeface="Arial" panose="020B0604020202020204" pitchFamily="34" charset="0"/>
                <a:ea typeface="ＭＳ Ｐゴシック" pitchFamily="34" charset="-128"/>
                <a:cs typeface="Arial" panose="020B0604020202020204" pitchFamily="34" charset="0"/>
              </a:rPr>
              <a:t>using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data</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objects</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to</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only</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capture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information</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flow</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Appearence</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enforcing</a:t>
            </a:r>
            <a:r>
              <a:rPr lang="de-AT" dirty="0">
                <a:latin typeface="Arial" panose="020B0604020202020204" pitchFamily="34" charset="0"/>
                <a:ea typeface="ＭＳ Ｐゴシック" pitchFamily="34" charset="-128"/>
                <a:cs typeface="Arial" panose="020B0604020202020204" pitchFamily="34" charset="0"/>
              </a:rPr>
              <a:t> a </a:t>
            </a:r>
            <a:r>
              <a:rPr lang="de-AT" dirty="0" err="1">
                <a:latin typeface="Arial" panose="020B0604020202020204" pitchFamily="34" charset="0"/>
                <a:ea typeface="ＭＳ Ｐゴシック" pitchFamily="34" charset="-128"/>
                <a:cs typeface="Arial" panose="020B0604020202020204" pitchFamily="34" charset="0"/>
              </a:rPr>
              <a:t>particular</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labeling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or</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layout</a:t>
            </a:r>
            <a:r>
              <a:rPr lang="de-AT" dirty="0">
                <a:latin typeface="Arial" panose="020B0604020202020204" pitchFamily="34" charset="0"/>
                <a:ea typeface="ＭＳ Ｐゴシック" pitchFamily="34" charset="-128"/>
                <a:cs typeface="Arial" panose="020B0604020202020204" pitchFamily="34" charset="0"/>
              </a:rPr>
              <a:t> style)</a:t>
            </a:r>
          </a:p>
        </p:txBody>
      </p:sp>
    </p:spTree>
    <p:extLst>
      <p:ext uri="{BB962C8B-B14F-4D97-AF65-F5344CB8AC3E}">
        <p14:creationId xmlns:p14="http://schemas.microsoft.com/office/powerpoint/2010/main" val="3399611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62407" y="139700"/>
            <a:ext cx="8046161" cy="903822"/>
          </a:xfrm>
        </p:spPr>
        <p:txBody>
          <a:bodyPr/>
          <a:lstStyle/>
          <a:p>
            <a:r>
              <a:rPr lang="en-AU" altLang="en-US" dirty="0">
                <a:ea typeface="ＭＳ Ｐゴシック" panose="020B0600070205080204" pitchFamily="34" charset="-128"/>
              </a:rPr>
              <a:t>Example: </a:t>
            </a:r>
            <a:r>
              <a:rPr lang="en-AU" altLang="en-US" dirty="0" err="1">
                <a:ea typeface="ＭＳ Ｐゴシック" panose="020B0600070205080204" pitchFamily="34" charset="-128"/>
              </a:rPr>
              <a:t>modeling</a:t>
            </a:r>
            <a:r>
              <a:rPr lang="en-AU" altLang="en-US" dirty="0">
                <a:ea typeface="ＭＳ Ｐゴシック" panose="020B0600070205080204" pitchFamily="34" charset="-128"/>
              </a:rPr>
              <a:t> guidelines and conventions</a:t>
            </a:r>
          </a:p>
        </p:txBody>
      </p:sp>
      <p:sp>
        <p:nvSpPr>
          <p:cNvPr id="30722" name="Rectangle 3"/>
          <p:cNvSpPr>
            <a:spLocks noGrp="1" noChangeArrowheads="1"/>
          </p:cNvSpPr>
          <p:nvPr>
            <p:ph type="body" idx="1"/>
          </p:nvPr>
        </p:nvSpPr>
        <p:spPr>
          <a:xfrm>
            <a:off x="639765" y="1164667"/>
            <a:ext cx="8636119" cy="2616025"/>
          </a:xfrm>
        </p:spPr>
        <p:txBody>
          <a:bodyPr/>
          <a:lstStyle/>
          <a:p>
            <a:pPr marL="0" indent="0">
              <a:buNone/>
            </a:pPr>
            <a:r>
              <a:rPr lang="de-AT" sz="1800" b="1" dirty="0"/>
              <a:t>Labeling</a:t>
            </a:r>
          </a:p>
          <a:p>
            <a:pPr marL="380985" indent="-380985">
              <a:buFont typeface="+mj-lt"/>
              <a:buAutoNum type="arabicPeriod"/>
            </a:pPr>
            <a:r>
              <a:rPr lang="de-AT" sz="1750" dirty="0"/>
              <a:t>Activities as imperative verb + noun</a:t>
            </a:r>
          </a:p>
          <a:p>
            <a:pPr marL="380985" indent="-380985">
              <a:buFont typeface="+mj-lt"/>
              <a:buAutoNum type="arabicPeriod"/>
            </a:pPr>
            <a:r>
              <a:rPr lang="de-AT" sz="1750" dirty="0"/>
              <a:t>Events as noun + past-participle verb</a:t>
            </a:r>
          </a:p>
          <a:p>
            <a:pPr marL="380985" indent="-380985">
              <a:buFont typeface="+mj-lt"/>
              <a:buAutoNum type="arabicPeriod"/>
            </a:pPr>
            <a:r>
              <a:rPr lang="de-AT" sz="1750" dirty="0"/>
              <a:t>Conditions on outgoing arcs of (X)OR-splits with reference </a:t>
            </a:r>
            <a:r>
              <a:rPr lang="de-AT" sz="1750" dirty="0" err="1"/>
              <a:t>to</a:t>
            </a:r>
            <a:r>
              <a:rPr lang="de-AT" sz="1750" dirty="0"/>
              <a:t> </a:t>
            </a:r>
            <a:r>
              <a:rPr lang="de-AT" sz="1750" dirty="0" err="1"/>
              <a:t>object</a:t>
            </a:r>
            <a:endParaRPr lang="de-AT" sz="1750" dirty="0"/>
          </a:p>
          <a:p>
            <a:pPr marL="0" indent="0">
              <a:buNone/>
            </a:pPr>
            <a:endParaRPr lang="de-AT" sz="917" dirty="0"/>
          </a:p>
          <a:p>
            <a:pPr marL="0" indent="0">
              <a:buNone/>
            </a:pPr>
            <a:r>
              <a:rPr lang="de-AT" sz="1800" b="1" dirty="0"/>
              <a:t>Layout</a:t>
            </a:r>
          </a:p>
          <a:p>
            <a:pPr marL="380985" indent="-380985">
              <a:spcAft>
                <a:spcPts val="0"/>
              </a:spcAft>
              <a:buFont typeface="+mj-lt"/>
              <a:buAutoNum type="arabicPeriod"/>
            </a:pPr>
            <a:r>
              <a:rPr lang="de-AT" sz="1750" dirty="0"/>
              <a:t>From top-left to bottom-right</a:t>
            </a:r>
          </a:p>
          <a:p>
            <a:pPr marL="380985" indent="-380985">
              <a:spcAft>
                <a:spcPts val="0"/>
              </a:spcAft>
              <a:buFont typeface="+mj-lt"/>
              <a:buAutoNum type="arabicPeriod"/>
            </a:pPr>
            <a:r>
              <a:rPr lang="de-AT" sz="1750" dirty="0"/>
              <a:t>Use direct arcs with no crossing </a:t>
            </a:r>
            <a:r>
              <a:rPr lang="de-AT" sz="1750" dirty="0" err="1"/>
              <a:t>where</a:t>
            </a:r>
            <a:r>
              <a:rPr lang="de-AT" sz="1750" dirty="0"/>
              <a:t> </a:t>
            </a:r>
            <a:r>
              <a:rPr lang="de-AT" sz="1750" dirty="0" err="1"/>
              <a:t>possible</a:t>
            </a: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buFont typeface="+mj-lt"/>
              <a:buAutoNum type="arabicPeriod"/>
            </a:pPr>
            <a:endParaRPr lang="de-AT" sz="1750" dirty="0"/>
          </a:p>
          <a:p>
            <a:pPr marL="380985" indent="-380985">
              <a:spcAft>
                <a:spcPts val="0"/>
              </a:spcAft>
              <a:buFont typeface="+mj-lt"/>
              <a:buAutoNum type="arabicPeriod"/>
            </a:pPr>
            <a:endParaRPr lang="de-AT" sz="1750" dirty="0"/>
          </a:p>
          <a:p>
            <a:pPr marL="0" indent="0">
              <a:buNone/>
            </a:pPr>
            <a:endParaRPr lang="de-AT"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007" y="4123045"/>
            <a:ext cx="2865759" cy="138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215" y="4104095"/>
            <a:ext cx="2878152" cy="139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rot="16200000">
            <a:off x="4389955" y="4482257"/>
            <a:ext cx="302363" cy="662857"/>
          </a:xfrm>
          <a:prstGeom prst="downArrow">
            <a:avLst>
              <a:gd name="adj1" fmla="val 50000"/>
              <a:gd name="adj2" fmla="val 10933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pPr>
            <a:endParaRPr lang="en-AU" sz="1833">
              <a:solidFill>
                <a:prstClr val="black">
                  <a:lumMod val="75000"/>
                  <a:lumOff val="25000"/>
                </a:prstClr>
              </a:solidFill>
            </a:endParaRPr>
          </a:p>
        </p:txBody>
      </p:sp>
    </p:spTree>
    <p:extLst>
      <p:ext uri="{BB962C8B-B14F-4D97-AF65-F5344CB8AC3E}">
        <p14:creationId xmlns:p14="http://schemas.microsoft.com/office/powerpoint/2010/main" val="2891245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27366" y="276206"/>
            <a:ext cx="7105462" cy="660073"/>
          </a:xfrm>
        </p:spPr>
        <p:txBody>
          <a:bodyPr>
            <a:normAutofit/>
          </a:bodyPr>
          <a:lstStyle/>
          <a:p>
            <a:r>
              <a:rPr lang="en-AU" dirty="0"/>
              <a:t>Example modelling guidelines: 7PMG</a:t>
            </a:r>
          </a:p>
        </p:txBody>
      </p:sp>
      <p:sp>
        <p:nvSpPr>
          <p:cNvPr id="32771" name="Rectangle 3"/>
          <p:cNvSpPr>
            <a:spLocks noGrp="1" noChangeArrowheads="1"/>
          </p:cNvSpPr>
          <p:nvPr>
            <p:ph type="body" idx="1"/>
          </p:nvPr>
        </p:nvSpPr>
        <p:spPr>
          <a:xfrm>
            <a:off x="527366" y="1349569"/>
            <a:ext cx="7996148" cy="4020447"/>
          </a:xfrm>
        </p:spPr>
        <p:txBody>
          <a:bodyPr>
            <a:noAutofit/>
          </a:bodyPr>
          <a:lstStyle/>
          <a:p>
            <a:pPr lvl="1">
              <a:lnSpc>
                <a:spcPct val="150000"/>
              </a:lnSpc>
              <a:buFontTx/>
              <a:buNone/>
            </a:pPr>
            <a:r>
              <a:rPr lang="en-AU" sz="1846" b="1" dirty="0"/>
              <a:t>G1</a:t>
            </a:r>
            <a:r>
              <a:rPr lang="en-AU" sz="1846" dirty="0"/>
              <a:t>  Use as few elements in the model as possible</a:t>
            </a:r>
          </a:p>
          <a:p>
            <a:pPr lvl="1">
              <a:lnSpc>
                <a:spcPct val="150000"/>
              </a:lnSpc>
              <a:buFontTx/>
              <a:buNone/>
            </a:pPr>
            <a:r>
              <a:rPr lang="en-AU" sz="1846" b="1" dirty="0"/>
              <a:t>G2</a:t>
            </a:r>
            <a:r>
              <a:rPr lang="en-AU" sz="1846" dirty="0"/>
              <a:t>  Minimize the routing paths per element</a:t>
            </a:r>
          </a:p>
          <a:p>
            <a:pPr lvl="1">
              <a:lnSpc>
                <a:spcPct val="150000"/>
              </a:lnSpc>
              <a:buFontTx/>
              <a:buNone/>
            </a:pPr>
            <a:r>
              <a:rPr lang="en-AU" sz="1846" b="1" dirty="0"/>
              <a:t>G3</a:t>
            </a:r>
            <a:r>
              <a:rPr lang="en-AU" sz="1846" dirty="0"/>
              <a:t>  Use one start event (per trigger) and one end event (per outcome)</a:t>
            </a:r>
          </a:p>
          <a:p>
            <a:pPr lvl="1">
              <a:lnSpc>
                <a:spcPct val="150000"/>
              </a:lnSpc>
              <a:buFontTx/>
              <a:buNone/>
            </a:pPr>
            <a:r>
              <a:rPr lang="en-AU" sz="1846" b="1" dirty="0"/>
              <a:t>G4</a:t>
            </a:r>
            <a:r>
              <a:rPr lang="en-AU" sz="1846" dirty="0"/>
              <a:t>  Model as structured as possible</a:t>
            </a:r>
          </a:p>
          <a:p>
            <a:pPr lvl="1">
              <a:lnSpc>
                <a:spcPct val="150000"/>
              </a:lnSpc>
              <a:buFontTx/>
              <a:buNone/>
            </a:pPr>
            <a:r>
              <a:rPr lang="en-AU" sz="1846" b="1" dirty="0"/>
              <a:t>G5</a:t>
            </a:r>
            <a:r>
              <a:rPr lang="en-AU" sz="1846" dirty="0"/>
              <a:t>  Avoid OR gateways where possible</a:t>
            </a:r>
          </a:p>
          <a:p>
            <a:pPr lvl="1">
              <a:lnSpc>
                <a:spcPct val="150000"/>
              </a:lnSpc>
              <a:buFontTx/>
              <a:buNone/>
            </a:pPr>
            <a:r>
              <a:rPr lang="en-AU" sz="1846" b="1" dirty="0"/>
              <a:t>G6</a:t>
            </a:r>
            <a:r>
              <a:rPr lang="en-AU" sz="1846" dirty="0"/>
              <a:t>  Use verb-object activity labels</a:t>
            </a:r>
          </a:p>
          <a:p>
            <a:pPr lvl="1">
              <a:lnSpc>
                <a:spcPct val="150000"/>
              </a:lnSpc>
              <a:buFontTx/>
              <a:buNone/>
            </a:pPr>
            <a:r>
              <a:rPr lang="en-AU" sz="1846" b="1" dirty="0"/>
              <a:t>G7</a:t>
            </a:r>
            <a:r>
              <a:rPr lang="en-AU" sz="1846" dirty="0"/>
              <a:t>  Decompose a model with more than 30 elements</a:t>
            </a:r>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79</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8204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7128" y="317753"/>
            <a:ext cx="6778623" cy="468923"/>
          </a:xfrm>
        </p:spPr>
        <p:txBody>
          <a:bodyPr>
            <a:noAutofit/>
          </a:bodyPr>
          <a:lstStyle/>
          <a:p>
            <a:r>
              <a:rPr lang="en-GB" sz="2333" dirty="0"/>
              <a:t>Challenge 1: Fragmented process knowledge</a:t>
            </a:r>
          </a:p>
        </p:txBody>
      </p:sp>
      <p:pic>
        <p:nvPicPr>
          <p:cNvPr id="96258" name="Picture 2"/>
          <p:cNvPicPr>
            <a:picLocks noChangeAspect="1" noChangeArrowheads="1"/>
          </p:cNvPicPr>
          <p:nvPr/>
        </p:nvPicPr>
        <p:blipFill>
          <a:blip r:embed="rId3" cstate="print"/>
          <a:srcRect/>
          <a:stretch>
            <a:fillRect/>
          </a:stretch>
        </p:blipFill>
        <p:spPr bwMode="auto">
          <a:xfrm>
            <a:off x="1078155" y="3673435"/>
            <a:ext cx="1460500" cy="1318846"/>
          </a:xfrm>
          <a:prstGeom prst="rect">
            <a:avLst/>
          </a:prstGeom>
          <a:noFill/>
          <a:ln w="9525">
            <a:noFill/>
            <a:miter lim="800000"/>
            <a:headEnd/>
            <a:tailEnd/>
          </a:ln>
        </p:spPr>
      </p:pic>
      <p:sp>
        <p:nvSpPr>
          <p:cNvPr id="5" name="Abgerundete rechteckige Legende 4"/>
          <p:cNvSpPr/>
          <p:nvPr/>
        </p:nvSpPr>
        <p:spPr>
          <a:xfrm>
            <a:off x="2387852" y="3783339"/>
            <a:ext cx="2083608" cy="769333"/>
          </a:xfrm>
          <a:prstGeom prst="wedgeRoundRectCallout">
            <a:avLst>
              <a:gd name="adj1" fmla="val -56224"/>
              <a:gd name="adj2" fmla="val 27670"/>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Why can‘t I directly provide cash after approval?</a:t>
            </a:r>
          </a:p>
        </p:txBody>
      </p:sp>
      <p:pic>
        <p:nvPicPr>
          <p:cNvPr id="96259" name="Picture 3"/>
          <p:cNvPicPr>
            <a:picLocks noChangeAspect="1" noChangeArrowheads="1"/>
          </p:cNvPicPr>
          <p:nvPr/>
        </p:nvPicPr>
        <p:blipFill>
          <a:blip r:embed="rId4" cstate="print"/>
          <a:srcRect/>
          <a:stretch>
            <a:fillRect/>
          </a:stretch>
        </p:blipFill>
        <p:spPr bwMode="auto">
          <a:xfrm>
            <a:off x="6924194" y="3747931"/>
            <a:ext cx="1190625" cy="1524000"/>
          </a:xfrm>
          <a:prstGeom prst="rect">
            <a:avLst/>
          </a:prstGeom>
          <a:noFill/>
          <a:ln w="9525">
            <a:noFill/>
            <a:miter lim="800000"/>
            <a:headEnd/>
            <a:tailEnd/>
          </a:ln>
        </p:spPr>
      </p:pic>
      <p:sp>
        <p:nvSpPr>
          <p:cNvPr id="7" name="Abgerundete rechteckige Legende 6"/>
          <p:cNvSpPr/>
          <p:nvPr/>
        </p:nvSpPr>
        <p:spPr>
          <a:xfrm>
            <a:off x="4661990" y="4242502"/>
            <a:ext cx="2083608" cy="769333"/>
          </a:xfrm>
          <a:prstGeom prst="wedgeRoundRectCallout">
            <a:avLst>
              <a:gd name="adj1" fmla="val 73226"/>
              <a:gd name="adj2" fmla="val -12965"/>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We bundle refinancing to get better interest rates.</a:t>
            </a:r>
          </a:p>
        </p:txBody>
      </p:sp>
      <p:pic>
        <p:nvPicPr>
          <p:cNvPr id="96260" name="Picture 4"/>
          <p:cNvPicPr>
            <a:picLocks noChangeAspect="1" noChangeArrowheads="1"/>
          </p:cNvPicPr>
          <p:nvPr/>
        </p:nvPicPr>
        <p:blipFill>
          <a:blip r:embed="rId5" cstate="print"/>
          <a:srcRect/>
          <a:stretch>
            <a:fillRect/>
          </a:stretch>
        </p:blipFill>
        <p:spPr bwMode="auto">
          <a:xfrm>
            <a:off x="7024683" y="1607108"/>
            <a:ext cx="1023940" cy="1187095"/>
          </a:xfrm>
          <a:prstGeom prst="rect">
            <a:avLst/>
          </a:prstGeom>
          <a:noFill/>
          <a:ln w="9525">
            <a:noFill/>
            <a:miter lim="800000"/>
            <a:headEnd/>
            <a:tailEnd/>
          </a:ln>
        </p:spPr>
      </p:pic>
      <p:sp>
        <p:nvSpPr>
          <p:cNvPr id="9" name="Abgerundete rechteckige Legende 8"/>
          <p:cNvSpPr/>
          <p:nvPr/>
        </p:nvSpPr>
        <p:spPr>
          <a:xfrm>
            <a:off x="4464822" y="1695157"/>
            <a:ext cx="2083608" cy="769333"/>
          </a:xfrm>
          <a:prstGeom prst="wedgeRoundRectCallout">
            <a:avLst>
              <a:gd name="adj1" fmla="val 68582"/>
              <a:gd name="adj2" fmla="val 13157"/>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I make a photocopy before handing over the application</a:t>
            </a:r>
          </a:p>
        </p:txBody>
      </p: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027" y="2779050"/>
            <a:ext cx="7375918" cy="8880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434778">
            <a:off x="2996317" y="2633231"/>
            <a:ext cx="2937010" cy="975052"/>
          </a:xfrm>
          <a:prstGeom prst="rect">
            <a:avLst/>
          </a:prstGeom>
          <a:blipFill>
            <a:blip r:embed="rId7"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Iterative validation process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8</a:t>
            </a:fld>
            <a:endParaRPr lang="en-AU" u="none">
              <a:solidFill>
                <a:prstClr val="black">
                  <a:lumMod val="50000"/>
                  <a:lumOff val="50000"/>
                </a:prstClr>
              </a:solidFill>
            </a:endParaRPr>
          </a:p>
        </p:txBody>
      </p:sp>
    </p:spTree>
    <p:extLst>
      <p:ext uri="{BB962C8B-B14F-4D97-AF65-F5344CB8AC3E}">
        <p14:creationId xmlns:p14="http://schemas.microsoft.com/office/powerpoint/2010/main" val="1349066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4C6CA80-1604-C44B-90A3-1A4056D91011}"/>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403" y="2935090"/>
            <a:ext cx="7020780" cy="27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80</a:t>
            </a:fld>
            <a:endParaRPr lang="en-AU" u="none" dirty="0">
              <a:solidFill>
                <a:prstClr val="black">
                  <a:lumMod val="50000"/>
                  <a:lumOff val="50000"/>
                </a:prstClr>
              </a:solidFill>
            </a:endParaRPr>
          </a:p>
        </p:txBody>
      </p:sp>
      <p:sp>
        <p:nvSpPr>
          <p:cNvPr id="4" name="Title 3"/>
          <p:cNvSpPr>
            <a:spLocks noGrp="1"/>
          </p:cNvSpPr>
          <p:nvPr>
            <p:ph type="title"/>
          </p:nvPr>
        </p:nvSpPr>
        <p:spPr/>
        <p:txBody>
          <a:bodyPr/>
          <a:lstStyle/>
          <a:p>
            <a:r>
              <a:rPr lang="en-AU" dirty="0"/>
              <a:t>Exercise 5.17</a:t>
            </a:r>
          </a:p>
        </p:txBody>
      </p:sp>
      <p:sp>
        <p:nvSpPr>
          <p:cNvPr id="7" name="Content Placeholder 1">
            <a:extLst>
              <a:ext uri="{FF2B5EF4-FFF2-40B4-BE49-F238E27FC236}">
                <a16:creationId xmlns:a16="http://schemas.microsoft.com/office/drawing/2014/main" xmlns="" id="{FD62984A-2845-5143-8988-FE0FED2D1425}"/>
              </a:ext>
            </a:extLst>
          </p:cNvPr>
          <p:cNvSpPr>
            <a:spLocks noGrp="1"/>
          </p:cNvSpPr>
          <p:nvPr>
            <p:ph idx="1"/>
          </p:nvPr>
        </p:nvSpPr>
        <p:spPr>
          <a:xfrm>
            <a:off x="552053" y="817085"/>
            <a:ext cx="8591947" cy="4370387"/>
          </a:xfrm>
        </p:spPr>
        <p:txBody>
          <a:bodyPr>
            <a:noAutofit/>
          </a:bodyPr>
          <a:lstStyle/>
          <a:p>
            <a:pPr marL="0" indent="0">
              <a:buNone/>
            </a:pPr>
            <a:r>
              <a:rPr lang="en-AU" sz="2000" dirty="0"/>
              <a:t>Which 7PMG can be applied to this model? Consider the description below.</a:t>
            </a:r>
          </a:p>
          <a:p>
            <a:pPr marL="0" indent="0">
              <a:buNone/>
            </a:pPr>
            <a:endParaRPr lang="en-AU" sz="700" dirty="0"/>
          </a:p>
          <a:p>
            <a:pPr marL="0" indent="0">
              <a:buNone/>
            </a:pPr>
            <a:r>
              <a:rPr lang="en-AU" i="1" dirty="0"/>
              <a:t>A complaint is triggered by a phone call by a complaining customer. It is decided whether the complaint can be handled or whether it has to be referred to an internal or external party. An external referral leads to a telephone confirmation to the external party. An internal referral is added to the incident agenda. If no referral is needed, a complaint analysis is conducted and the complainant is contacted. In either case, the complaint is archived and the case is closed.</a:t>
            </a:r>
          </a:p>
          <a:p>
            <a:pPr marL="0" indent="0">
              <a:buNone/>
            </a:pPr>
            <a:endParaRPr lang="en-AU" i="1" dirty="0"/>
          </a:p>
          <a:p>
            <a:pPr marL="0" indent="0">
              <a:buNone/>
            </a:pPr>
            <a:endParaRPr lang="en-AU" sz="2000" dirty="0"/>
          </a:p>
          <a:p>
            <a:pPr marL="0" indent="0">
              <a:buNone/>
            </a:pPr>
            <a:endParaRPr lang="en-AU" sz="2000" dirty="0"/>
          </a:p>
          <a:p>
            <a:pPr marL="0" indent="0">
              <a:buNone/>
            </a:pPr>
            <a:endParaRPr lang="en-AU" sz="2000" dirty="0"/>
          </a:p>
        </p:txBody>
      </p:sp>
    </p:spTree>
    <p:extLst>
      <p:ext uri="{BB962C8B-B14F-4D97-AF65-F5344CB8AC3E}">
        <p14:creationId xmlns:p14="http://schemas.microsoft.com/office/powerpoint/2010/main" val="4037384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buFont typeface="+mj-lt"/>
              <a:buAutoNum type="arabicPeriod"/>
            </a:pPr>
            <a:r>
              <a:rPr lang="en-US" sz="1400" dirty="0"/>
              <a:t>Recap</a:t>
            </a:r>
          </a:p>
        </p:txBody>
      </p:sp>
      <p:sp>
        <p:nvSpPr>
          <p:cNvPr id="5" name="Title 4">
            <a:extLst>
              <a:ext uri="{FF2B5EF4-FFF2-40B4-BE49-F238E27FC236}">
                <a16:creationId xmlns:a16="http://schemas.microsoft.com/office/drawing/2014/main" xmlns=""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68335758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31836" y="1344613"/>
            <a:ext cx="8237844" cy="4468358"/>
          </a:xfrm>
        </p:spPr>
        <p:txBody>
          <a:bodyPr>
            <a:normAutofit/>
          </a:bodyPr>
          <a:lstStyle/>
          <a:p>
            <a:pPr marL="457200" indent="-457200">
              <a:buFont typeface="+mj-lt"/>
              <a:buAutoNum type="arabicPeriod"/>
            </a:pPr>
            <a:r>
              <a:rPr lang="en-US" sz="2200" dirty="0"/>
              <a:t>For Process Discovery, we have to define the setting, gather information, conduct modeling and assure model quality</a:t>
            </a:r>
          </a:p>
          <a:p>
            <a:pPr marL="457200" indent="-457200">
              <a:buFont typeface="+mj-lt"/>
              <a:buAutoNum type="arabicPeriod"/>
            </a:pPr>
            <a:r>
              <a:rPr lang="en-US" sz="2200" dirty="0"/>
              <a:t>There are various discovery methods such as document analysis, observation, automated process discovery, interviews and workshops</a:t>
            </a:r>
          </a:p>
          <a:p>
            <a:pPr marL="457200" indent="-457200">
              <a:buFont typeface="+mj-lt"/>
              <a:buAutoNum type="arabicPeriod"/>
            </a:pPr>
            <a:r>
              <a:rPr lang="en-US" sz="2200" dirty="0"/>
              <a:t>A modeling method proceeds by identifying the process boundaries, then activities and events, resources and their handoffs, control flow and additional elements</a:t>
            </a:r>
          </a:p>
          <a:p>
            <a:pPr marL="457200" indent="-457200">
              <a:buFont typeface="+mj-lt"/>
              <a:buAutoNum type="arabicPeriod"/>
            </a:pPr>
            <a:r>
              <a:rPr lang="en-AU" sz="2200"/>
              <a:t>Quality assurance relates to syntactic, semantic and pragmatic quality</a:t>
            </a:r>
          </a:p>
          <a:p>
            <a:pPr marL="457200" indent="-457200">
              <a:buFont typeface="+mj-lt"/>
              <a:buAutoNum type="arabicPeriod"/>
            </a:pPr>
            <a:endParaRPr lang="en-AU" sz="2200" dirty="0"/>
          </a:p>
        </p:txBody>
      </p:sp>
      <p:sp>
        <p:nvSpPr>
          <p:cNvPr id="6" name="Titel 5"/>
          <p:cNvSpPr>
            <a:spLocks noGrp="1"/>
          </p:cNvSpPr>
          <p:nvPr>
            <p:ph type="title"/>
          </p:nvPr>
        </p:nvSpPr>
        <p:spPr/>
        <p:txBody>
          <a:bodyPr/>
          <a:lstStyle/>
          <a:p>
            <a:r>
              <a:rPr lang="de-DE" dirty="0" err="1"/>
              <a:t>Recap</a:t>
            </a:r>
            <a:endParaRPr lang="de-DE" dirty="0"/>
          </a:p>
        </p:txBody>
      </p:sp>
    </p:spTree>
    <p:extLst>
      <p:ext uri="{BB962C8B-B14F-4D97-AF65-F5344CB8AC3E}">
        <p14:creationId xmlns:p14="http://schemas.microsoft.com/office/powerpoint/2010/main" val="26132849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452" y="259815"/>
            <a:ext cx="7688774" cy="468923"/>
          </a:xfrm>
        </p:spPr>
        <p:txBody>
          <a:bodyPr>
            <a:noAutofit/>
          </a:bodyPr>
          <a:lstStyle/>
          <a:p>
            <a:r>
              <a:rPr lang="en-GB" sz="2333" dirty="0"/>
              <a:t>Challenge 2: Domain experts think on instance level</a:t>
            </a:r>
          </a:p>
        </p:txBody>
      </p:sp>
      <p:sp>
        <p:nvSpPr>
          <p:cNvPr id="3" name="Inhaltsplatzhalter 2"/>
          <p:cNvSpPr>
            <a:spLocks noGrp="1"/>
          </p:cNvSpPr>
          <p:nvPr>
            <p:ph idx="1"/>
          </p:nvPr>
        </p:nvSpPr>
        <p:spPr>
          <a:xfrm>
            <a:off x="4690839" y="1384353"/>
            <a:ext cx="3807526" cy="3481510"/>
          </a:xfrm>
        </p:spPr>
        <p:txBody>
          <a:bodyPr>
            <a:normAutofit/>
          </a:bodyPr>
          <a:lstStyle/>
          <a:p>
            <a:pPr marL="0" indent="0">
              <a:buNone/>
            </a:pPr>
            <a:r>
              <a:rPr lang="en-GB" dirty="0"/>
              <a:t>“</a:t>
            </a:r>
            <a:r>
              <a:rPr lang="en-GB" sz="1846" dirty="0"/>
              <a:t>Every trip is different”</a:t>
            </a:r>
          </a:p>
          <a:p>
            <a:pPr marL="0" indent="0">
              <a:buNone/>
            </a:pPr>
            <a:endParaRPr lang="en-GB" sz="1846" dirty="0"/>
          </a:p>
          <a:p>
            <a:pPr marL="0" indent="0">
              <a:buNone/>
            </a:pPr>
            <a:r>
              <a:rPr lang="en-GB" dirty="0"/>
              <a:t>“</a:t>
            </a:r>
            <a:r>
              <a:rPr lang="en-GB" sz="1846" dirty="0"/>
              <a:t>You cannot really compare. Our customers go to different places in different seasons using different modes of transportation”</a:t>
            </a:r>
          </a:p>
          <a:p>
            <a:pPr marL="0" indent="0">
              <a:buNone/>
            </a:pPr>
            <a:endParaRPr lang="en-GB" sz="1846" dirty="0"/>
          </a:p>
          <a:p>
            <a:pPr marL="0" indent="0">
              <a:buNone/>
            </a:pPr>
            <a:r>
              <a:rPr lang="en-GB" dirty="0"/>
              <a:t>“</a:t>
            </a:r>
            <a:r>
              <a:rPr lang="en-GB" sz="1846" dirty="0"/>
              <a:t>We can never do anything exactly in the same way. There are so many special conditions</a:t>
            </a:r>
            <a:r>
              <a:rPr lang="en-GB" dirty="0"/>
              <a:t>”</a:t>
            </a:r>
            <a:endParaRPr lang="en-GB" sz="1846"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15" y="1291401"/>
            <a:ext cx="3289885" cy="366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434778">
            <a:off x="2996317" y="2352742"/>
            <a:ext cx="2937010" cy="975052"/>
          </a:xfrm>
          <a:prstGeom prst="rect">
            <a:avLst/>
          </a:prstGeom>
          <a:blipFill>
            <a:blip r:embed="rId4"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Abstraction from instance level to</a:t>
            </a:r>
            <a:br>
              <a:rPr lang="en-AU" sz="2154" dirty="0">
                <a:solidFill>
                  <a:srgbClr val="FF0000"/>
                </a:solidFill>
              </a:rPr>
            </a:br>
            <a:r>
              <a:rPr lang="en-AU" sz="2154" dirty="0">
                <a:solidFill>
                  <a:srgbClr val="FF0000"/>
                </a:solidFill>
              </a:rPr>
              <a:t>process level</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9</a:t>
            </a:fld>
            <a:endParaRPr lang="en-AU" u="none">
              <a:solidFill>
                <a:prstClr val="black">
                  <a:lumMod val="50000"/>
                  <a:lumOff val="50000"/>
                </a:prstClr>
              </a:solidFill>
            </a:endParaRPr>
          </a:p>
        </p:txBody>
      </p:sp>
    </p:spTree>
    <p:extLst>
      <p:ext uri="{BB962C8B-B14F-4D97-AF65-F5344CB8AC3E}">
        <p14:creationId xmlns:p14="http://schemas.microsoft.com/office/powerpoint/2010/main" val="872316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3.xml><?xml version="1.0" encoding="utf-8"?>
<ds:datastoreItem xmlns:ds="http://schemas.openxmlformats.org/officeDocument/2006/customXml" ds:itemID="{BF58DFAF-C9AD-4CE5-A221-45D64FB05328}">
  <ds:schemaRefs>
    <ds:schemaRef ds:uri="1a8d9a65-8471-4209-a900-f8e11db75e0a"/>
    <ds:schemaRef ds:uri="http://purl.org/dc/terms/"/>
    <ds:schemaRef ds:uri="http://schemas.openxmlformats.org/package/2006/metadata/core-properties"/>
    <ds:schemaRef ds:uri="http://purl.org/dc/dcmitype/"/>
    <ds:schemaRef ds:uri="http://schemas.microsoft.com/office/infopath/2007/PartnerControls"/>
    <ds:schemaRef ds:uri="dde413db-0745-4f3a-8dca-564dc7ff6f7d"/>
    <ds:schemaRef ds:uri="http://purl.org/dc/elements/1.1/"/>
    <ds:schemaRef ds:uri="http://schemas.microsoft.com/office/2006/metadata/properties"/>
    <ds:schemaRef ds:uri="http://schemas.microsoft.com/office/2006/documentManagement/types"/>
    <ds:schemaRef ds:uri="08b0a3ee-3d2a-451c-9a1a-7e5d5b0c9c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WU Musterpr%C3%A4sentation 16x10</Template>
  <TotalTime>0</TotalTime>
  <Words>4713</Words>
  <Application>Microsoft Office PowerPoint</Application>
  <PresentationFormat>Bildschirmpräsentation (16:10)</PresentationFormat>
  <Paragraphs>590</Paragraphs>
  <Slides>82</Slides>
  <Notes>38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82</vt:i4>
      </vt:variant>
    </vt:vector>
  </HeadingPairs>
  <TitlesOfParts>
    <vt:vector size="93" baseType="lpstr">
      <vt:lpstr>MS PGothic</vt:lpstr>
      <vt:lpstr>MS PGothic</vt:lpstr>
      <vt:lpstr>Arial</vt:lpstr>
      <vt:lpstr>Calibri Light</vt:lpstr>
      <vt:lpstr>Georgia</vt:lpstr>
      <vt:lpstr>Helvetica</vt:lpstr>
      <vt:lpstr>Lucida Sans Unicode</vt:lpstr>
      <vt:lpstr>Times New Roman</vt:lpstr>
      <vt:lpstr>Verdana</vt:lpstr>
      <vt:lpstr>Wingdings</vt:lpstr>
      <vt:lpstr>WU 16:10</vt:lpstr>
      <vt:lpstr>Chapter 5: Process Discovery</vt:lpstr>
      <vt:lpstr>Process Modeling in the BPM Lifecycle</vt:lpstr>
      <vt:lpstr>Chapter 5: Process Discovery</vt:lpstr>
      <vt:lpstr>Process discovery</vt:lpstr>
      <vt:lpstr>Who is involved?</vt:lpstr>
      <vt:lpstr>Example: modeling perspective</vt:lpstr>
      <vt:lpstr>Exercise 5.1</vt:lpstr>
      <vt:lpstr>Challenge 1: Fragmented process knowledge</vt:lpstr>
      <vt:lpstr>Challenge 2: Domain experts think on instance level</vt:lpstr>
      <vt:lpstr>Challenge 3: Knowledge of process modeling is uncommon</vt:lpstr>
      <vt:lpstr>What makes a good process analyst?</vt:lpstr>
      <vt:lpstr>Exercise 5.2</vt:lpstr>
      <vt:lpstr>Profile of an Expert Process Analyst</vt:lpstr>
      <vt:lpstr>Chapter 5: Process Discovery</vt:lpstr>
      <vt:lpstr>Process discovery methods</vt:lpstr>
      <vt:lpstr>Document Analysis</vt:lpstr>
      <vt:lpstr>Observation</vt:lpstr>
      <vt:lpstr>Automated process discovery and Process mining</vt:lpstr>
      <vt:lpstr>Automated discovery: Minimum data requirements</vt:lpstr>
      <vt:lpstr>Exercise 5.3</vt:lpstr>
      <vt:lpstr>Exercise 5.3 (cont’ed)</vt:lpstr>
      <vt:lpstr>Exercise 5.3 (cont’ed)</vt:lpstr>
      <vt:lpstr>Exercise 5.3 (cont’ed)</vt:lpstr>
      <vt:lpstr>Interview-based Discovery</vt:lpstr>
      <vt:lpstr>Exercise 5.4</vt:lpstr>
      <vt:lpstr>Exercise 5.4 (cont’ed)</vt:lpstr>
      <vt:lpstr>Exercise 5.4 (cont’ed)</vt:lpstr>
      <vt:lpstr>Exercise 5.4 (cont’ed)</vt:lpstr>
      <vt:lpstr>Exercise 5.4 (cont’ed)</vt:lpstr>
      <vt:lpstr>Exercise 5.4 (cont’ed)</vt:lpstr>
      <vt:lpstr>Exercise 5.4 (cont’ed)</vt:lpstr>
      <vt:lpstr>Workshop-based Discovery</vt:lpstr>
      <vt:lpstr>Example: Any difference in discovery?</vt:lpstr>
      <vt:lpstr>Discovery and Culture</vt:lpstr>
      <vt:lpstr>Exercise 5.5</vt:lpstr>
      <vt:lpstr>Discovery methods: strengths and weaknesses</vt:lpstr>
      <vt:lpstr>Discovery methods: strengths and weaknesses</vt:lpstr>
      <vt:lpstr>In what situations is it simply not possible to use one or more of the described discovery methods?</vt:lpstr>
      <vt:lpstr>Exercise 5.6</vt:lpstr>
      <vt:lpstr>Chapter 5: Process Discovery</vt:lpstr>
      <vt:lpstr>Stepwise method to conduct the modeling</vt:lpstr>
      <vt:lpstr>1. Identify the process boundaries</vt:lpstr>
      <vt:lpstr>Exercise 5.7</vt:lpstr>
      <vt:lpstr>2. Identify activities and events</vt:lpstr>
      <vt:lpstr>Exercise 5.8</vt:lpstr>
      <vt:lpstr>3. Identify resources and their handoffs</vt:lpstr>
      <vt:lpstr>Exercise 5.9</vt:lpstr>
      <vt:lpstr>4. Identify the control flow</vt:lpstr>
      <vt:lpstr>Exercise 5.10</vt:lpstr>
      <vt:lpstr>5. Identify additional elements</vt:lpstr>
      <vt:lpstr>When should we stop modelling a process?</vt:lpstr>
      <vt:lpstr>Exercise 5.11</vt:lpstr>
      <vt:lpstr>Chapter 5: Process Discovery</vt:lpstr>
      <vt:lpstr>Process model quality assurance</vt:lpstr>
      <vt:lpstr>Syntactic quality: Verification</vt:lpstr>
      <vt:lpstr>Structural correctness</vt:lpstr>
      <vt:lpstr>Example: structural correctness</vt:lpstr>
      <vt:lpstr>Behavioral correctness (aka “soundness”)</vt:lpstr>
      <vt:lpstr>Exercise 5.12</vt:lpstr>
      <vt:lpstr>Example: no option to complete</vt:lpstr>
      <vt:lpstr>Example: livelock (no option to complete)</vt:lpstr>
      <vt:lpstr>Example: no proper completion</vt:lpstr>
      <vt:lpstr>Example: dead activity</vt:lpstr>
      <vt:lpstr>Exercise 5.13</vt:lpstr>
      <vt:lpstr>Semantic quality: validation</vt:lpstr>
      <vt:lpstr>Semantics</vt:lpstr>
      <vt:lpstr>Exercise 5.14</vt:lpstr>
      <vt:lpstr>Exercise 5.14 (cont’ed)</vt:lpstr>
      <vt:lpstr>Example: semantic correctness</vt:lpstr>
      <vt:lpstr>Exercise 5.15</vt:lpstr>
      <vt:lpstr>Exercise 5.15 (cont’ed)</vt:lpstr>
      <vt:lpstr>Pragmatic Quality: Certification</vt:lpstr>
      <vt:lpstr>Example: block-structuring a model</vt:lpstr>
      <vt:lpstr>Is this process model of good pragmatic quality?</vt:lpstr>
      <vt:lpstr>Example: A model from the SAP R/3 collection…</vt:lpstr>
      <vt:lpstr>Exercise 5.16</vt:lpstr>
      <vt:lpstr>Modeling Guidelines and Conventions</vt:lpstr>
      <vt:lpstr>Example: modeling guidelines and conventions</vt:lpstr>
      <vt:lpstr>Example modelling guidelines: 7PMG</vt:lpstr>
      <vt:lpstr>Exercise 5.17</vt:lpstr>
      <vt:lpstr>Chapter 5: Process Discovery</vt:lpstr>
      <vt:lpstr>Recap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2018-01-12T14:33:51Z</dcterms:created>
  <dcterms:modified xsi:type="dcterms:W3CDTF">2020-11-11T13:31:42Z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